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35.xml" ContentType="application/vnd.openxmlformats-officedocument.presentationml.tags+xml"/>
  <Override PartName="/ppt/notesSlides/notesSlide14.xml" ContentType="application/vnd.openxmlformats-officedocument.presentationml.notesSlide+xml"/>
  <Override PartName="/ppt/tags/tag3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4" r:id="rId1"/>
  </p:sldMasterIdLst>
  <p:notesMasterIdLst>
    <p:notesMasterId r:id="rId173"/>
  </p:notesMasterIdLst>
  <p:handoutMasterIdLst>
    <p:handoutMasterId r:id="rId174"/>
  </p:handoutMasterIdLst>
  <p:sldIdLst>
    <p:sldId id="257" r:id="rId2"/>
    <p:sldId id="745" r:id="rId3"/>
    <p:sldId id="744" r:id="rId4"/>
    <p:sldId id="746" r:id="rId5"/>
    <p:sldId id="747" r:id="rId6"/>
    <p:sldId id="748" r:id="rId7"/>
    <p:sldId id="749" r:id="rId8"/>
    <p:sldId id="750" r:id="rId9"/>
    <p:sldId id="790" r:id="rId10"/>
    <p:sldId id="751" r:id="rId11"/>
    <p:sldId id="752" r:id="rId12"/>
    <p:sldId id="791" r:id="rId13"/>
    <p:sldId id="793" r:id="rId14"/>
    <p:sldId id="794" r:id="rId15"/>
    <p:sldId id="770" r:id="rId16"/>
    <p:sldId id="771" r:id="rId17"/>
    <p:sldId id="772" r:id="rId18"/>
    <p:sldId id="773" r:id="rId19"/>
    <p:sldId id="780" r:id="rId20"/>
    <p:sldId id="795" r:id="rId21"/>
    <p:sldId id="796" r:id="rId22"/>
    <p:sldId id="954" r:id="rId23"/>
    <p:sldId id="955" r:id="rId24"/>
    <p:sldId id="797" r:id="rId25"/>
    <p:sldId id="798" r:id="rId26"/>
    <p:sldId id="814" r:id="rId27"/>
    <p:sldId id="815" r:id="rId28"/>
    <p:sldId id="800" r:id="rId29"/>
    <p:sldId id="801" r:id="rId30"/>
    <p:sldId id="802" r:id="rId31"/>
    <p:sldId id="811" r:id="rId32"/>
    <p:sldId id="803" r:id="rId33"/>
    <p:sldId id="804" r:id="rId34"/>
    <p:sldId id="805" r:id="rId35"/>
    <p:sldId id="806" r:id="rId36"/>
    <p:sldId id="807" r:id="rId37"/>
    <p:sldId id="812" r:id="rId38"/>
    <p:sldId id="813" r:id="rId39"/>
    <p:sldId id="819" r:id="rId40"/>
    <p:sldId id="820" r:id="rId41"/>
    <p:sldId id="821" r:id="rId42"/>
    <p:sldId id="822" r:id="rId43"/>
    <p:sldId id="823" r:id="rId44"/>
    <p:sldId id="824" r:id="rId45"/>
    <p:sldId id="825" r:id="rId46"/>
    <p:sldId id="808" r:id="rId47"/>
    <p:sldId id="809" r:id="rId48"/>
    <p:sldId id="816" r:id="rId49"/>
    <p:sldId id="817" r:id="rId50"/>
    <p:sldId id="818" r:id="rId51"/>
    <p:sldId id="826" r:id="rId52"/>
    <p:sldId id="827" r:id="rId53"/>
    <p:sldId id="828" r:id="rId54"/>
    <p:sldId id="829" r:id="rId55"/>
    <p:sldId id="830" r:id="rId56"/>
    <p:sldId id="832" r:id="rId57"/>
    <p:sldId id="833" r:id="rId58"/>
    <p:sldId id="834" r:id="rId59"/>
    <p:sldId id="837" r:id="rId60"/>
    <p:sldId id="838" r:id="rId61"/>
    <p:sldId id="841" r:id="rId62"/>
    <p:sldId id="842" r:id="rId63"/>
    <p:sldId id="843" r:id="rId64"/>
    <p:sldId id="845" r:id="rId65"/>
    <p:sldId id="846" r:id="rId66"/>
    <p:sldId id="847" r:id="rId67"/>
    <p:sldId id="848" r:id="rId68"/>
    <p:sldId id="851" r:id="rId69"/>
    <p:sldId id="852" r:id="rId70"/>
    <p:sldId id="853" r:id="rId71"/>
    <p:sldId id="854" r:id="rId72"/>
    <p:sldId id="855" r:id="rId73"/>
    <p:sldId id="856" r:id="rId74"/>
    <p:sldId id="857" r:id="rId75"/>
    <p:sldId id="858" r:id="rId76"/>
    <p:sldId id="859" r:id="rId77"/>
    <p:sldId id="860" r:id="rId78"/>
    <p:sldId id="861" r:id="rId79"/>
    <p:sldId id="863" r:id="rId80"/>
    <p:sldId id="865" r:id="rId81"/>
    <p:sldId id="866" r:id="rId82"/>
    <p:sldId id="868" r:id="rId83"/>
    <p:sldId id="869" r:id="rId84"/>
    <p:sldId id="870" r:id="rId85"/>
    <p:sldId id="952" r:id="rId86"/>
    <p:sldId id="871" r:id="rId87"/>
    <p:sldId id="872" r:id="rId88"/>
    <p:sldId id="873" r:id="rId89"/>
    <p:sldId id="874" r:id="rId90"/>
    <p:sldId id="875" r:id="rId91"/>
    <p:sldId id="876" r:id="rId92"/>
    <p:sldId id="877" r:id="rId93"/>
    <p:sldId id="878" r:id="rId94"/>
    <p:sldId id="879" r:id="rId95"/>
    <p:sldId id="880" r:id="rId96"/>
    <p:sldId id="881" r:id="rId97"/>
    <p:sldId id="883" r:id="rId98"/>
    <p:sldId id="884" r:id="rId99"/>
    <p:sldId id="885" r:id="rId100"/>
    <p:sldId id="886" r:id="rId101"/>
    <p:sldId id="887" r:id="rId102"/>
    <p:sldId id="888" r:id="rId103"/>
    <p:sldId id="889" r:id="rId104"/>
    <p:sldId id="891" r:id="rId105"/>
    <p:sldId id="892" r:id="rId106"/>
    <p:sldId id="893" r:id="rId107"/>
    <p:sldId id="894" r:id="rId108"/>
    <p:sldId id="895" r:id="rId109"/>
    <p:sldId id="896" r:id="rId110"/>
    <p:sldId id="897" r:id="rId111"/>
    <p:sldId id="898" r:id="rId112"/>
    <p:sldId id="953" r:id="rId113"/>
    <p:sldId id="899" r:id="rId114"/>
    <p:sldId id="900" r:id="rId115"/>
    <p:sldId id="901" r:id="rId116"/>
    <p:sldId id="902" r:id="rId117"/>
    <p:sldId id="956" r:id="rId118"/>
    <p:sldId id="903" r:id="rId119"/>
    <p:sldId id="957" r:id="rId120"/>
    <p:sldId id="958" r:id="rId121"/>
    <p:sldId id="959" r:id="rId122"/>
    <p:sldId id="961" r:id="rId123"/>
    <p:sldId id="970" r:id="rId124"/>
    <p:sldId id="963" r:id="rId125"/>
    <p:sldId id="965" r:id="rId126"/>
    <p:sldId id="966" r:id="rId127"/>
    <p:sldId id="904" r:id="rId128"/>
    <p:sldId id="905" r:id="rId129"/>
    <p:sldId id="906" r:id="rId130"/>
    <p:sldId id="907" r:id="rId131"/>
    <p:sldId id="908" r:id="rId132"/>
    <p:sldId id="909" r:id="rId133"/>
    <p:sldId id="910" r:id="rId134"/>
    <p:sldId id="911" r:id="rId135"/>
    <p:sldId id="914" r:id="rId136"/>
    <p:sldId id="915" r:id="rId137"/>
    <p:sldId id="916" r:id="rId138"/>
    <p:sldId id="917" r:id="rId139"/>
    <p:sldId id="918" r:id="rId140"/>
    <p:sldId id="919" r:id="rId141"/>
    <p:sldId id="920" r:id="rId142"/>
    <p:sldId id="921" r:id="rId143"/>
    <p:sldId id="922" r:id="rId144"/>
    <p:sldId id="923" r:id="rId145"/>
    <p:sldId id="924" r:id="rId146"/>
    <p:sldId id="925" r:id="rId147"/>
    <p:sldId id="926" r:id="rId148"/>
    <p:sldId id="927" r:id="rId149"/>
    <p:sldId id="928" r:id="rId150"/>
    <p:sldId id="929" r:id="rId151"/>
    <p:sldId id="930" r:id="rId152"/>
    <p:sldId id="931" r:id="rId153"/>
    <p:sldId id="932" r:id="rId154"/>
    <p:sldId id="933" r:id="rId155"/>
    <p:sldId id="934" r:id="rId156"/>
    <p:sldId id="935" r:id="rId157"/>
    <p:sldId id="936" r:id="rId158"/>
    <p:sldId id="937" r:id="rId159"/>
    <p:sldId id="938" r:id="rId160"/>
    <p:sldId id="939" r:id="rId161"/>
    <p:sldId id="940" r:id="rId162"/>
    <p:sldId id="941" r:id="rId163"/>
    <p:sldId id="942" r:id="rId164"/>
    <p:sldId id="943" r:id="rId165"/>
    <p:sldId id="944" r:id="rId166"/>
    <p:sldId id="945" r:id="rId167"/>
    <p:sldId id="946" r:id="rId168"/>
    <p:sldId id="947" r:id="rId169"/>
    <p:sldId id="949" r:id="rId170"/>
    <p:sldId id="950" r:id="rId171"/>
    <p:sldId id="951" r:id="rId172"/>
  </p:sldIdLst>
  <p:sldSz cx="9144000" cy="5143500" type="screen16x9"/>
  <p:notesSz cx="6858000" cy="9144000"/>
  <p:embeddedFontLst>
    <p:embeddedFont>
      <p:font typeface="PMingLiU" pitchFamily="18" charset="-120"/>
      <p:regular r:id="rId175"/>
    </p:embeddedFont>
    <p:embeddedFont>
      <p:font typeface="Calibri" pitchFamily="34" charset="0"/>
      <p:regular r:id="rId176"/>
      <p:bold r:id="rId177"/>
      <p:italic r:id="rId178"/>
      <p:boldItalic r:id="rId179"/>
    </p:embeddedFont>
    <p:embeddedFont>
      <p:font typeface="楷体_GB2312" pitchFamily="49" charset="-122"/>
      <p:regular r:id="rId180"/>
    </p:embeddedFont>
    <p:embeddedFont>
      <p:font typeface="微软雅黑" pitchFamily="34" charset="-122"/>
      <p:regular r:id="rId181"/>
      <p:bold r:id="rId182"/>
    </p:embeddedFont>
    <p:embeddedFont>
      <p:font typeface="Tahoma" pitchFamily="34" charset="0"/>
      <p:regular r:id="rId183"/>
      <p:bold r:id="rId184"/>
    </p:embeddedFont>
    <p:embeddedFont>
      <p:font typeface="等线" charset="-122"/>
      <p:regular r:id="rId185"/>
      <p:bold r:id="rId186"/>
    </p:embeddedFont>
    <p:embeddedFont>
      <p:font typeface="Book Antiqua" pitchFamily="18" charset="0"/>
      <p:regular r:id="rId187"/>
      <p:bold r:id="rId188"/>
      <p:italic r:id="rId189"/>
      <p:boldItalic r:id="rId190"/>
    </p:embeddedFont>
    <p:embeddedFont>
      <p:font typeface="黑体" pitchFamily="2" charset="-122"/>
      <p:regular r:id="rId191"/>
    </p:embeddedFont>
    <p:embeddedFont>
      <p:font typeface="Microsoft Yahei" pitchFamily="34" charset="-122"/>
      <p:regular r:id="rId192"/>
      <p:bold r:id="rId193"/>
    </p:embeddedFont>
  </p:embeddedFont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FF00"/>
    <a:srgbClr val="00FFFF"/>
    <a:srgbClr val="33CCFF"/>
    <a:srgbClr val="FFCCFF"/>
    <a:srgbClr val="FF00FF"/>
    <a:srgbClr val="99FF66"/>
    <a:srgbClr val="CC0099"/>
    <a:srgbClr val="009900"/>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81" autoAdjust="0"/>
    <p:restoredTop sz="98564" autoAdjust="0"/>
  </p:normalViewPr>
  <p:slideViewPr>
    <p:cSldViewPr snapToGrid="0">
      <p:cViewPr varScale="1">
        <p:scale>
          <a:sx n="95" d="100"/>
          <a:sy n="95" d="100"/>
        </p:scale>
        <p:origin x="-708" y="-96"/>
      </p:cViewPr>
      <p:guideLst>
        <p:guide orient="horz" pos="1620"/>
        <p:guide pos="2880"/>
      </p:guideLst>
    </p:cSldViewPr>
  </p:slideViewPr>
  <p:notesTextViewPr>
    <p:cViewPr>
      <p:scale>
        <a:sx n="1" d="1"/>
        <a:sy n="1" d="1"/>
      </p:scale>
      <p:origin x="0" y="0"/>
    </p:cViewPr>
  </p:notesTextViewPr>
  <p:notesViewPr>
    <p:cSldViewPr snapToGrid="0">
      <p:cViewPr>
        <p:scale>
          <a:sx n="130" d="100"/>
          <a:sy n="130" d="100"/>
        </p:scale>
        <p:origin x="-1236" y="29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font" Target="fonts/font1.fntdata"/><Relationship Id="rId170" Type="http://schemas.openxmlformats.org/officeDocument/2006/relationships/slide" Target="slides/slide169.xml"/><Relationship Id="rId191" Type="http://schemas.openxmlformats.org/officeDocument/2006/relationships/font" Target="fonts/font17.fntdata"/><Relationship Id="rId196"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font" Target="fonts/font7.fntdata"/><Relationship Id="rId186" Type="http://schemas.openxmlformats.org/officeDocument/2006/relationships/font" Target="fonts/font12.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font" Target="fonts/font2.fntdata"/><Relationship Id="rId192" Type="http://schemas.openxmlformats.org/officeDocument/2006/relationships/font" Target="fonts/font18.fntdata"/><Relationship Id="rId197"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font" Target="fonts/font8.fntdata"/><Relationship Id="rId187"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font" Target="fonts/font3.fntdata"/><Relationship Id="rId172" Type="http://schemas.openxmlformats.org/officeDocument/2006/relationships/slide" Target="slides/slide171.xml"/><Relationship Id="rId193" Type="http://schemas.openxmlformats.org/officeDocument/2006/relationships/font" Target="fonts/font19.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font" Target="fonts/font1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font" Target="fonts/font9.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4.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notesMaster" Target="notesMasters/notesMaster1.xml"/><Relationship Id="rId194"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font" Target="fonts/font10.fntdata"/><Relationship Id="rId189"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handoutMaster" Target="handoutMasters/handoutMaster1.xml"/><Relationship Id="rId179" Type="http://schemas.openxmlformats.org/officeDocument/2006/relationships/font" Target="fonts/font5.fntdata"/><Relationship Id="rId195" Type="http://schemas.openxmlformats.org/officeDocument/2006/relationships/viewProps" Target="viewProps.xml"/><Relationship Id="rId190" Type="http://schemas.openxmlformats.org/officeDocument/2006/relationships/font" Target="fonts/font16.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6.fntdata"/><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8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1830BE9-F2D8-46CB-ABA8-EF1D2E783E51}" type="datetimeFigureOut">
              <a:rPr lang="zh-CN" altLang="en-US" smtClean="0"/>
              <a:t>2020-2-25</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651DBE-6A17-4147-882F-3CC093B5FF04}" type="slidenum">
              <a:rPr lang="zh-CN" altLang="en-US" smtClean="0"/>
              <a:t>‹#›</a:t>
            </a:fld>
            <a:endParaRPr lang="zh-CN" altLang="en-US"/>
          </a:p>
        </p:txBody>
      </p:sp>
    </p:spTree>
    <p:extLst>
      <p:ext uri="{BB962C8B-B14F-4D97-AF65-F5344CB8AC3E}">
        <p14:creationId xmlns:p14="http://schemas.microsoft.com/office/powerpoint/2010/main" val="34828141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pPr/>
              <a:t>2020-2-25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pPr/>
              <a:t>‹#›</a:t>
            </a:fld>
            <a:endParaRPr lang="zh-CN" altLang="en-US"/>
          </a:p>
        </p:txBody>
      </p:sp>
      <p:sp>
        <p:nvSpPr>
          <p:cNvPr id="8" name="页眉占位符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dirty="0"/>
          </a:p>
        </p:txBody>
      </p:sp>
      <p:sp>
        <p:nvSpPr>
          <p:cNvPr id="9" name="备注占位符 8"/>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20970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lvl1pPr>
              <a:defRPr kumimoji="1" sz="2000" b="1">
                <a:solidFill>
                  <a:srgbClr val="FF9900"/>
                </a:solidFill>
                <a:latin typeface="宋体" pitchFamily="2" charset="-122"/>
                <a:ea typeface="宋体" pitchFamily="2" charset="-122"/>
              </a:defRPr>
            </a:lvl1pPr>
            <a:lvl2pPr marL="742950" indent="-285750">
              <a:defRPr kumimoji="1" sz="2000" b="1">
                <a:solidFill>
                  <a:srgbClr val="FF9900"/>
                </a:solidFill>
                <a:latin typeface="宋体" pitchFamily="2" charset="-122"/>
                <a:ea typeface="宋体" pitchFamily="2" charset="-122"/>
              </a:defRPr>
            </a:lvl2pPr>
            <a:lvl3pPr marL="1143000" indent="-228600">
              <a:defRPr kumimoji="1" sz="2000" b="1">
                <a:solidFill>
                  <a:srgbClr val="FF9900"/>
                </a:solidFill>
                <a:latin typeface="宋体" pitchFamily="2" charset="-122"/>
                <a:ea typeface="宋体" pitchFamily="2" charset="-122"/>
              </a:defRPr>
            </a:lvl3pPr>
            <a:lvl4pPr marL="1600200" indent="-228600">
              <a:defRPr kumimoji="1" sz="2000" b="1">
                <a:solidFill>
                  <a:srgbClr val="FF9900"/>
                </a:solidFill>
                <a:latin typeface="宋体" pitchFamily="2" charset="-122"/>
                <a:ea typeface="宋体" pitchFamily="2" charset="-122"/>
              </a:defRPr>
            </a:lvl4pPr>
            <a:lvl5pPr marL="2057400" indent="-228600">
              <a:defRPr kumimoji="1" sz="2000" b="1">
                <a:solidFill>
                  <a:srgbClr val="FF9900"/>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9pPr>
          </a:lstStyle>
          <a:p>
            <a:fld id="{63C51650-9802-4F72-9C9E-BA8603EB21A1}" type="slidenum">
              <a:rPr lang="en-US" altLang="zh-TW" sz="1200" b="0" smtClean="0">
                <a:solidFill>
                  <a:schemeClr val="tx1"/>
                </a:solidFill>
                <a:latin typeface="Arial" charset="0"/>
                <a:ea typeface="PMingLiU" pitchFamily="18" charset="-120"/>
              </a:rPr>
              <a:pPr/>
              <a:t>2</a:t>
            </a:fld>
            <a:endParaRPr lang="en-US" altLang="zh-TW" sz="1200" b="0" smtClean="0">
              <a:solidFill>
                <a:schemeClr val="tx1"/>
              </a:solidFill>
              <a:latin typeface="Arial" charset="0"/>
              <a:ea typeface="PMingLiU" pitchFamily="18" charset="-120"/>
            </a:endParaRPr>
          </a:p>
        </p:txBody>
      </p:sp>
      <p:sp>
        <p:nvSpPr>
          <p:cNvPr id="32771" name="Rectangle 2"/>
          <p:cNvSpPr>
            <a:spLocks noChangeArrowheads="1"/>
          </p:cNvSpPr>
          <p:nvPr/>
        </p:nvSpPr>
        <p:spPr bwMode="auto">
          <a:xfrm>
            <a:off x="6000750" y="9048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2" name="Rectangle 3"/>
          <p:cNvSpPr>
            <a:spLocks noChangeArrowheads="1"/>
          </p:cNvSpPr>
          <p:nvPr/>
        </p:nvSpPr>
        <p:spPr bwMode="auto">
          <a:xfrm>
            <a:off x="6599238" y="8870950"/>
            <a:ext cx="2571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spAutoFit/>
          </a:bodyPr>
          <a:lstStyle/>
          <a:p>
            <a:pPr algn="r">
              <a:spcBef>
                <a:spcPct val="0"/>
              </a:spcBef>
              <a:buClrTx/>
              <a:buSzTx/>
              <a:buFontTx/>
              <a:buNone/>
            </a:pPr>
            <a:r>
              <a:rPr lang="zh-CN" altLang="en-US" sz="1200" b="0">
                <a:solidFill>
                  <a:schemeClr val="tx1"/>
                </a:solidFill>
                <a:latin typeface="Times New Roman" pitchFamily="18" charset="0"/>
              </a:rPr>
              <a:t>2</a:t>
            </a:r>
          </a:p>
        </p:txBody>
      </p:sp>
      <p:sp>
        <p:nvSpPr>
          <p:cNvPr id="32773" name="Rectangle 4"/>
          <p:cNvSpPr>
            <a:spLocks noChangeArrowheads="1"/>
          </p:cNvSpPr>
          <p:nvPr/>
        </p:nvSpPr>
        <p:spPr bwMode="auto">
          <a:xfrm>
            <a:off x="0" y="8869363"/>
            <a:ext cx="6508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4" name="Rectangle 5"/>
          <p:cNvSpPr>
            <a:spLocks noChangeArrowheads="1"/>
          </p:cNvSpPr>
          <p:nvPr/>
        </p:nvSpPr>
        <p:spPr bwMode="auto">
          <a:xfrm>
            <a:off x="0" y="90488"/>
            <a:ext cx="693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75" name="Rectangle 6"/>
          <p:cNvSpPr>
            <a:spLocks noGrp="1" noRot="1" noChangeAspect="1" noChangeArrowheads="1" noTextEdit="1"/>
          </p:cNvSpPr>
          <p:nvPr>
            <p:ph type="sldImg"/>
          </p:nvPr>
        </p:nvSpPr>
        <p:spPr>
          <a:xfrm>
            <a:off x="393700" y="692150"/>
            <a:ext cx="6070600" cy="3416300"/>
          </a:xfrm>
          <a:solidFill>
            <a:srgbClr val="FFFFFF"/>
          </a:solidFill>
          <a:ln w="12700" cap="flat"/>
        </p:spPr>
      </p:sp>
      <p:sp>
        <p:nvSpPr>
          <p:cNvPr id="32776" name="Rectangle 7"/>
          <p:cNvSpPr>
            <a:spLocks noGrp="1" noChangeArrowheads="1"/>
          </p:cNvSpPr>
          <p:nvPr>
            <p:ph type="body" idx="1"/>
          </p:nvPr>
        </p:nvSpPr>
        <p:spPr>
          <a:xfrm>
            <a:off x="915988" y="6859588"/>
            <a:ext cx="5102225"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spAutoFit/>
          </a:bodyPr>
          <a:lstStyle/>
          <a:p>
            <a:pPr eaLnBrk="1" hangingPunct="1"/>
            <a:endParaRPr lang="zh-CN" altLang="en-US" smtClean="0">
              <a:latin typeface="Arial"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xfrm>
            <a:off x="685800" y="4343400"/>
            <a:ext cx="5486400" cy="41148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fontAlgn="base">
              <a:spcBef>
                <a:spcPct val="0"/>
              </a:spcBef>
              <a:spcAft>
                <a:spcPct val="0"/>
              </a:spcAft>
            </a:pPr>
            <a:fld id="{43D57F7D-0BB2-4E6A-B5AF-2BE2E0FD8C1D}" type="slidenum">
              <a:rPr lang="zh-CN" altLang="en-US"/>
              <a:pPr fontAlgn="base">
                <a:spcBef>
                  <a:spcPct val="0"/>
                </a:spcBef>
                <a:spcAft>
                  <a:spcPct val="0"/>
                </a:spcAft>
              </a:pPr>
              <a:t>13</a:t>
            </a:fld>
            <a:endParaRPr lang="zh-CN" altLang="en-US"/>
          </a:p>
        </p:txBody>
      </p:sp>
    </p:spTree>
    <p:extLst>
      <p:ext uri="{BB962C8B-B14F-4D97-AF65-F5344CB8AC3E}">
        <p14:creationId xmlns:p14="http://schemas.microsoft.com/office/powerpoint/2010/main" val="25348178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5010F628-80EE-4160-956C-C9E9A4725BEA}" type="slidenum">
              <a:rPr lang="en-US" altLang="zh-CN" sz="1200" smtClean="0"/>
              <a:t>15</a:t>
            </a:fld>
            <a:endParaRPr lang="en-US" altLang="zh-CN" sz="1200"/>
          </a:p>
        </p:txBody>
      </p:sp>
      <p:sp>
        <p:nvSpPr>
          <p:cNvPr id="67587" name="Rectangle 2"/>
          <p:cNvSpPr>
            <a:spLocks noGrp="1" noRot="1" noChangeAspect="1" noChangeArrowheads="1" noTextEdit="1"/>
          </p:cNvSpPr>
          <p:nvPr>
            <p:ph type="sldImg"/>
          </p:nvPr>
        </p:nvSpPr>
        <p:spPr>
          <a:xfrm>
            <a:off x="381000" y="685800"/>
            <a:ext cx="6096000" cy="3429000"/>
          </a:xfrm>
        </p:spPr>
      </p:sp>
      <p:sp>
        <p:nvSpPr>
          <p:cNvPr id="67588" name="Rectangle 3"/>
          <p:cNvSpPr>
            <a:spLocks noGrp="1" noChangeArrowheads="1"/>
          </p:cNvSpPr>
          <p:nvPr>
            <p:ph type="body" idx="1"/>
          </p:nvPr>
        </p:nvSpPr>
        <p:spPr>
          <a:xfrm>
            <a:off x="685800" y="4343400"/>
            <a:ext cx="5486400" cy="4114800"/>
          </a:xfrm>
          <a:prstGeom prst="rect">
            <a:avLst/>
          </a:prstGeom>
          <a:noFill/>
        </p:spPr>
        <p:txBody>
          <a:bodyPr/>
          <a:lstStyle/>
          <a:p>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50468D37-7AB8-4B19-8504-3C2951B1924D}" type="slidenum">
              <a:rPr lang="en-US" altLang="zh-TW" sz="1200" smtClean="0">
                <a:latin typeface="Arial" panose="020B0604020202020204" pitchFamily="34" charset="0"/>
                <a:ea typeface="PMingLiU" panose="02020500000000000000" pitchFamily="18" charset="-120"/>
              </a:rPr>
              <a:t>16</a:t>
            </a:fld>
            <a:endParaRPr lang="en-US" altLang="zh-TW" sz="1200">
              <a:latin typeface="Arial" panose="020B0604020202020204" pitchFamily="34" charset="0"/>
              <a:ea typeface="PMingLiU" panose="02020500000000000000" pitchFamily="18" charset="-120"/>
            </a:endParaRPr>
          </a:p>
        </p:txBody>
      </p:sp>
      <p:sp>
        <p:nvSpPr>
          <p:cNvPr id="68611" name="Rectangle 2"/>
          <p:cNvSpPr>
            <a:spLocks noChangeArrowheads="1"/>
          </p:cNvSpPr>
          <p:nvPr/>
        </p:nvSpPr>
        <p:spPr bwMode="auto">
          <a:xfrm>
            <a:off x="6000750" y="9048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2" name="Rectangle 3"/>
          <p:cNvSpPr>
            <a:spLocks noChangeArrowheads="1"/>
          </p:cNvSpPr>
          <p:nvPr/>
        </p:nvSpPr>
        <p:spPr bwMode="auto">
          <a:xfrm>
            <a:off x="6599238" y="8870950"/>
            <a:ext cx="2571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spAutoFit/>
          </a:bodyPr>
          <a:lstStyle/>
          <a:p>
            <a:pPr algn="r"/>
            <a:r>
              <a:rPr lang="zh-CN" altLang="en-US" sz="1200"/>
              <a:t>2</a:t>
            </a:r>
          </a:p>
        </p:txBody>
      </p:sp>
      <p:sp>
        <p:nvSpPr>
          <p:cNvPr id="68613" name="Rectangle 4"/>
          <p:cNvSpPr>
            <a:spLocks noChangeArrowheads="1"/>
          </p:cNvSpPr>
          <p:nvPr/>
        </p:nvSpPr>
        <p:spPr bwMode="auto">
          <a:xfrm>
            <a:off x="0" y="8869363"/>
            <a:ext cx="6508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4" name="Rectangle 5"/>
          <p:cNvSpPr>
            <a:spLocks noChangeArrowheads="1"/>
          </p:cNvSpPr>
          <p:nvPr/>
        </p:nvSpPr>
        <p:spPr bwMode="auto">
          <a:xfrm>
            <a:off x="0" y="90488"/>
            <a:ext cx="693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615" name="Rectangle 6"/>
          <p:cNvSpPr>
            <a:spLocks noGrp="1" noRot="1" noChangeAspect="1" noChangeArrowheads="1" noTextEdit="1"/>
          </p:cNvSpPr>
          <p:nvPr>
            <p:ph type="sldImg"/>
          </p:nvPr>
        </p:nvSpPr>
        <p:spPr>
          <a:xfrm>
            <a:off x="393700" y="692150"/>
            <a:ext cx="6070600" cy="3416300"/>
          </a:xfrm>
          <a:solidFill>
            <a:srgbClr val="FFFFFF"/>
          </a:solidFill>
          <a:ln w="12700" cap="flat"/>
        </p:spPr>
      </p:sp>
      <p:sp>
        <p:nvSpPr>
          <p:cNvPr id="68616" name="Rectangle 7"/>
          <p:cNvSpPr>
            <a:spLocks noGrp="1" noChangeArrowheads="1"/>
          </p:cNvSpPr>
          <p:nvPr>
            <p:ph type="body" idx="1"/>
          </p:nvPr>
        </p:nvSpPr>
        <p:spPr>
          <a:xfrm>
            <a:off x="915988" y="6859588"/>
            <a:ext cx="5102225"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spAutoFit/>
          </a:bodyPr>
          <a:lstStyle/>
          <a:p>
            <a:pPr eaLnBrk="1" hangingPunct="1"/>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7AD60681-C63B-42EB-9922-E0A5121318AB}" type="slidenum">
              <a:rPr lang="en-US" altLang="zh-TW" sz="1200" smtClean="0">
                <a:latin typeface="Arial" panose="020B0604020202020204" pitchFamily="34" charset="0"/>
                <a:ea typeface="PMingLiU" panose="02020500000000000000" pitchFamily="18" charset="-120"/>
              </a:rPr>
              <a:t>17</a:t>
            </a:fld>
            <a:endParaRPr lang="en-US" altLang="zh-TW" sz="1200">
              <a:latin typeface="Arial" panose="020B0604020202020204" pitchFamily="34" charset="0"/>
              <a:ea typeface="PMingLiU" panose="02020500000000000000" pitchFamily="18" charset="-120"/>
            </a:endParaRPr>
          </a:p>
        </p:txBody>
      </p:sp>
      <p:sp>
        <p:nvSpPr>
          <p:cNvPr id="72707" name="Rectangle 2"/>
          <p:cNvSpPr>
            <a:spLocks noChangeArrowheads="1"/>
          </p:cNvSpPr>
          <p:nvPr/>
        </p:nvSpPr>
        <p:spPr bwMode="auto">
          <a:xfrm>
            <a:off x="6000750" y="9048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08" name="Rectangle 3"/>
          <p:cNvSpPr>
            <a:spLocks noChangeArrowheads="1"/>
          </p:cNvSpPr>
          <p:nvPr/>
        </p:nvSpPr>
        <p:spPr bwMode="auto">
          <a:xfrm>
            <a:off x="6599238" y="8870950"/>
            <a:ext cx="2571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spAutoFit/>
          </a:bodyPr>
          <a:lstStyle/>
          <a:p>
            <a:pPr algn="r"/>
            <a:r>
              <a:rPr lang="zh-CN" altLang="en-US" sz="1200"/>
              <a:t>2</a:t>
            </a:r>
          </a:p>
        </p:txBody>
      </p:sp>
      <p:sp>
        <p:nvSpPr>
          <p:cNvPr id="72709" name="Rectangle 4"/>
          <p:cNvSpPr>
            <a:spLocks noChangeArrowheads="1"/>
          </p:cNvSpPr>
          <p:nvPr/>
        </p:nvSpPr>
        <p:spPr bwMode="auto">
          <a:xfrm>
            <a:off x="0" y="8869363"/>
            <a:ext cx="6508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0" name="Rectangle 5"/>
          <p:cNvSpPr>
            <a:spLocks noChangeArrowheads="1"/>
          </p:cNvSpPr>
          <p:nvPr/>
        </p:nvSpPr>
        <p:spPr bwMode="auto">
          <a:xfrm>
            <a:off x="0" y="90488"/>
            <a:ext cx="693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711" name="Rectangle 6"/>
          <p:cNvSpPr>
            <a:spLocks noGrp="1" noRot="1" noChangeAspect="1" noChangeArrowheads="1" noTextEdit="1"/>
          </p:cNvSpPr>
          <p:nvPr>
            <p:ph type="sldImg"/>
          </p:nvPr>
        </p:nvSpPr>
        <p:spPr>
          <a:xfrm>
            <a:off x="393700" y="692150"/>
            <a:ext cx="6070600" cy="3416300"/>
          </a:xfrm>
          <a:solidFill>
            <a:srgbClr val="FFFFFF"/>
          </a:solidFill>
          <a:ln w="12700" cap="flat"/>
        </p:spPr>
      </p:sp>
      <p:sp>
        <p:nvSpPr>
          <p:cNvPr id="72712" name="Rectangle 7"/>
          <p:cNvSpPr>
            <a:spLocks noGrp="1" noChangeArrowheads="1"/>
          </p:cNvSpPr>
          <p:nvPr>
            <p:ph type="body" idx="1"/>
          </p:nvPr>
        </p:nvSpPr>
        <p:spPr>
          <a:xfrm>
            <a:off x="915988" y="6859588"/>
            <a:ext cx="5102225"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spAutoFit/>
          </a:bodyPr>
          <a:lstStyle/>
          <a:p>
            <a:pPr eaLnBrk="1" hangingPunct="1"/>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41FA3708-82EA-4771-A143-F1584E7D9ADD}" type="slidenum">
              <a:rPr lang="en-US" altLang="zh-CN" sz="1200" smtClean="0"/>
              <a:t>18</a:t>
            </a:fld>
            <a:endParaRPr lang="en-US" altLang="zh-CN" sz="1200"/>
          </a:p>
        </p:txBody>
      </p:sp>
      <p:sp>
        <p:nvSpPr>
          <p:cNvPr id="69635" name="Rectangle 2"/>
          <p:cNvSpPr>
            <a:spLocks noGrp="1" noRot="1" noChangeAspect="1" noChangeArrowheads="1" noTextEdit="1"/>
          </p:cNvSpPr>
          <p:nvPr>
            <p:ph type="sldImg"/>
          </p:nvPr>
        </p:nvSpPr>
        <p:spPr/>
      </p:sp>
      <p:sp>
        <p:nvSpPr>
          <p:cNvPr id="69636" name="Rectangle 3"/>
          <p:cNvSpPr>
            <a:spLocks noGrp="1" noChangeArrowheads="1"/>
          </p:cNvSpPr>
          <p:nvPr>
            <p:ph type="body" idx="1"/>
          </p:nvPr>
        </p:nvSpPr>
        <p:spPr>
          <a:xfrm>
            <a:off x="685800" y="4343400"/>
            <a:ext cx="5486400" cy="4114800"/>
          </a:xfrm>
          <a:prstGeom prst="rect">
            <a:avLst/>
          </a:prstGeom>
          <a:noFill/>
        </p:spPr>
        <p:txBody>
          <a:bodyPr/>
          <a:lstStyle/>
          <a:p>
            <a:endParaRPr lang="zh-CN"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41FA3708-82EA-4771-A143-F1584E7D9ADD}" type="slidenum">
              <a:rPr lang="en-US" altLang="zh-CN" sz="1200" smtClean="0"/>
              <a:t>19</a:t>
            </a:fld>
            <a:endParaRPr lang="en-US" altLang="zh-CN" sz="1200"/>
          </a:p>
        </p:txBody>
      </p:sp>
      <p:sp>
        <p:nvSpPr>
          <p:cNvPr id="69635" name="Rectangle 2"/>
          <p:cNvSpPr>
            <a:spLocks noGrp="1" noRot="1" noChangeAspect="1" noChangeArrowheads="1" noTextEdit="1"/>
          </p:cNvSpPr>
          <p:nvPr>
            <p:ph type="sldImg"/>
          </p:nvPr>
        </p:nvSpPr>
        <p:spPr/>
      </p:sp>
      <p:sp>
        <p:nvSpPr>
          <p:cNvPr id="69636" name="Rectangle 3"/>
          <p:cNvSpPr>
            <a:spLocks noGrp="1" noChangeArrowheads="1"/>
          </p:cNvSpPr>
          <p:nvPr>
            <p:ph type="body" idx="1"/>
          </p:nvPr>
        </p:nvSpPr>
        <p:spPr>
          <a:xfrm>
            <a:off x="685800" y="4343400"/>
            <a:ext cx="5486400" cy="4114800"/>
          </a:xfrm>
          <a:prstGeom prst="rect">
            <a:avLst/>
          </a:prstGeom>
          <a:noFill/>
        </p:spPr>
        <p:txBody>
          <a:bodyPr/>
          <a:lstStyle/>
          <a:p>
            <a:endParaRPr lang="zh-CN"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kumimoji="1" sz="2000" b="1">
                <a:solidFill>
                  <a:srgbClr val="FF9900"/>
                </a:solidFill>
                <a:latin typeface="宋体" pitchFamily="2" charset="-122"/>
                <a:ea typeface="宋体" pitchFamily="2" charset="-122"/>
              </a:defRPr>
            </a:lvl1pPr>
            <a:lvl2pPr marL="742950" indent="-285750">
              <a:defRPr kumimoji="1" sz="2000" b="1">
                <a:solidFill>
                  <a:srgbClr val="FF9900"/>
                </a:solidFill>
                <a:latin typeface="宋体" pitchFamily="2" charset="-122"/>
                <a:ea typeface="宋体" pitchFamily="2" charset="-122"/>
              </a:defRPr>
            </a:lvl2pPr>
            <a:lvl3pPr marL="1143000" indent="-228600">
              <a:defRPr kumimoji="1" sz="2000" b="1">
                <a:solidFill>
                  <a:srgbClr val="FF9900"/>
                </a:solidFill>
                <a:latin typeface="宋体" pitchFamily="2" charset="-122"/>
                <a:ea typeface="宋体" pitchFamily="2" charset="-122"/>
              </a:defRPr>
            </a:lvl3pPr>
            <a:lvl4pPr marL="1600200" indent="-228600">
              <a:defRPr kumimoji="1" sz="2000" b="1">
                <a:solidFill>
                  <a:srgbClr val="FF9900"/>
                </a:solidFill>
                <a:latin typeface="宋体" pitchFamily="2" charset="-122"/>
                <a:ea typeface="宋体" pitchFamily="2" charset="-122"/>
              </a:defRPr>
            </a:lvl4pPr>
            <a:lvl5pPr marL="2057400" indent="-228600">
              <a:defRPr kumimoji="1" sz="2000" b="1">
                <a:solidFill>
                  <a:srgbClr val="FF9900"/>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9pPr>
          </a:lstStyle>
          <a:p>
            <a:fld id="{A14994B6-EFE6-4E88-80CC-048A05F54146}" type="slidenum">
              <a:rPr lang="en-US" altLang="zh-TW" sz="1200" b="0" smtClean="0">
                <a:solidFill>
                  <a:schemeClr val="tx1"/>
                </a:solidFill>
                <a:latin typeface="Arial" charset="0"/>
                <a:ea typeface="PMingLiU" pitchFamily="18" charset="-120"/>
              </a:rPr>
              <a:pPr/>
              <a:t>22</a:t>
            </a:fld>
            <a:endParaRPr lang="en-US" altLang="zh-TW" sz="1200" b="0" smtClean="0">
              <a:solidFill>
                <a:schemeClr val="tx1"/>
              </a:solidFill>
              <a:latin typeface="Arial" charset="0"/>
              <a:ea typeface="PMingLiU" pitchFamily="18" charset="-120"/>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latin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lvl1pPr>
              <a:defRPr kumimoji="1" sz="2000" b="1">
                <a:solidFill>
                  <a:srgbClr val="FF9900"/>
                </a:solidFill>
                <a:latin typeface="宋体" pitchFamily="2" charset="-122"/>
                <a:ea typeface="宋体" pitchFamily="2" charset="-122"/>
              </a:defRPr>
            </a:lvl1pPr>
            <a:lvl2pPr marL="742950" indent="-285750">
              <a:defRPr kumimoji="1" sz="2000" b="1">
                <a:solidFill>
                  <a:srgbClr val="FF9900"/>
                </a:solidFill>
                <a:latin typeface="宋体" pitchFamily="2" charset="-122"/>
                <a:ea typeface="宋体" pitchFamily="2" charset="-122"/>
              </a:defRPr>
            </a:lvl2pPr>
            <a:lvl3pPr marL="1143000" indent="-228600">
              <a:defRPr kumimoji="1" sz="2000" b="1">
                <a:solidFill>
                  <a:srgbClr val="FF9900"/>
                </a:solidFill>
                <a:latin typeface="宋体" pitchFamily="2" charset="-122"/>
                <a:ea typeface="宋体" pitchFamily="2" charset="-122"/>
              </a:defRPr>
            </a:lvl3pPr>
            <a:lvl4pPr marL="1600200" indent="-228600">
              <a:defRPr kumimoji="1" sz="2000" b="1">
                <a:solidFill>
                  <a:srgbClr val="FF9900"/>
                </a:solidFill>
                <a:latin typeface="宋体" pitchFamily="2" charset="-122"/>
                <a:ea typeface="宋体" pitchFamily="2" charset="-122"/>
              </a:defRPr>
            </a:lvl4pPr>
            <a:lvl5pPr marL="2057400" indent="-228600">
              <a:defRPr kumimoji="1" sz="2000" b="1">
                <a:solidFill>
                  <a:srgbClr val="FF9900"/>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9pPr>
          </a:lstStyle>
          <a:p>
            <a:fld id="{93D665B1-4798-4441-A392-430EB500AA0A}" type="slidenum">
              <a:rPr lang="en-US" altLang="zh-CN" sz="1200" b="0" smtClean="0">
                <a:solidFill>
                  <a:schemeClr val="tx1"/>
                </a:solidFill>
                <a:latin typeface="Times New Roman" pitchFamily="18" charset="0"/>
              </a:rPr>
              <a:pPr/>
              <a:t>23</a:t>
            </a:fld>
            <a:endParaRPr lang="en-US" altLang="zh-CN" sz="1200" b="0" smtClean="0">
              <a:solidFill>
                <a:schemeClr val="tx1"/>
              </a:solidFill>
              <a:latin typeface="Times New Roman" pitchFamily="18" charset="0"/>
            </a:endParaRPr>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zh-CN" smtClean="0">
              <a:latin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C403A14D-9EB1-4956-A782-014E7A0F05A6}" type="slidenum">
              <a:rPr lang="en-US" altLang="zh-CN" sz="1200" smtClean="0"/>
              <a:t>26</a:t>
            </a:fld>
            <a:endParaRPr lang="en-US" altLang="zh-CN" sz="1200"/>
          </a:p>
        </p:txBody>
      </p:sp>
      <p:sp>
        <p:nvSpPr>
          <p:cNvPr id="73731" name="Rectangle 2"/>
          <p:cNvSpPr>
            <a:spLocks noGrp="1" noRot="1" noChangeAspect="1" noChangeArrowheads="1" noTextEdit="1"/>
          </p:cNvSpPr>
          <p:nvPr>
            <p:ph type="sldImg"/>
          </p:nvPr>
        </p:nvSpPr>
        <p:spPr>
          <a:xfrm>
            <a:off x="381000" y="685800"/>
            <a:ext cx="6096000" cy="3429000"/>
          </a:xfrm>
        </p:spPr>
      </p:sp>
      <p:sp>
        <p:nvSpPr>
          <p:cNvPr id="73732"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FD428A1F-1631-4C7D-AD83-BF754078CD1E}" type="slidenum">
              <a:rPr lang="en-US" altLang="zh-CN" sz="1200" smtClean="0"/>
              <a:t>27</a:t>
            </a:fld>
            <a:endParaRPr lang="en-US" altLang="zh-CN" sz="1200"/>
          </a:p>
        </p:txBody>
      </p:sp>
      <p:sp>
        <p:nvSpPr>
          <p:cNvPr id="74755" name="Rectangle 2"/>
          <p:cNvSpPr>
            <a:spLocks noGrp="1" noRot="1" noChangeAspect="1" noChangeArrowheads="1" noTextEdit="1"/>
          </p:cNvSpPr>
          <p:nvPr>
            <p:ph type="sldImg"/>
          </p:nvPr>
        </p:nvSpPr>
        <p:spPr>
          <a:xfrm>
            <a:off x="381000" y="685800"/>
            <a:ext cx="6096000" cy="3429000"/>
          </a:xfrm>
        </p:spPr>
      </p:sp>
      <p:sp>
        <p:nvSpPr>
          <p:cNvPr id="7475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lvl1pPr>
              <a:defRPr kumimoji="1" sz="2000" b="1">
                <a:solidFill>
                  <a:srgbClr val="FF9900"/>
                </a:solidFill>
                <a:latin typeface="宋体" pitchFamily="2" charset="-122"/>
                <a:ea typeface="宋体" pitchFamily="2" charset="-122"/>
              </a:defRPr>
            </a:lvl1pPr>
            <a:lvl2pPr marL="742950" indent="-285750">
              <a:defRPr kumimoji="1" sz="2000" b="1">
                <a:solidFill>
                  <a:srgbClr val="FF9900"/>
                </a:solidFill>
                <a:latin typeface="宋体" pitchFamily="2" charset="-122"/>
                <a:ea typeface="宋体" pitchFamily="2" charset="-122"/>
              </a:defRPr>
            </a:lvl2pPr>
            <a:lvl3pPr marL="1143000" indent="-228600">
              <a:defRPr kumimoji="1" sz="2000" b="1">
                <a:solidFill>
                  <a:srgbClr val="FF9900"/>
                </a:solidFill>
                <a:latin typeface="宋体" pitchFamily="2" charset="-122"/>
                <a:ea typeface="宋体" pitchFamily="2" charset="-122"/>
              </a:defRPr>
            </a:lvl3pPr>
            <a:lvl4pPr marL="1600200" indent="-228600">
              <a:defRPr kumimoji="1" sz="2000" b="1">
                <a:solidFill>
                  <a:srgbClr val="FF9900"/>
                </a:solidFill>
                <a:latin typeface="宋体" pitchFamily="2" charset="-122"/>
                <a:ea typeface="宋体" pitchFamily="2" charset="-122"/>
              </a:defRPr>
            </a:lvl4pPr>
            <a:lvl5pPr marL="2057400" indent="-228600">
              <a:defRPr kumimoji="1" sz="2000" b="1">
                <a:solidFill>
                  <a:srgbClr val="FF9900"/>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9pPr>
          </a:lstStyle>
          <a:p>
            <a:fld id="{6492560F-EEDE-4680-AA02-967BF6776666}" type="slidenum">
              <a:rPr lang="en-US" altLang="zh-TW" sz="1200" b="0" smtClean="0">
                <a:solidFill>
                  <a:schemeClr val="tx1"/>
                </a:solidFill>
                <a:latin typeface="Arial" charset="0"/>
                <a:ea typeface="PMingLiU" pitchFamily="18" charset="-120"/>
              </a:rPr>
              <a:pPr/>
              <a:t>3</a:t>
            </a:fld>
            <a:endParaRPr lang="en-US" altLang="zh-TW" sz="1200" b="0" smtClean="0">
              <a:solidFill>
                <a:schemeClr val="tx1"/>
              </a:solidFill>
              <a:latin typeface="Arial" charset="0"/>
              <a:ea typeface="PMingLiU" pitchFamily="18" charset="-120"/>
            </a:endParaRPr>
          </a:p>
        </p:txBody>
      </p:sp>
      <p:sp>
        <p:nvSpPr>
          <p:cNvPr id="31747" name="Rectangle 2"/>
          <p:cNvSpPr>
            <a:spLocks noChangeArrowheads="1"/>
          </p:cNvSpPr>
          <p:nvPr/>
        </p:nvSpPr>
        <p:spPr bwMode="auto">
          <a:xfrm>
            <a:off x="6000750" y="9048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48" name="Rectangle 3"/>
          <p:cNvSpPr>
            <a:spLocks noChangeArrowheads="1"/>
          </p:cNvSpPr>
          <p:nvPr/>
        </p:nvSpPr>
        <p:spPr bwMode="auto">
          <a:xfrm>
            <a:off x="6599238" y="8870950"/>
            <a:ext cx="2571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spAutoFit/>
          </a:bodyPr>
          <a:lstStyle/>
          <a:p>
            <a:pPr algn="r">
              <a:spcBef>
                <a:spcPct val="0"/>
              </a:spcBef>
              <a:buClrTx/>
              <a:buSzTx/>
              <a:buFontTx/>
              <a:buNone/>
            </a:pPr>
            <a:r>
              <a:rPr lang="zh-CN" altLang="en-US" sz="1200" b="0">
                <a:solidFill>
                  <a:schemeClr val="tx1"/>
                </a:solidFill>
                <a:latin typeface="Times New Roman" pitchFamily="18" charset="0"/>
              </a:rPr>
              <a:t>2</a:t>
            </a:r>
          </a:p>
        </p:txBody>
      </p:sp>
      <p:sp>
        <p:nvSpPr>
          <p:cNvPr id="31749" name="Rectangle 4"/>
          <p:cNvSpPr>
            <a:spLocks noChangeArrowheads="1"/>
          </p:cNvSpPr>
          <p:nvPr/>
        </p:nvSpPr>
        <p:spPr bwMode="auto">
          <a:xfrm>
            <a:off x="0" y="8869363"/>
            <a:ext cx="6508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0" name="Rectangle 5"/>
          <p:cNvSpPr>
            <a:spLocks noChangeArrowheads="1"/>
          </p:cNvSpPr>
          <p:nvPr/>
        </p:nvSpPr>
        <p:spPr bwMode="auto">
          <a:xfrm>
            <a:off x="0" y="90488"/>
            <a:ext cx="693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51" name="Rectangle 6"/>
          <p:cNvSpPr>
            <a:spLocks noGrp="1" noRot="1" noChangeAspect="1" noChangeArrowheads="1" noTextEdit="1"/>
          </p:cNvSpPr>
          <p:nvPr>
            <p:ph type="sldImg"/>
          </p:nvPr>
        </p:nvSpPr>
        <p:spPr>
          <a:xfrm>
            <a:off x="393700" y="692150"/>
            <a:ext cx="6070600" cy="3416300"/>
          </a:xfrm>
          <a:solidFill>
            <a:srgbClr val="FFFFFF"/>
          </a:solidFill>
          <a:ln w="12700" cap="flat"/>
        </p:spPr>
      </p:sp>
      <p:sp>
        <p:nvSpPr>
          <p:cNvPr id="31752" name="Rectangle 7"/>
          <p:cNvSpPr>
            <a:spLocks noGrp="1" noChangeArrowheads="1"/>
          </p:cNvSpPr>
          <p:nvPr>
            <p:ph type="body" idx="1"/>
          </p:nvPr>
        </p:nvSpPr>
        <p:spPr>
          <a:xfrm>
            <a:off x="915988" y="6859588"/>
            <a:ext cx="5102225"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spAutoFit/>
          </a:bodyPr>
          <a:lstStyle/>
          <a:p>
            <a:pPr eaLnBrk="1" hangingPunct="1"/>
            <a:endParaRPr lang="zh-CN" altLang="en-US" smtClean="0">
              <a:latin typeface="Arial"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p:spPr>
        <p:txBody>
          <a:bodyPr/>
          <a:lstStyle>
            <a:lvl1pPr>
              <a:defRPr kumimoji="1" sz="2000" b="1">
                <a:solidFill>
                  <a:srgbClr val="FF9900"/>
                </a:solidFill>
                <a:latin typeface="宋体" charset="-122"/>
                <a:ea typeface="宋体" charset="-122"/>
              </a:defRPr>
            </a:lvl1pPr>
            <a:lvl2pPr marL="742950" indent="-285750">
              <a:defRPr kumimoji="1" sz="2000" b="1">
                <a:solidFill>
                  <a:srgbClr val="FF9900"/>
                </a:solidFill>
                <a:latin typeface="宋体" charset="-122"/>
                <a:ea typeface="宋体" charset="-122"/>
              </a:defRPr>
            </a:lvl2pPr>
            <a:lvl3pPr marL="1143000" indent="-228600">
              <a:defRPr kumimoji="1" sz="2000" b="1">
                <a:solidFill>
                  <a:srgbClr val="FF9900"/>
                </a:solidFill>
                <a:latin typeface="宋体" charset="-122"/>
                <a:ea typeface="宋体" charset="-122"/>
              </a:defRPr>
            </a:lvl3pPr>
            <a:lvl4pPr marL="1600200" indent="-228600">
              <a:defRPr kumimoji="1" sz="2000" b="1">
                <a:solidFill>
                  <a:srgbClr val="FF9900"/>
                </a:solidFill>
                <a:latin typeface="宋体" charset="-122"/>
                <a:ea typeface="宋体" charset="-122"/>
              </a:defRPr>
            </a:lvl4pPr>
            <a:lvl5pPr marL="2057400" indent="-228600">
              <a:defRPr kumimoji="1" sz="2000" b="1">
                <a:solidFill>
                  <a:srgbClr val="FF9900"/>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charset="-122"/>
                <a:ea typeface="宋体" charset="-122"/>
              </a:defRPr>
            </a:lvl9pPr>
          </a:lstStyle>
          <a:p>
            <a:fld id="{9B435E67-47ED-4E78-A3F6-F0B0E59DCA4B}" type="slidenum">
              <a:rPr lang="en-US" altLang="zh-CN" sz="1200" b="0" smtClean="0">
                <a:solidFill>
                  <a:schemeClr val="tx1"/>
                </a:solidFill>
                <a:latin typeface="Times New Roman" pitchFamily="18" charset="0"/>
              </a:rPr>
              <a:pPr/>
              <a:t>37</a:t>
            </a:fld>
            <a:endParaRPr lang="en-US" altLang="zh-CN" sz="1200" b="0" smtClean="0">
              <a:solidFill>
                <a:schemeClr val="tx1"/>
              </a:solidFill>
              <a:latin typeface="Times New Roman" pitchFamily="18" charset="0"/>
            </a:endParaRPr>
          </a:p>
        </p:txBody>
      </p:sp>
      <p:sp>
        <p:nvSpPr>
          <p:cNvPr id="49155" name="Rectangle 2"/>
          <p:cNvSpPr>
            <a:spLocks noGrp="1" noRot="1" noChangeAspect="1" noChangeArrowheads="1" noTextEdit="1"/>
          </p:cNvSpPr>
          <p:nvPr>
            <p:ph type="sldImg"/>
          </p:nvPr>
        </p:nvSpPr>
        <p:spPr>
          <a:ln/>
        </p:spPr>
      </p:sp>
      <p:sp>
        <p:nvSpPr>
          <p:cNvPr id="4915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zh-CN" smtClean="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lvl1pPr>
              <a:defRPr kumimoji="1" sz="2000" b="1">
                <a:solidFill>
                  <a:srgbClr val="FF9900"/>
                </a:solidFill>
                <a:latin typeface="宋体" charset="-122"/>
                <a:ea typeface="宋体" charset="-122"/>
              </a:defRPr>
            </a:lvl1pPr>
            <a:lvl2pPr marL="742950" indent="-285750">
              <a:defRPr kumimoji="1" sz="2000" b="1">
                <a:solidFill>
                  <a:srgbClr val="FF9900"/>
                </a:solidFill>
                <a:latin typeface="宋体" charset="-122"/>
                <a:ea typeface="宋体" charset="-122"/>
              </a:defRPr>
            </a:lvl2pPr>
            <a:lvl3pPr marL="1143000" indent="-228600">
              <a:defRPr kumimoji="1" sz="2000" b="1">
                <a:solidFill>
                  <a:srgbClr val="FF9900"/>
                </a:solidFill>
                <a:latin typeface="宋体" charset="-122"/>
                <a:ea typeface="宋体" charset="-122"/>
              </a:defRPr>
            </a:lvl3pPr>
            <a:lvl4pPr marL="1600200" indent="-228600">
              <a:defRPr kumimoji="1" sz="2000" b="1">
                <a:solidFill>
                  <a:srgbClr val="FF9900"/>
                </a:solidFill>
                <a:latin typeface="宋体" charset="-122"/>
                <a:ea typeface="宋体" charset="-122"/>
              </a:defRPr>
            </a:lvl4pPr>
            <a:lvl5pPr marL="2057400" indent="-228600">
              <a:defRPr kumimoji="1" sz="2000" b="1">
                <a:solidFill>
                  <a:srgbClr val="FF9900"/>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charset="-122"/>
                <a:ea typeface="宋体" charset="-122"/>
              </a:defRPr>
            </a:lvl9pPr>
          </a:lstStyle>
          <a:p>
            <a:fld id="{64BB2271-277E-4DCB-A037-5AA0A9B0429A}" type="slidenum">
              <a:rPr lang="en-US" altLang="zh-CN" sz="1200" b="0" smtClean="0">
                <a:solidFill>
                  <a:schemeClr val="tx1"/>
                </a:solidFill>
                <a:latin typeface="Times New Roman" pitchFamily="18" charset="0"/>
              </a:rPr>
              <a:pPr/>
              <a:t>38</a:t>
            </a:fld>
            <a:endParaRPr lang="en-US" altLang="zh-CN" sz="1200" b="0" smtClean="0">
              <a:solidFill>
                <a:schemeClr val="tx1"/>
              </a:solidFill>
              <a:latin typeface="Times New Roman" pitchFamily="18" charset="0"/>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zh-CN" smtClean="0">
              <a:latin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D37C77A-F1A2-49E1-B931-45C5B4C6F43D}" type="slidenum">
              <a:rPr lang="en-US" altLang="zh-TW" sz="1200" smtClean="0">
                <a:latin typeface="Arial" panose="020B0604020202020204" pitchFamily="34" charset="0"/>
                <a:ea typeface="PMingLiU" panose="02020500000000000000" pitchFamily="18" charset="-120"/>
              </a:rPr>
              <a:t>39</a:t>
            </a:fld>
            <a:endParaRPr lang="en-US" altLang="zh-TW" sz="1200">
              <a:latin typeface="Arial" panose="020B0604020202020204" pitchFamily="34" charset="0"/>
              <a:ea typeface="PMingLiU" panose="02020500000000000000" pitchFamily="18" charset="-120"/>
            </a:endParaRPr>
          </a:p>
        </p:txBody>
      </p:sp>
      <p:sp>
        <p:nvSpPr>
          <p:cNvPr id="79875" name="Rectangle 2"/>
          <p:cNvSpPr>
            <a:spLocks noGrp="1" noRot="1" noChangeAspect="1" noChangeArrowheads="1" noTextEdit="1"/>
          </p:cNvSpPr>
          <p:nvPr>
            <p:ph type="sldImg"/>
          </p:nvPr>
        </p:nvSpPr>
        <p:spPr>
          <a:xfrm>
            <a:off x="381000" y="685800"/>
            <a:ext cx="6096000" cy="3429000"/>
          </a:xfrm>
        </p:spPr>
      </p:sp>
      <p:sp>
        <p:nvSpPr>
          <p:cNvPr id="7987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itchFamily="18" charset="0"/>
                <a:ea typeface="宋体" pitchFamily="2" charset="-122"/>
              </a:defRPr>
            </a:lvl1pPr>
            <a:lvl2pPr marL="742950" indent="-285750" eaLnBrk="0" hangingPunct="0">
              <a:defRPr kumimoji="1" sz="2400">
                <a:solidFill>
                  <a:schemeClr val="tx1"/>
                </a:solidFill>
                <a:latin typeface="Times New Roman" pitchFamily="18" charset="0"/>
                <a:ea typeface="宋体" pitchFamily="2" charset="-122"/>
              </a:defRPr>
            </a:lvl2pPr>
            <a:lvl3pPr marL="1143000" indent="-228600" eaLnBrk="0" hangingPunct="0">
              <a:defRPr kumimoji="1" sz="2400">
                <a:solidFill>
                  <a:schemeClr val="tx1"/>
                </a:solidFill>
                <a:latin typeface="Times New Roman" pitchFamily="18" charset="0"/>
                <a:ea typeface="宋体" pitchFamily="2" charset="-122"/>
              </a:defRPr>
            </a:lvl3pPr>
            <a:lvl4pPr marL="1600200" indent="-228600" eaLnBrk="0" hangingPunct="0">
              <a:defRPr kumimoji="1" sz="2400">
                <a:solidFill>
                  <a:schemeClr val="tx1"/>
                </a:solidFill>
                <a:latin typeface="Times New Roman" pitchFamily="18" charset="0"/>
                <a:ea typeface="宋体" pitchFamily="2" charset="-122"/>
              </a:defRPr>
            </a:lvl4pPr>
            <a:lvl5pPr marL="2057400" indent="-228600" eaLnBrk="0" hangingPunct="0">
              <a:defRPr kumimoji="1" sz="2400">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宋体" pitchFamily="2" charset="-122"/>
              </a:defRPr>
            </a:lvl9pPr>
          </a:lstStyle>
          <a:p>
            <a:pPr eaLnBrk="1" hangingPunct="1"/>
            <a:fld id="{A5AF6015-9BA2-49D6-A766-9E8717CBD12E}" type="slidenum">
              <a:rPr lang="en-US" altLang="zh-TW" sz="1200" smtClean="0">
                <a:latin typeface="Arial" pitchFamily="34" charset="0"/>
                <a:ea typeface="PMingLiU" pitchFamily="18" charset="-120"/>
              </a:rPr>
              <a:pPr eaLnBrk="1" hangingPunct="1"/>
              <a:t>40</a:t>
            </a:fld>
            <a:endParaRPr lang="en-US" altLang="zh-TW" sz="1200" smtClean="0">
              <a:latin typeface="Arial" pitchFamily="34" charset="0"/>
              <a:ea typeface="PMingLiU" pitchFamily="18" charset="-120"/>
            </a:endParaRPr>
          </a:p>
        </p:txBody>
      </p:sp>
      <p:sp>
        <p:nvSpPr>
          <p:cNvPr id="89091" name="Rectangle 2"/>
          <p:cNvSpPr>
            <a:spLocks noGrp="1" noRot="1" noChangeAspect="1" noChangeArrowheads="1" noTextEdit="1"/>
          </p:cNvSpPr>
          <p:nvPr>
            <p:ph type="sldImg"/>
          </p:nvPr>
        </p:nvSpPr>
        <p:spPr>
          <a:ln/>
        </p:spPr>
      </p:sp>
      <p:sp>
        <p:nvSpPr>
          <p:cNvPr id="89092"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D37C77A-F1A2-49E1-B931-45C5B4C6F43D}" type="slidenum">
              <a:rPr lang="en-US" altLang="zh-TW" sz="1200" smtClean="0">
                <a:latin typeface="Arial" panose="020B0604020202020204" pitchFamily="34" charset="0"/>
                <a:ea typeface="PMingLiU" panose="02020500000000000000" pitchFamily="18" charset="-120"/>
              </a:rPr>
              <a:t>41</a:t>
            </a:fld>
            <a:endParaRPr lang="en-US" altLang="zh-TW" sz="1200">
              <a:latin typeface="Arial" panose="020B0604020202020204" pitchFamily="34" charset="0"/>
              <a:ea typeface="PMingLiU" panose="02020500000000000000" pitchFamily="18" charset="-120"/>
            </a:endParaRPr>
          </a:p>
        </p:txBody>
      </p:sp>
      <p:sp>
        <p:nvSpPr>
          <p:cNvPr id="79875" name="Rectangle 2"/>
          <p:cNvSpPr>
            <a:spLocks noGrp="1" noRot="1" noChangeAspect="1" noChangeArrowheads="1" noTextEdit="1"/>
          </p:cNvSpPr>
          <p:nvPr>
            <p:ph type="sldImg"/>
          </p:nvPr>
        </p:nvSpPr>
        <p:spPr>
          <a:xfrm>
            <a:off x="381000" y="685800"/>
            <a:ext cx="6096000" cy="3429000"/>
          </a:xfrm>
        </p:spPr>
      </p:sp>
      <p:sp>
        <p:nvSpPr>
          <p:cNvPr id="7987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D37C77A-F1A2-49E1-B931-45C5B4C6F43D}" type="slidenum">
              <a:rPr lang="en-US" altLang="zh-TW" sz="1200" smtClean="0">
                <a:latin typeface="Arial" panose="020B0604020202020204" pitchFamily="34" charset="0"/>
                <a:ea typeface="PMingLiU" panose="02020500000000000000" pitchFamily="18" charset="-120"/>
              </a:rPr>
              <a:t>42</a:t>
            </a:fld>
            <a:endParaRPr lang="en-US" altLang="zh-TW" sz="1200">
              <a:latin typeface="Arial" panose="020B0604020202020204" pitchFamily="34" charset="0"/>
              <a:ea typeface="PMingLiU" panose="02020500000000000000" pitchFamily="18" charset="-120"/>
            </a:endParaRPr>
          </a:p>
        </p:txBody>
      </p:sp>
      <p:sp>
        <p:nvSpPr>
          <p:cNvPr id="79875" name="Rectangle 2"/>
          <p:cNvSpPr>
            <a:spLocks noGrp="1" noRot="1" noChangeAspect="1" noChangeArrowheads="1" noTextEdit="1"/>
          </p:cNvSpPr>
          <p:nvPr>
            <p:ph type="sldImg"/>
          </p:nvPr>
        </p:nvSpPr>
        <p:spPr>
          <a:xfrm>
            <a:off x="381000" y="685800"/>
            <a:ext cx="6096000" cy="3429000"/>
          </a:xfrm>
        </p:spPr>
      </p:sp>
      <p:sp>
        <p:nvSpPr>
          <p:cNvPr id="7987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D37C77A-F1A2-49E1-B931-45C5B4C6F43D}" type="slidenum">
              <a:rPr lang="en-US" altLang="zh-TW" sz="1200" smtClean="0">
                <a:latin typeface="Arial" panose="020B0604020202020204" pitchFamily="34" charset="0"/>
                <a:ea typeface="PMingLiU" panose="02020500000000000000" pitchFamily="18" charset="-120"/>
              </a:rPr>
              <a:t>43</a:t>
            </a:fld>
            <a:endParaRPr lang="en-US" altLang="zh-TW" sz="1200">
              <a:latin typeface="Arial" panose="020B0604020202020204" pitchFamily="34" charset="0"/>
              <a:ea typeface="PMingLiU" panose="02020500000000000000" pitchFamily="18" charset="-120"/>
            </a:endParaRPr>
          </a:p>
        </p:txBody>
      </p:sp>
      <p:sp>
        <p:nvSpPr>
          <p:cNvPr id="79875" name="Rectangle 2"/>
          <p:cNvSpPr>
            <a:spLocks noGrp="1" noRot="1" noChangeAspect="1" noChangeArrowheads="1" noTextEdit="1"/>
          </p:cNvSpPr>
          <p:nvPr>
            <p:ph type="sldImg"/>
          </p:nvPr>
        </p:nvSpPr>
        <p:spPr>
          <a:xfrm>
            <a:off x="381000" y="685800"/>
            <a:ext cx="6096000" cy="3429000"/>
          </a:xfrm>
        </p:spPr>
      </p:sp>
      <p:sp>
        <p:nvSpPr>
          <p:cNvPr id="7987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D37C77A-F1A2-49E1-B931-45C5B4C6F43D}" type="slidenum">
              <a:rPr lang="en-US" altLang="zh-TW" sz="1200" smtClean="0">
                <a:latin typeface="Arial" panose="020B0604020202020204" pitchFamily="34" charset="0"/>
                <a:ea typeface="PMingLiU" panose="02020500000000000000" pitchFamily="18" charset="-120"/>
              </a:rPr>
              <a:t>44</a:t>
            </a:fld>
            <a:endParaRPr lang="en-US" altLang="zh-TW" sz="1200">
              <a:latin typeface="Arial" panose="020B0604020202020204" pitchFamily="34" charset="0"/>
              <a:ea typeface="PMingLiU" panose="02020500000000000000" pitchFamily="18" charset="-120"/>
            </a:endParaRPr>
          </a:p>
        </p:txBody>
      </p:sp>
      <p:sp>
        <p:nvSpPr>
          <p:cNvPr id="79875" name="Rectangle 2"/>
          <p:cNvSpPr>
            <a:spLocks noGrp="1" noRot="1" noChangeAspect="1" noChangeArrowheads="1" noTextEdit="1"/>
          </p:cNvSpPr>
          <p:nvPr>
            <p:ph type="sldImg"/>
          </p:nvPr>
        </p:nvSpPr>
        <p:spPr>
          <a:xfrm>
            <a:off x="381000" y="685800"/>
            <a:ext cx="6096000" cy="3429000"/>
          </a:xfrm>
        </p:spPr>
      </p:sp>
      <p:sp>
        <p:nvSpPr>
          <p:cNvPr id="7987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7"/>
          <p:cNvSpPr>
            <a:spLocks noGrp="1" noChangeArrowheads="1"/>
          </p:cNvSpPr>
          <p:nvPr>
            <p:ph type="sldNum" sz="quarter" idx="5"/>
          </p:nvPr>
        </p:nvSpPr>
        <p:spPr>
          <a:noFill/>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fld id="{2D37C77A-F1A2-49E1-B931-45C5B4C6F43D}" type="slidenum">
              <a:rPr lang="en-US" altLang="zh-TW" sz="1200" smtClean="0">
                <a:latin typeface="Arial" panose="020B0604020202020204" pitchFamily="34" charset="0"/>
                <a:ea typeface="PMingLiU" panose="02020500000000000000" pitchFamily="18" charset="-120"/>
              </a:rPr>
              <a:t>45</a:t>
            </a:fld>
            <a:endParaRPr lang="en-US" altLang="zh-TW" sz="1200">
              <a:latin typeface="Arial" panose="020B0604020202020204" pitchFamily="34" charset="0"/>
              <a:ea typeface="PMingLiU" panose="02020500000000000000" pitchFamily="18" charset="-120"/>
            </a:endParaRPr>
          </a:p>
        </p:txBody>
      </p:sp>
      <p:sp>
        <p:nvSpPr>
          <p:cNvPr id="79875" name="Rectangle 2"/>
          <p:cNvSpPr>
            <a:spLocks noGrp="1" noRot="1" noChangeAspect="1" noChangeArrowheads="1" noTextEdit="1"/>
          </p:cNvSpPr>
          <p:nvPr>
            <p:ph type="sldImg"/>
          </p:nvPr>
        </p:nvSpPr>
        <p:spPr>
          <a:xfrm>
            <a:off x="381000" y="685800"/>
            <a:ext cx="6096000" cy="3429000"/>
          </a:xfrm>
        </p:spPr>
      </p:sp>
      <p:sp>
        <p:nvSpPr>
          <p:cNvPr id="7987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86B49A4C-4134-44C1-86EA-D2D4DA96BC31}" type="slidenum">
              <a:rPr lang="en-US" altLang="zh-TW" sz="1200" smtClean="0">
                <a:latin typeface="Arial" pitchFamily="34" charset="0"/>
                <a:ea typeface="PMingLiU" pitchFamily="18" charset="-120"/>
              </a:rPr>
              <a:pPr/>
              <a:t>48</a:t>
            </a:fld>
            <a:endParaRPr lang="en-US" altLang="zh-TW" sz="1200" smtClean="0">
              <a:latin typeface="Arial" pitchFamily="34" charset="0"/>
              <a:ea typeface="PMingLiU" pitchFamily="18" charset="-12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p:spPr>
        <p:txBody>
          <a:bodyPr/>
          <a:lstStyle/>
          <a:p>
            <a:pPr eaLnBrk="1" hangingPunct="1"/>
            <a:endParaRPr lang="zh-CN" alt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kumimoji="1" sz="2000" b="1">
                <a:solidFill>
                  <a:srgbClr val="FF9900"/>
                </a:solidFill>
                <a:latin typeface="宋体" pitchFamily="2" charset="-122"/>
                <a:ea typeface="宋体" pitchFamily="2" charset="-122"/>
              </a:defRPr>
            </a:lvl1pPr>
            <a:lvl2pPr marL="742950" indent="-285750">
              <a:defRPr kumimoji="1" sz="2000" b="1">
                <a:solidFill>
                  <a:srgbClr val="FF9900"/>
                </a:solidFill>
                <a:latin typeface="宋体" pitchFamily="2" charset="-122"/>
                <a:ea typeface="宋体" pitchFamily="2" charset="-122"/>
              </a:defRPr>
            </a:lvl2pPr>
            <a:lvl3pPr marL="1143000" indent="-228600">
              <a:defRPr kumimoji="1" sz="2000" b="1">
                <a:solidFill>
                  <a:srgbClr val="FF9900"/>
                </a:solidFill>
                <a:latin typeface="宋体" pitchFamily="2" charset="-122"/>
                <a:ea typeface="宋体" pitchFamily="2" charset="-122"/>
              </a:defRPr>
            </a:lvl3pPr>
            <a:lvl4pPr marL="1600200" indent="-228600">
              <a:defRPr kumimoji="1" sz="2000" b="1">
                <a:solidFill>
                  <a:srgbClr val="FF9900"/>
                </a:solidFill>
                <a:latin typeface="宋体" pitchFamily="2" charset="-122"/>
                <a:ea typeface="宋体" pitchFamily="2" charset="-122"/>
              </a:defRPr>
            </a:lvl4pPr>
            <a:lvl5pPr marL="2057400" indent="-228600">
              <a:defRPr kumimoji="1" sz="2000" b="1">
                <a:solidFill>
                  <a:srgbClr val="FF9900"/>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9pPr>
          </a:lstStyle>
          <a:p>
            <a:fld id="{8FA53330-8648-4AC3-83E2-FFFD6F51B512}" type="slidenum">
              <a:rPr lang="en-US" altLang="zh-TW" sz="1200" b="0" smtClean="0">
                <a:solidFill>
                  <a:schemeClr val="tx1"/>
                </a:solidFill>
                <a:latin typeface="Arial" charset="0"/>
                <a:ea typeface="PMingLiU" pitchFamily="18" charset="-120"/>
              </a:rPr>
              <a:pPr/>
              <a:t>4</a:t>
            </a:fld>
            <a:endParaRPr lang="en-US" altLang="zh-TW" sz="1200" b="0" smtClean="0">
              <a:solidFill>
                <a:schemeClr val="tx1"/>
              </a:solidFill>
              <a:latin typeface="Arial" charset="0"/>
              <a:ea typeface="PMingLiU" pitchFamily="18" charset="-120"/>
            </a:endParaRPr>
          </a:p>
        </p:txBody>
      </p:sp>
      <p:sp>
        <p:nvSpPr>
          <p:cNvPr id="33795" name="Rectangle 2"/>
          <p:cNvSpPr>
            <a:spLocks noChangeArrowheads="1"/>
          </p:cNvSpPr>
          <p:nvPr/>
        </p:nvSpPr>
        <p:spPr bwMode="auto">
          <a:xfrm>
            <a:off x="6000750" y="9048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6" name="Rectangle 3"/>
          <p:cNvSpPr>
            <a:spLocks noChangeArrowheads="1"/>
          </p:cNvSpPr>
          <p:nvPr/>
        </p:nvSpPr>
        <p:spPr bwMode="auto">
          <a:xfrm>
            <a:off x="6599238" y="8870950"/>
            <a:ext cx="2571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spAutoFit/>
          </a:bodyPr>
          <a:lstStyle/>
          <a:p>
            <a:pPr algn="r">
              <a:spcBef>
                <a:spcPct val="0"/>
              </a:spcBef>
              <a:buClrTx/>
              <a:buSzTx/>
              <a:buFontTx/>
              <a:buNone/>
            </a:pPr>
            <a:r>
              <a:rPr lang="zh-CN" altLang="en-US" sz="1200" b="0">
                <a:solidFill>
                  <a:schemeClr val="tx1"/>
                </a:solidFill>
                <a:latin typeface="Times New Roman" pitchFamily="18" charset="0"/>
              </a:rPr>
              <a:t>2</a:t>
            </a:r>
          </a:p>
        </p:txBody>
      </p:sp>
      <p:sp>
        <p:nvSpPr>
          <p:cNvPr id="33797" name="Rectangle 4"/>
          <p:cNvSpPr>
            <a:spLocks noChangeArrowheads="1"/>
          </p:cNvSpPr>
          <p:nvPr/>
        </p:nvSpPr>
        <p:spPr bwMode="auto">
          <a:xfrm>
            <a:off x="0" y="8869363"/>
            <a:ext cx="6508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8" name="Rectangle 5"/>
          <p:cNvSpPr>
            <a:spLocks noChangeArrowheads="1"/>
          </p:cNvSpPr>
          <p:nvPr/>
        </p:nvSpPr>
        <p:spPr bwMode="auto">
          <a:xfrm>
            <a:off x="0" y="90488"/>
            <a:ext cx="693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99" name="Rectangle 6"/>
          <p:cNvSpPr>
            <a:spLocks noGrp="1" noRot="1" noChangeAspect="1" noChangeArrowheads="1" noTextEdit="1"/>
          </p:cNvSpPr>
          <p:nvPr>
            <p:ph type="sldImg"/>
          </p:nvPr>
        </p:nvSpPr>
        <p:spPr>
          <a:xfrm>
            <a:off x="393700" y="692150"/>
            <a:ext cx="6070600" cy="3416300"/>
          </a:xfrm>
          <a:solidFill>
            <a:srgbClr val="FFFFFF"/>
          </a:solidFill>
          <a:ln w="12700" cap="flat"/>
        </p:spPr>
      </p:sp>
      <p:sp>
        <p:nvSpPr>
          <p:cNvPr id="33800" name="Rectangle 7"/>
          <p:cNvSpPr>
            <a:spLocks noGrp="1" noChangeArrowheads="1"/>
          </p:cNvSpPr>
          <p:nvPr>
            <p:ph type="body" idx="1"/>
          </p:nvPr>
        </p:nvSpPr>
        <p:spPr>
          <a:xfrm>
            <a:off x="915988" y="6859588"/>
            <a:ext cx="5102225"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spAutoFit/>
          </a:bodyPr>
          <a:lstStyle/>
          <a:p>
            <a:pPr eaLnBrk="1" hangingPunct="1"/>
            <a:endParaRPr lang="zh-CN" altLang="en-US" smtClean="0">
              <a:latin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lvl1pPr>
              <a:defRPr kumimoji="1" sz="3200">
                <a:solidFill>
                  <a:schemeClr val="tx1"/>
                </a:solidFill>
                <a:latin typeface="宋体" pitchFamily="2" charset="-122"/>
                <a:ea typeface="宋体" pitchFamily="2" charset="-122"/>
              </a:defRPr>
            </a:lvl1pPr>
            <a:lvl2pPr marL="742950" indent="-285750">
              <a:defRPr kumimoji="1" sz="3200">
                <a:solidFill>
                  <a:schemeClr val="tx1"/>
                </a:solidFill>
                <a:latin typeface="宋体" pitchFamily="2" charset="-122"/>
                <a:ea typeface="宋体" pitchFamily="2" charset="-122"/>
              </a:defRPr>
            </a:lvl2pPr>
            <a:lvl3pPr marL="1143000" indent="-228600">
              <a:defRPr kumimoji="1" sz="3200">
                <a:solidFill>
                  <a:schemeClr val="tx1"/>
                </a:solidFill>
                <a:latin typeface="宋体" pitchFamily="2" charset="-122"/>
                <a:ea typeface="宋体" pitchFamily="2" charset="-122"/>
              </a:defRPr>
            </a:lvl3pPr>
            <a:lvl4pPr marL="1600200" indent="-228600">
              <a:defRPr kumimoji="1" sz="3200">
                <a:solidFill>
                  <a:schemeClr val="tx1"/>
                </a:solidFill>
                <a:latin typeface="宋体" pitchFamily="2" charset="-122"/>
                <a:ea typeface="宋体" pitchFamily="2" charset="-122"/>
              </a:defRPr>
            </a:lvl4pPr>
            <a:lvl5pPr marL="2057400" indent="-228600">
              <a:defRPr kumimoji="1" sz="3200">
                <a:solidFill>
                  <a:schemeClr val="tx1"/>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pitchFamily="2" charset="-122"/>
                <a:ea typeface="宋体" pitchFamily="2" charset="-122"/>
              </a:defRPr>
            </a:lvl9pPr>
          </a:lstStyle>
          <a:p>
            <a:fld id="{3A5098F4-CC4E-42E0-8E00-AB91884B8EBA}" type="slidenum">
              <a:rPr lang="en-US" altLang="zh-TW" sz="1200" smtClean="0">
                <a:latin typeface="Arial" pitchFamily="34" charset="0"/>
                <a:ea typeface="PMingLiU" pitchFamily="18" charset="-120"/>
              </a:rPr>
              <a:pPr/>
              <a:t>49</a:t>
            </a:fld>
            <a:endParaRPr lang="en-US" altLang="zh-TW" sz="1200" smtClean="0">
              <a:latin typeface="Arial" pitchFamily="34" charset="0"/>
              <a:ea typeface="PMingLiU" pitchFamily="18" charset="-120"/>
            </a:endParaRPr>
          </a:p>
        </p:txBody>
      </p:sp>
      <p:sp>
        <p:nvSpPr>
          <p:cNvPr id="115715" name="Rectangle 2"/>
          <p:cNvSpPr>
            <a:spLocks noGrp="1" noRot="1" noChangeAspect="1" noChangeArrowheads="1" noTextEdit="1"/>
          </p:cNvSpPr>
          <p:nvPr>
            <p:ph type="sldImg"/>
          </p:nvPr>
        </p:nvSpPr>
        <p:spPr>
          <a:solidFill>
            <a:srgbClr val="FFFFFF"/>
          </a:solidFill>
          <a:ln/>
        </p:spPr>
      </p:sp>
      <p:sp>
        <p:nvSpPr>
          <p:cNvPr id="115716" name="Rectangle 3"/>
          <p:cNvSpPr>
            <a:spLocks noGrp="1" noChangeArrowheads="1"/>
          </p:cNvSpPr>
          <p:nvPr>
            <p:ph type="body" idx="1"/>
          </p:nvPr>
        </p:nvSpPr>
        <p:spPr>
          <a:solidFill>
            <a:srgbClr val="FFFFFF"/>
          </a:solidFill>
          <a:ln>
            <a:solidFill>
              <a:srgbClr val="000000"/>
            </a:solidFill>
            <a:miter lim="800000"/>
            <a:headEnd/>
            <a:tailEnd/>
          </a:ln>
        </p:spPr>
        <p:txBody>
          <a:bodyPr/>
          <a:lstStyle/>
          <a:p>
            <a:pPr eaLnBrk="1" hangingPunct="1"/>
            <a:endParaRPr lang="zh-CN" alt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kumimoji="1" sz="3200">
                <a:solidFill>
                  <a:schemeClr val="tx1"/>
                </a:solidFill>
                <a:latin typeface="宋体" charset="-122"/>
                <a:ea typeface="宋体" charset="-122"/>
              </a:defRPr>
            </a:lvl1pPr>
            <a:lvl2pPr marL="742950" indent="-285750">
              <a:defRPr kumimoji="1" sz="3200">
                <a:solidFill>
                  <a:schemeClr val="tx1"/>
                </a:solidFill>
                <a:latin typeface="宋体" charset="-122"/>
                <a:ea typeface="宋体" charset="-122"/>
              </a:defRPr>
            </a:lvl2pPr>
            <a:lvl3pPr marL="1143000" indent="-228600">
              <a:defRPr kumimoji="1" sz="3200">
                <a:solidFill>
                  <a:schemeClr val="tx1"/>
                </a:solidFill>
                <a:latin typeface="宋体" charset="-122"/>
                <a:ea typeface="宋体" charset="-122"/>
              </a:defRPr>
            </a:lvl3pPr>
            <a:lvl4pPr marL="1600200" indent="-228600">
              <a:defRPr kumimoji="1" sz="3200">
                <a:solidFill>
                  <a:schemeClr val="tx1"/>
                </a:solidFill>
                <a:latin typeface="宋体" charset="-122"/>
                <a:ea typeface="宋体" charset="-122"/>
              </a:defRPr>
            </a:lvl4pPr>
            <a:lvl5pPr marL="2057400" indent="-228600">
              <a:defRPr kumimoji="1" sz="32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9pPr>
          </a:lstStyle>
          <a:p>
            <a:fld id="{4CD9CC07-1356-4BB5-B58D-927C7EC80766}" type="slidenum">
              <a:rPr lang="en-US" altLang="zh-TW" sz="1200" smtClean="0">
                <a:latin typeface="Arial" charset="0"/>
                <a:ea typeface="PMingLiU" pitchFamily="18" charset="-120"/>
              </a:rPr>
              <a:pPr/>
              <a:t>112</a:t>
            </a:fld>
            <a:endParaRPr lang="en-US" altLang="zh-TW" sz="1200" smtClean="0">
              <a:latin typeface="Arial" charset="0"/>
              <a:ea typeface="PMingLiU" pitchFamily="18" charset="-12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endParaRPr lang="zh-CN" altLang="en-US" smtClean="0">
              <a:latin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a:defRPr kumimoji="1" sz="3200">
                <a:solidFill>
                  <a:schemeClr val="tx1"/>
                </a:solidFill>
                <a:latin typeface="宋体" charset="-122"/>
                <a:ea typeface="宋体" charset="-122"/>
              </a:defRPr>
            </a:lvl1pPr>
            <a:lvl2pPr marL="742950" indent="-285750">
              <a:defRPr kumimoji="1" sz="3200">
                <a:solidFill>
                  <a:schemeClr val="tx1"/>
                </a:solidFill>
                <a:latin typeface="宋体" charset="-122"/>
                <a:ea typeface="宋体" charset="-122"/>
              </a:defRPr>
            </a:lvl2pPr>
            <a:lvl3pPr marL="1143000" indent="-228600">
              <a:defRPr kumimoji="1" sz="3200">
                <a:solidFill>
                  <a:schemeClr val="tx1"/>
                </a:solidFill>
                <a:latin typeface="宋体" charset="-122"/>
                <a:ea typeface="宋体" charset="-122"/>
              </a:defRPr>
            </a:lvl3pPr>
            <a:lvl4pPr marL="1600200" indent="-228600">
              <a:defRPr kumimoji="1" sz="3200">
                <a:solidFill>
                  <a:schemeClr val="tx1"/>
                </a:solidFill>
                <a:latin typeface="宋体" charset="-122"/>
                <a:ea typeface="宋体" charset="-122"/>
              </a:defRPr>
            </a:lvl4pPr>
            <a:lvl5pPr marL="2057400" indent="-228600">
              <a:defRPr kumimoji="1" sz="32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9pPr>
          </a:lstStyle>
          <a:p>
            <a:fld id="{4CD9CC07-1356-4BB5-B58D-927C7EC80766}" type="slidenum">
              <a:rPr lang="en-US" altLang="zh-TW" sz="1200" smtClean="0">
                <a:latin typeface="Arial" charset="0"/>
                <a:ea typeface="PMingLiU" pitchFamily="18" charset="-120"/>
              </a:rPr>
              <a:pPr/>
              <a:t>113</a:t>
            </a:fld>
            <a:endParaRPr lang="en-US" altLang="zh-TW" sz="1200" smtClean="0">
              <a:latin typeface="Arial" charset="0"/>
              <a:ea typeface="PMingLiU" pitchFamily="18" charset="-120"/>
            </a:endParaRPr>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p:spPr>
        <p:txBody>
          <a:bodyPr/>
          <a:lstStyle/>
          <a:p>
            <a:endParaRPr lang="zh-CN" altLang="en-US" smtClean="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a:defRPr kumimoji="1" sz="3200">
                <a:solidFill>
                  <a:schemeClr val="tx1"/>
                </a:solidFill>
                <a:latin typeface="宋体" charset="-122"/>
                <a:ea typeface="宋体" charset="-122"/>
              </a:defRPr>
            </a:lvl1pPr>
            <a:lvl2pPr marL="742950" indent="-285750">
              <a:defRPr kumimoji="1" sz="3200">
                <a:solidFill>
                  <a:schemeClr val="tx1"/>
                </a:solidFill>
                <a:latin typeface="宋体" charset="-122"/>
                <a:ea typeface="宋体" charset="-122"/>
              </a:defRPr>
            </a:lvl2pPr>
            <a:lvl3pPr marL="1143000" indent="-228600">
              <a:defRPr kumimoji="1" sz="3200">
                <a:solidFill>
                  <a:schemeClr val="tx1"/>
                </a:solidFill>
                <a:latin typeface="宋体" charset="-122"/>
                <a:ea typeface="宋体" charset="-122"/>
              </a:defRPr>
            </a:lvl3pPr>
            <a:lvl4pPr marL="1600200" indent="-228600">
              <a:defRPr kumimoji="1" sz="3200">
                <a:solidFill>
                  <a:schemeClr val="tx1"/>
                </a:solidFill>
                <a:latin typeface="宋体" charset="-122"/>
                <a:ea typeface="宋体" charset="-122"/>
              </a:defRPr>
            </a:lvl4pPr>
            <a:lvl5pPr marL="2057400" indent="-228600">
              <a:defRPr kumimoji="1" sz="32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9pPr>
          </a:lstStyle>
          <a:p>
            <a:fld id="{812ED4E8-B111-43CF-80E5-8C7FA470F990}" type="slidenum">
              <a:rPr lang="en-US" altLang="zh-TW" sz="1200" smtClean="0">
                <a:latin typeface="Arial" charset="0"/>
                <a:ea typeface="PMingLiU" pitchFamily="18" charset="-120"/>
              </a:rPr>
              <a:pPr/>
              <a:t>119</a:t>
            </a:fld>
            <a:endParaRPr lang="en-US" altLang="zh-TW" sz="1200" smtClean="0">
              <a:latin typeface="Arial" charset="0"/>
              <a:ea typeface="PMingLiU" pitchFamily="18" charset="-120"/>
            </a:endParaRPr>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noFill/>
        </p:spPr>
        <p:txBody>
          <a:bodyPr/>
          <a:lstStyle/>
          <a:p>
            <a:pPr eaLnBrk="1" hangingPunct="1"/>
            <a:endParaRPr lang="zh-CN" altLang="en-US" smtClean="0">
              <a:latin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p:spPr>
        <p:txBody>
          <a:bodyPr/>
          <a:lstStyle>
            <a:lvl1pPr>
              <a:defRPr kumimoji="1" sz="3200">
                <a:solidFill>
                  <a:schemeClr val="tx1"/>
                </a:solidFill>
                <a:latin typeface="宋体" charset="-122"/>
                <a:ea typeface="宋体" charset="-122"/>
              </a:defRPr>
            </a:lvl1pPr>
            <a:lvl2pPr marL="742950" indent="-285750">
              <a:defRPr kumimoji="1" sz="3200">
                <a:solidFill>
                  <a:schemeClr val="tx1"/>
                </a:solidFill>
                <a:latin typeface="宋体" charset="-122"/>
                <a:ea typeface="宋体" charset="-122"/>
              </a:defRPr>
            </a:lvl2pPr>
            <a:lvl3pPr marL="1143000" indent="-228600">
              <a:defRPr kumimoji="1" sz="3200">
                <a:solidFill>
                  <a:schemeClr val="tx1"/>
                </a:solidFill>
                <a:latin typeface="宋体" charset="-122"/>
                <a:ea typeface="宋体" charset="-122"/>
              </a:defRPr>
            </a:lvl3pPr>
            <a:lvl4pPr marL="1600200" indent="-228600">
              <a:defRPr kumimoji="1" sz="3200">
                <a:solidFill>
                  <a:schemeClr val="tx1"/>
                </a:solidFill>
                <a:latin typeface="宋体" charset="-122"/>
                <a:ea typeface="宋体" charset="-122"/>
              </a:defRPr>
            </a:lvl4pPr>
            <a:lvl5pPr marL="2057400" indent="-228600">
              <a:defRPr kumimoji="1" sz="32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9pPr>
          </a:lstStyle>
          <a:p>
            <a:fld id="{3EE14353-7941-4D0F-AF1C-5B509C5692DC}" type="slidenum">
              <a:rPr lang="en-US" altLang="zh-TW" sz="1200" smtClean="0">
                <a:latin typeface="Arial" charset="0"/>
                <a:ea typeface="PMingLiU" pitchFamily="18" charset="-120"/>
              </a:rPr>
              <a:pPr/>
              <a:t>120</a:t>
            </a:fld>
            <a:endParaRPr lang="en-US" altLang="zh-TW" sz="1200" smtClean="0">
              <a:latin typeface="Arial" charset="0"/>
              <a:ea typeface="PMingLiU" pitchFamily="18" charset="-120"/>
            </a:endParaRPr>
          </a:p>
        </p:txBody>
      </p:sp>
      <p:sp>
        <p:nvSpPr>
          <p:cNvPr id="94211" name="Rectangle 2"/>
          <p:cNvSpPr>
            <a:spLocks noGrp="1" noRot="1" noChangeAspect="1" noChangeArrowheads="1" noTextEdit="1"/>
          </p:cNvSpPr>
          <p:nvPr>
            <p:ph type="sldImg"/>
          </p:nvPr>
        </p:nvSpPr>
        <p:spPr>
          <a:ln/>
        </p:spPr>
      </p:sp>
      <p:sp>
        <p:nvSpPr>
          <p:cNvPr id="94212"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latin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lvl1pPr>
              <a:defRPr kumimoji="1" sz="3200">
                <a:solidFill>
                  <a:schemeClr val="tx1"/>
                </a:solidFill>
                <a:latin typeface="宋体" charset="-122"/>
                <a:ea typeface="宋体" charset="-122"/>
              </a:defRPr>
            </a:lvl1pPr>
            <a:lvl2pPr marL="742950" indent="-285750">
              <a:defRPr kumimoji="1" sz="3200">
                <a:solidFill>
                  <a:schemeClr val="tx1"/>
                </a:solidFill>
                <a:latin typeface="宋体" charset="-122"/>
                <a:ea typeface="宋体" charset="-122"/>
              </a:defRPr>
            </a:lvl2pPr>
            <a:lvl3pPr marL="1143000" indent="-228600">
              <a:defRPr kumimoji="1" sz="3200">
                <a:solidFill>
                  <a:schemeClr val="tx1"/>
                </a:solidFill>
                <a:latin typeface="宋体" charset="-122"/>
                <a:ea typeface="宋体" charset="-122"/>
              </a:defRPr>
            </a:lvl3pPr>
            <a:lvl4pPr marL="1600200" indent="-228600">
              <a:defRPr kumimoji="1" sz="3200">
                <a:solidFill>
                  <a:schemeClr val="tx1"/>
                </a:solidFill>
                <a:latin typeface="宋体" charset="-122"/>
                <a:ea typeface="宋体" charset="-122"/>
              </a:defRPr>
            </a:lvl4pPr>
            <a:lvl5pPr marL="2057400" indent="-228600">
              <a:defRPr kumimoji="1" sz="32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9pPr>
          </a:lstStyle>
          <a:p>
            <a:fld id="{64730D4E-7570-475A-B477-11654EBA46A9}" type="slidenum">
              <a:rPr lang="en-US" altLang="zh-TW" sz="1200" smtClean="0">
                <a:latin typeface="Arial" charset="0"/>
                <a:ea typeface="PMingLiU" pitchFamily="18" charset="-120"/>
              </a:rPr>
              <a:pPr/>
              <a:t>121</a:t>
            </a:fld>
            <a:endParaRPr lang="en-US" altLang="zh-TW" sz="1200" smtClean="0">
              <a:latin typeface="Arial" charset="0"/>
              <a:ea typeface="PMingLiU" pitchFamily="18" charset="-120"/>
            </a:endParaRPr>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latin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lvl1pPr>
              <a:defRPr kumimoji="1" sz="3200">
                <a:solidFill>
                  <a:schemeClr val="tx1"/>
                </a:solidFill>
                <a:latin typeface="宋体" charset="-122"/>
                <a:ea typeface="宋体" charset="-122"/>
              </a:defRPr>
            </a:lvl1pPr>
            <a:lvl2pPr marL="742950" indent="-285750">
              <a:defRPr kumimoji="1" sz="3200">
                <a:solidFill>
                  <a:schemeClr val="tx1"/>
                </a:solidFill>
                <a:latin typeface="宋体" charset="-122"/>
                <a:ea typeface="宋体" charset="-122"/>
              </a:defRPr>
            </a:lvl2pPr>
            <a:lvl3pPr marL="1143000" indent="-228600">
              <a:defRPr kumimoji="1" sz="3200">
                <a:solidFill>
                  <a:schemeClr val="tx1"/>
                </a:solidFill>
                <a:latin typeface="宋体" charset="-122"/>
                <a:ea typeface="宋体" charset="-122"/>
              </a:defRPr>
            </a:lvl3pPr>
            <a:lvl4pPr marL="1600200" indent="-228600">
              <a:defRPr kumimoji="1" sz="3200">
                <a:solidFill>
                  <a:schemeClr val="tx1"/>
                </a:solidFill>
                <a:latin typeface="宋体" charset="-122"/>
                <a:ea typeface="宋体" charset="-122"/>
              </a:defRPr>
            </a:lvl4pPr>
            <a:lvl5pPr marL="2057400" indent="-228600">
              <a:defRPr kumimoji="1" sz="32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9pPr>
          </a:lstStyle>
          <a:p>
            <a:fld id="{1407F8F2-6918-4210-A6F7-630DD2715865}" type="slidenum">
              <a:rPr lang="en-US" altLang="zh-TW" sz="1200" smtClean="0">
                <a:latin typeface="Arial" charset="0"/>
                <a:ea typeface="PMingLiU" pitchFamily="18" charset="-120"/>
              </a:rPr>
              <a:pPr/>
              <a:t>122</a:t>
            </a:fld>
            <a:endParaRPr lang="en-US" altLang="zh-TW" sz="1200" smtClean="0">
              <a:latin typeface="Arial" charset="0"/>
              <a:ea typeface="PMingLiU" pitchFamily="18" charset="-120"/>
            </a:endParaRPr>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latin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lvl1pPr>
              <a:defRPr kumimoji="1" sz="3200">
                <a:solidFill>
                  <a:schemeClr val="tx1"/>
                </a:solidFill>
                <a:latin typeface="宋体" charset="-122"/>
                <a:ea typeface="宋体" charset="-122"/>
              </a:defRPr>
            </a:lvl1pPr>
            <a:lvl2pPr marL="742950" indent="-285750">
              <a:defRPr kumimoji="1" sz="3200">
                <a:solidFill>
                  <a:schemeClr val="tx1"/>
                </a:solidFill>
                <a:latin typeface="宋体" charset="-122"/>
                <a:ea typeface="宋体" charset="-122"/>
              </a:defRPr>
            </a:lvl2pPr>
            <a:lvl3pPr marL="1143000" indent="-228600">
              <a:defRPr kumimoji="1" sz="3200">
                <a:solidFill>
                  <a:schemeClr val="tx1"/>
                </a:solidFill>
                <a:latin typeface="宋体" charset="-122"/>
                <a:ea typeface="宋体" charset="-122"/>
              </a:defRPr>
            </a:lvl3pPr>
            <a:lvl4pPr marL="1600200" indent="-228600">
              <a:defRPr kumimoji="1" sz="3200">
                <a:solidFill>
                  <a:schemeClr val="tx1"/>
                </a:solidFill>
                <a:latin typeface="宋体" charset="-122"/>
                <a:ea typeface="宋体" charset="-122"/>
              </a:defRPr>
            </a:lvl4pPr>
            <a:lvl5pPr marL="2057400" indent="-228600">
              <a:defRPr kumimoji="1" sz="32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9pPr>
          </a:lstStyle>
          <a:p>
            <a:fld id="{1CE6A916-7AE1-4BDE-977D-546A3135B16E}" type="slidenum">
              <a:rPr lang="en-US" altLang="zh-TW" sz="1200" smtClean="0">
                <a:latin typeface="Arial" charset="0"/>
                <a:ea typeface="PMingLiU" pitchFamily="18" charset="-120"/>
              </a:rPr>
              <a:pPr/>
              <a:t>123</a:t>
            </a:fld>
            <a:endParaRPr lang="en-US" altLang="zh-TW" sz="1200" smtClean="0">
              <a:latin typeface="Arial" charset="0"/>
              <a:ea typeface="PMingLiU" pitchFamily="18" charset="-120"/>
            </a:endParaRPr>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lvl1pPr>
              <a:defRPr kumimoji="1" sz="3200">
                <a:solidFill>
                  <a:schemeClr val="tx1"/>
                </a:solidFill>
                <a:latin typeface="宋体" charset="-122"/>
                <a:ea typeface="宋体" charset="-122"/>
              </a:defRPr>
            </a:lvl1pPr>
            <a:lvl2pPr marL="742950" indent="-285750">
              <a:defRPr kumimoji="1" sz="3200">
                <a:solidFill>
                  <a:schemeClr val="tx1"/>
                </a:solidFill>
                <a:latin typeface="宋体" charset="-122"/>
                <a:ea typeface="宋体" charset="-122"/>
              </a:defRPr>
            </a:lvl2pPr>
            <a:lvl3pPr marL="1143000" indent="-228600">
              <a:defRPr kumimoji="1" sz="3200">
                <a:solidFill>
                  <a:schemeClr val="tx1"/>
                </a:solidFill>
                <a:latin typeface="宋体" charset="-122"/>
                <a:ea typeface="宋体" charset="-122"/>
              </a:defRPr>
            </a:lvl3pPr>
            <a:lvl4pPr marL="1600200" indent="-228600">
              <a:defRPr kumimoji="1" sz="3200">
                <a:solidFill>
                  <a:schemeClr val="tx1"/>
                </a:solidFill>
                <a:latin typeface="宋体" charset="-122"/>
                <a:ea typeface="宋体" charset="-122"/>
              </a:defRPr>
            </a:lvl4pPr>
            <a:lvl5pPr marL="2057400" indent="-228600">
              <a:defRPr kumimoji="1" sz="32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9pPr>
          </a:lstStyle>
          <a:p>
            <a:fld id="{BF4A6D6A-1195-4880-A645-FC4340D6CCD5}" type="slidenum">
              <a:rPr lang="en-US" altLang="zh-TW" sz="1200" smtClean="0">
                <a:latin typeface="Arial" charset="0"/>
                <a:ea typeface="PMingLiU" pitchFamily="18" charset="-120"/>
              </a:rPr>
              <a:pPr/>
              <a:t>124</a:t>
            </a:fld>
            <a:endParaRPr lang="en-US" altLang="zh-TW" sz="1200" smtClean="0">
              <a:latin typeface="Arial" charset="0"/>
              <a:ea typeface="PMingLiU" pitchFamily="18" charset="-120"/>
            </a:endParaRPr>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latin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lvl1pPr>
              <a:defRPr kumimoji="1" sz="3200">
                <a:solidFill>
                  <a:schemeClr val="tx1"/>
                </a:solidFill>
                <a:latin typeface="宋体" charset="-122"/>
                <a:ea typeface="宋体" charset="-122"/>
              </a:defRPr>
            </a:lvl1pPr>
            <a:lvl2pPr marL="742950" indent="-285750">
              <a:defRPr kumimoji="1" sz="3200">
                <a:solidFill>
                  <a:schemeClr val="tx1"/>
                </a:solidFill>
                <a:latin typeface="宋体" charset="-122"/>
                <a:ea typeface="宋体" charset="-122"/>
              </a:defRPr>
            </a:lvl2pPr>
            <a:lvl3pPr marL="1143000" indent="-228600">
              <a:defRPr kumimoji="1" sz="3200">
                <a:solidFill>
                  <a:schemeClr val="tx1"/>
                </a:solidFill>
                <a:latin typeface="宋体" charset="-122"/>
                <a:ea typeface="宋体" charset="-122"/>
              </a:defRPr>
            </a:lvl3pPr>
            <a:lvl4pPr marL="1600200" indent="-228600">
              <a:defRPr kumimoji="1" sz="3200">
                <a:solidFill>
                  <a:schemeClr val="tx1"/>
                </a:solidFill>
                <a:latin typeface="宋体" charset="-122"/>
                <a:ea typeface="宋体" charset="-122"/>
              </a:defRPr>
            </a:lvl4pPr>
            <a:lvl5pPr marL="2057400" indent="-228600">
              <a:defRPr kumimoji="1" sz="32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9pPr>
          </a:lstStyle>
          <a:p>
            <a:fld id="{EFEFF736-61E3-4A53-BD93-827353932FCE}" type="slidenum">
              <a:rPr lang="en-US" altLang="zh-TW" sz="1200" smtClean="0">
                <a:latin typeface="Arial" charset="0"/>
                <a:ea typeface="PMingLiU" pitchFamily="18" charset="-120"/>
              </a:rPr>
              <a:pPr/>
              <a:t>125</a:t>
            </a:fld>
            <a:endParaRPr lang="en-US" altLang="zh-TW" sz="1200" smtClean="0">
              <a:latin typeface="Arial" charset="0"/>
              <a:ea typeface="PMingLiU" pitchFamily="18" charset="-120"/>
            </a:endParaRPr>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914400" y="4343400"/>
            <a:ext cx="5029200" cy="4114800"/>
          </a:xfrm>
          <a:noFill/>
        </p:spPr>
        <p:txBody>
          <a:bodyPr/>
          <a:lstStyle/>
          <a:p>
            <a:pPr eaLnBrk="1" hangingPunct="1"/>
            <a:endParaRPr lang="zh-CN" altLang="en-US" smtClean="0">
              <a:latin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lvl1pPr>
              <a:defRPr kumimoji="1" sz="2000" b="1">
                <a:solidFill>
                  <a:srgbClr val="FF9900"/>
                </a:solidFill>
                <a:latin typeface="宋体" pitchFamily="2" charset="-122"/>
                <a:ea typeface="宋体" pitchFamily="2" charset="-122"/>
              </a:defRPr>
            </a:lvl1pPr>
            <a:lvl2pPr marL="742950" indent="-285750">
              <a:defRPr kumimoji="1" sz="2000" b="1">
                <a:solidFill>
                  <a:srgbClr val="FF9900"/>
                </a:solidFill>
                <a:latin typeface="宋体" pitchFamily="2" charset="-122"/>
                <a:ea typeface="宋体" pitchFamily="2" charset="-122"/>
              </a:defRPr>
            </a:lvl2pPr>
            <a:lvl3pPr marL="1143000" indent="-228600">
              <a:defRPr kumimoji="1" sz="2000" b="1">
                <a:solidFill>
                  <a:srgbClr val="FF9900"/>
                </a:solidFill>
                <a:latin typeface="宋体" pitchFamily="2" charset="-122"/>
                <a:ea typeface="宋体" pitchFamily="2" charset="-122"/>
              </a:defRPr>
            </a:lvl3pPr>
            <a:lvl4pPr marL="1600200" indent="-228600">
              <a:defRPr kumimoji="1" sz="2000" b="1">
                <a:solidFill>
                  <a:srgbClr val="FF9900"/>
                </a:solidFill>
                <a:latin typeface="宋体" pitchFamily="2" charset="-122"/>
                <a:ea typeface="宋体" pitchFamily="2" charset="-122"/>
              </a:defRPr>
            </a:lvl4pPr>
            <a:lvl5pPr marL="2057400" indent="-228600">
              <a:defRPr kumimoji="1" sz="2000" b="1">
                <a:solidFill>
                  <a:srgbClr val="FF9900"/>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9pPr>
          </a:lstStyle>
          <a:p>
            <a:fld id="{294BF130-96C9-49AF-B786-7502600A36B7}" type="slidenum">
              <a:rPr lang="en-US" altLang="zh-TW" sz="1200" b="0" smtClean="0">
                <a:solidFill>
                  <a:schemeClr val="tx1"/>
                </a:solidFill>
                <a:latin typeface="Arial" charset="0"/>
                <a:ea typeface="PMingLiU" pitchFamily="18" charset="-120"/>
              </a:rPr>
              <a:pPr/>
              <a:t>5</a:t>
            </a:fld>
            <a:endParaRPr lang="en-US" altLang="zh-TW" sz="1200" b="0" smtClean="0">
              <a:solidFill>
                <a:schemeClr val="tx1"/>
              </a:solidFill>
              <a:latin typeface="Arial" charset="0"/>
              <a:ea typeface="PMingLiU" pitchFamily="18" charset="-120"/>
            </a:endParaRPr>
          </a:p>
        </p:txBody>
      </p:sp>
      <p:sp>
        <p:nvSpPr>
          <p:cNvPr id="34819" name="Rectangle 2"/>
          <p:cNvSpPr>
            <a:spLocks noChangeArrowheads="1"/>
          </p:cNvSpPr>
          <p:nvPr/>
        </p:nvSpPr>
        <p:spPr bwMode="auto">
          <a:xfrm>
            <a:off x="6000750" y="9048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0" name="Rectangle 3"/>
          <p:cNvSpPr>
            <a:spLocks noChangeArrowheads="1"/>
          </p:cNvSpPr>
          <p:nvPr/>
        </p:nvSpPr>
        <p:spPr bwMode="auto">
          <a:xfrm>
            <a:off x="6599238" y="8870950"/>
            <a:ext cx="2571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spAutoFit/>
          </a:bodyPr>
          <a:lstStyle/>
          <a:p>
            <a:pPr algn="r">
              <a:spcBef>
                <a:spcPct val="0"/>
              </a:spcBef>
              <a:buClrTx/>
              <a:buSzTx/>
              <a:buFontTx/>
              <a:buNone/>
            </a:pPr>
            <a:r>
              <a:rPr lang="zh-CN" altLang="en-US" sz="1200" b="0">
                <a:solidFill>
                  <a:schemeClr val="tx1"/>
                </a:solidFill>
                <a:latin typeface="Times New Roman" pitchFamily="18" charset="0"/>
              </a:rPr>
              <a:t>2</a:t>
            </a:r>
          </a:p>
        </p:txBody>
      </p:sp>
      <p:sp>
        <p:nvSpPr>
          <p:cNvPr id="34821" name="Rectangle 4"/>
          <p:cNvSpPr>
            <a:spLocks noChangeArrowheads="1"/>
          </p:cNvSpPr>
          <p:nvPr/>
        </p:nvSpPr>
        <p:spPr bwMode="auto">
          <a:xfrm>
            <a:off x="0" y="8869363"/>
            <a:ext cx="6508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2" name="Rectangle 5"/>
          <p:cNvSpPr>
            <a:spLocks noChangeArrowheads="1"/>
          </p:cNvSpPr>
          <p:nvPr/>
        </p:nvSpPr>
        <p:spPr bwMode="auto">
          <a:xfrm>
            <a:off x="0" y="90488"/>
            <a:ext cx="693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823" name="Rectangle 6"/>
          <p:cNvSpPr>
            <a:spLocks noGrp="1" noRot="1" noChangeAspect="1" noChangeArrowheads="1" noTextEdit="1"/>
          </p:cNvSpPr>
          <p:nvPr>
            <p:ph type="sldImg"/>
          </p:nvPr>
        </p:nvSpPr>
        <p:spPr>
          <a:xfrm>
            <a:off x="393700" y="692150"/>
            <a:ext cx="6070600" cy="3416300"/>
          </a:xfrm>
          <a:solidFill>
            <a:srgbClr val="FFFFFF"/>
          </a:solidFill>
          <a:ln w="12700" cap="flat"/>
        </p:spPr>
      </p:sp>
      <p:sp>
        <p:nvSpPr>
          <p:cNvPr id="34824" name="Rectangle 7"/>
          <p:cNvSpPr>
            <a:spLocks noGrp="1" noChangeArrowheads="1"/>
          </p:cNvSpPr>
          <p:nvPr>
            <p:ph type="body" idx="1"/>
          </p:nvPr>
        </p:nvSpPr>
        <p:spPr>
          <a:xfrm>
            <a:off x="915988" y="6859588"/>
            <a:ext cx="5102225"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spAutoFit/>
          </a:bodyPr>
          <a:lstStyle/>
          <a:p>
            <a:pPr eaLnBrk="1" hangingPunct="1"/>
            <a:endParaRPr lang="zh-CN" altLang="en-US" smtClean="0">
              <a:latin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lvl1pPr>
              <a:defRPr kumimoji="1" sz="3200">
                <a:solidFill>
                  <a:schemeClr val="tx1"/>
                </a:solidFill>
                <a:latin typeface="宋体" charset="-122"/>
                <a:ea typeface="宋体" charset="-122"/>
              </a:defRPr>
            </a:lvl1pPr>
            <a:lvl2pPr marL="742950" indent="-285750">
              <a:defRPr kumimoji="1" sz="3200">
                <a:solidFill>
                  <a:schemeClr val="tx1"/>
                </a:solidFill>
                <a:latin typeface="宋体" charset="-122"/>
                <a:ea typeface="宋体" charset="-122"/>
              </a:defRPr>
            </a:lvl2pPr>
            <a:lvl3pPr marL="1143000" indent="-228600">
              <a:defRPr kumimoji="1" sz="3200">
                <a:solidFill>
                  <a:schemeClr val="tx1"/>
                </a:solidFill>
                <a:latin typeface="宋体" charset="-122"/>
                <a:ea typeface="宋体" charset="-122"/>
              </a:defRPr>
            </a:lvl3pPr>
            <a:lvl4pPr marL="1600200" indent="-228600">
              <a:defRPr kumimoji="1" sz="3200">
                <a:solidFill>
                  <a:schemeClr val="tx1"/>
                </a:solidFill>
                <a:latin typeface="宋体" charset="-122"/>
                <a:ea typeface="宋体" charset="-122"/>
              </a:defRPr>
            </a:lvl4pPr>
            <a:lvl5pPr marL="2057400" indent="-228600">
              <a:defRPr kumimoji="1" sz="3200">
                <a:solidFill>
                  <a:schemeClr val="tx1"/>
                </a:solidFill>
                <a:latin typeface="宋体" charset="-122"/>
                <a:ea typeface="宋体" charset="-122"/>
              </a:defRPr>
            </a:lvl5pPr>
            <a:lvl6pPr marL="25146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6pPr>
            <a:lvl7pPr marL="29718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7pPr>
            <a:lvl8pPr marL="34290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8pPr>
            <a:lvl9pPr marL="3886200" indent="-228600" eaLnBrk="0" fontAlgn="base" hangingPunct="0">
              <a:spcBef>
                <a:spcPct val="20000"/>
              </a:spcBef>
              <a:spcAft>
                <a:spcPct val="0"/>
              </a:spcAft>
              <a:buClr>
                <a:schemeClr val="tx1"/>
              </a:buClr>
              <a:buSzPct val="80000"/>
              <a:buFont typeface="Wingdings" pitchFamily="2" charset="2"/>
              <a:defRPr kumimoji="1" sz="3200">
                <a:solidFill>
                  <a:schemeClr val="tx1"/>
                </a:solidFill>
                <a:latin typeface="宋体" charset="-122"/>
                <a:ea typeface="宋体" charset="-122"/>
              </a:defRPr>
            </a:lvl9pPr>
          </a:lstStyle>
          <a:p>
            <a:fld id="{1DB1EEC1-D590-461F-BA9A-791DB83F8979}" type="slidenum">
              <a:rPr lang="en-US" altLang="zh-TW" sz="1200" smtClean="0">
                <a:latin typeface="Arial" charset="0"/>
                <a:ea typeface="PMingLiU" pitchFamily="18" charset="-120"/>
              </a:rPr>
              <a:pPr/>
              <a:t>126</a:t>
            </a:fld>
            <a:endParaRPr lang="en-US" altLang="zh-TW" sz="1200" smtClean="0">
              <a:latin typeface="Arial" charset="0"/>
              <a:ea typeface="PMingLiU" pitchFamily="18" charset="-120"/>
            </a:endParaRPr>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p:spPr>
        <p:txBody>
          <a:bodyPr/>
          <a:lstStyle/>
          <a:p>
            <a:endParaRPr lang="zh-CN" alt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kumimoji="1" sz="2000" b="1">
                <a:solidFill>
                  <a:srgbClr val="FF9900"/>
                </a:solidFill>
                <a:latin typeface="宋体" pitchFamily="2" charset="-122"/>
                <a:ea typeface="宋体" pitchFamily="2" charset="-122"/>
              </a:defRPr>
            </a:lvl1pPr>
            <a:lvl2pPr marL="742950" indent="-285750">
              <a:defRPr kumimoji="1" sz="2000" b="1">
                <a:solidFill>
                  <a:srgbClr val="FF9900"/>
                </a:solidFill>
                <a:latin typeface="宋体" pitchFamily="2" charset="-122"/>
                <a:ea typeface="宋体" pitchFamily="2" charset="-122"/>
              </a:defRPr>
            </a:lvl2pPr>
            <a:lvl3pPr marL="1143000" indent="-228600">
              <a:defRPr kumimoji="1" sz="2000" b="1">
                <a:solidFill>
                  <a:srgbClr val="FF9900"/>
                </a:solidFill>
                <a:latin typeface="宋体" pitchFamily="2" charset="-122"/>
                <a:ea typeface="宋体" pitchFamily="2" charset="-122"/>
              </a:defRPr>
            </a:lvl3pPr>
            <a:lvl4pPr marL="1600200" indent="-228600">
              <a:defRPr kumimoji="1" sz="2000" b="1">
                <a:solidFill>
                  <a:srgbClr val="FF9900"/>
                </a:solidFill>
                <a:latin typeface="宋体" pitchFamily="2" charset="-122"/>
                <a:ea typeface="宋体" pitchFamily="2" charset="-122"/>
              </a:defRPr>
            </a:lvl4pPr>
            <a:lvl5pPr marL="2057400" indent="-228600">
              <a:defRPr kumimoji="1" sz="2000" b="1">
                <a:solidFill>
                  <a:srgbClr val="FF9900"/>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9pPr>
          </a:lstStyle>
          <a:p>
            <a:fld id="{A136A07E-BB86-46EE-8D8B-4255FFB556C0}" type="slidenum">
              <a:rPr lang="en-US" altLang="zh-TW" sz="1200" b="0" smtClean="0">
                <a:solidFill>
                  <a:schemeClr val="tx1"/>
                </a:solidFill>
                <a:latin typeface="Arial" charset="0"/>
                <a:ea typeface="PMingLiU" pitchFamily="18" charset="-120"/>
              </a:rPr>
              <a:pPr/>
              <a:t>6</a:t>
            </a:fld>
            <a:endParaRPr lang="en-US" altLang="zh-TW" sz="1200" b="0" smtClean="0">
              <a:solidFill>
                <a:schemeClr val="tx1"/>
              </a:solidFill>
              <a:latin typeface="Arial" charset="0"/>
              <a:ea typeface="PMingLiU" pitchFamily="18" charset="-120"/>
            </a:endParaRPr>
          </a:p>
        </p:txBody>
      </p:sp>
      <p:sp>
        <p:nvSpPr>
          <p:cNvPr id="35843" name="Rectangle 2"/>
          <p:cNvSpPr>
            <a:spLocks noChangeArrowheads="1"/>
          </p:cNvSpPr>
          <p:nvPr/>
        </p:nvSpPr>
        <p:spPr bwMode="auto">
          <a:xfrm>
            <a:off x="6000750" y="9048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4" name="Rectangle 3"/>
          <p:cNvSpPr>
            <a:spLocks noChangeArrowheads="1"/>
          </p:cNvSpPr>
          <p:nvPr/>
        </p:nvSpPr>
        <p:spPr bwMode="auto">
          <a:xfrm>
            <a:off x="6599238" y="8870950"/>
            <a:ext cx="2571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spAutoFit/>
          </a:bodyPr>
          <a:lstStyle/>
          <a:p>
            <a:pPr algn="r">
              <a:spcBef>
                <a:spcPct val="0"/>
              </a:spcBef>
              <a:buClrTx/>
              <a:buSzTx/>
              <a:buFontTx/>
              <a:buNone/>
            </a:pPr>
            <a:r>
              <a:rPr lang="zh-CN" altLang="en-US" sz="1200" b="0">
                <a:solidFill>
                  <a:schemeClr val="tx1"/>
                </a:solidFill>
                <a:latin typeface="Times New Roman" pitchFamily="18" charset="0"/>
              </a:rPr>
              <a:t>2</a:t>
            </a:r>
          </a:p>
        </p:txBody>
      </p:sp>
      <p:sp>
        <p:nvSpPr>
          <p:cNvPr id="35845" name="Rectangle 4"/>
          <p:cNvSpPr>
            <a:spLocks noChangeArrowheads="1"/>
          </p:cNvSpPr>
          <p:nvPr/>
        </p:nvSpPr>
        <p:spPr bwMode="auto">
          <a:xfrm>
            <a:off x="0" y="8869363"/>
            <a:ext cx="6508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6" name="Rectangle 5"/>
          <p:cNvSpPr>
            <a:spLocks noChangeArrowheads="1"/>
          </p:cNvSpPr>
          <p:nvPr/>
        </p:nvSpPr>
        <p:spPr bwMode="auto">
          <a:xfrm>
            <a:off x="0" y="90488"/>
            <a:ext cx="693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847" name="Rectangle 6"/>
          <p:cNvSpPr>
            <a:spLocks noGrp="1" noRot="1" noChangeAspect="1" noChangeArrowheads="1" noTextEdit="1"/>
          </p:cNvSpPr>
          <p:nvPr>
            <p:ph type="sldImg"/>
          </p:nvPr>
        </p:nvSpPr>
        <p:spPr>
          <a:xfrm>
            <a:off x="393700" y="692150"/>
            <a:ext cx="6070600" cy="3416300"/>
          </a:xfrm>
          <a:solidFill>
            <a:srgbClr val="FFFFFF"/>
          </a:solidFill>
          <a:ln w="12700" cap="flat"/>
        </p:spPr>
      </p:sp>
      <p:sp>
        <p:nvSpPr>
          <p:cNvPr id="35848" name="Rectangle 7"/>
          <p:cNvSpPr>
            <a:spLocks noGrp="1" noChangeArrowheads="1"/>
          </p:cNvSpPr>
          <p:nvPr>
            <p:ph type="body" idx="1"/>
          </p:nvPr>
        </p:nvSpPr>
        <p:spPr>
          <a:xfrm>
            <a:off x="915988" y="6859588"/>
            <a:ext cx="5102225"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spAutoFit/>
          </a:bodyPr>
          <a:lstStyle/>
          <a:p>
            <a:pPr eaLnBrk="1" hangingPunct="1"/>
            <a:endParaRPr lang="zh-CN" alt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p:spPr>
        <p:txBody>
          <a:bodyPr/>
          <a:lstStyle>
            <a:lvl1pPr>
              <a:defRPr kumimoji="1" sz="2000" b="1">
                <a:solidFill>
                  <a:srgbClr val="FF9900"/>
                </a:solidFill>
                <a:latin typeface="宋体" pitchFamily="2" charset="-122"/>
                <a:ea typeface="宋体" pitchFamily="2" charset="-122"/>
              </a:defRPr>
            </a:lvl1pPr>
            <a:lvl2pPr marL="742950" indent="-285750">
              <a:defRPr kumimoji="1" sz="2000" b="1">
                <a:solidFill>
                  <a:srgbClr val="FF9900"/>
                </a:solidFill>
                <a:latin typeface="宋体" pitchFamily="2" charset="-122"/>
                <a:ea typeface="宋体" pitchFamily="2" charset="-122"/>
              </a:defRPr>
            </a:lvl2pPr>
            <a:lvl3pPr marL="1143000" indent="-228600">
              <a:defRPr kumimoji="1" sz="2000" b="1">
                <a:solidFill>
                  <a:srgbClr val="FF9900"/>
                </a:solidFill>
                <a:latin typeface="宋体" pitchFamily="2" charset="-122"/>
                <a:ea typeface="宋体" pitchFamily="2" charset="-122"/>
              </a:defRPr>
            </a:lvl3pPr>
            <a:lvl4pPr marL="1600200" indent="-228600">
              <a:defRPr kumimoji="1" sz="2000" b="1">
                <a:solidFill>
                  <a:srgbClr val="FF9900"/>
                </a:solidFill>
                <a:latin typeface="宋体" pitchFamily="2" charset="-122"/>
                <a:ea typeface="宋体" pitchFamily="2" charset="-122"/>
              </a:defRPr>
            </a:lvl4pPr>
            <a:lvl5pPr marL="2057400" indent="-228600">
              <a:defRPr kumimoji="1" sz="2000" b="1">
                <a:solidFill>
                  <a:srgbClr val="FF9900"/>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9pPr>
          </a:lstStyle>
          <a:p>
            <a:fld id="{CEFD59CC-F0BC-4839-9EE8-7E17913B5D5F}" type="slidenum">
              <a:rPr lang="en-US" altLang="zh-TW" sz="1200" b="0" smtClean="0">
                <a:solidFill>
                  <a:schemeClr val="tx1"/>
                </a:solidFill>
                <a:latin typeface="Arial" charset="0"/>
                <a:ea typeface="PMingLiU" pitchFamily="18" charset="-120"/>
              </a:rPr>
              <a:pPr/>
              <a:t>7</a:t>
            </a:fld>
            <a:endParaRPr lang="en-US" altLang="zh-TW" sz="1200" b="0" smtClean="0">
              <a:solidFill>
                <a:schemeClr val="tx1"/>
              </a:solidFill>
              <a:latin typeface="Arial" charset="0"/>
              <a:ea typeface="PMingLiU" pitchFamily="18" charset="-120"/>
            </a:endParaRPr>
          </a:p>
        </p:txBody>
      </p:sp>
      <p:sp>
        <p:nvSpPr>
          <p:cNvPr id="36867" name="Rectangle 2"/>
          <p:cNvSpPr>
            <a:spLocks noChangeArrowheads="1"/>
          </p:cNvSpPr>
          <p:nvPr/>
        </p:nvSpPr>
        <p:spPr bwMode="auto">
          <a:xfrm>
            <a:off x="6000750" y="90488"/>
            <a:ext cx="857250"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68" name="Rectangle 3"/>
          <p:cNvSpPr>
            <a:spLocks noChangeArrowheads="1"/>
          </p:cNvSpPr>
          <p:nvPr/>
        </p:nvSpPr>
        <p:spPr bwMode="auto">
          <a:xfrm>
            <a:off x="6599238" y="8870950"/>
            <a:ext cx="257175" cy="271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nchor="b">
            <a:spAutoFit/>
          </a:bodyPr>
          <a:lstStyle/>
          <a:p>
            <a:pPr algn="r">
              <a:spcBef>
                <a:spcPct val="0"/>
              </a:spcBef>
              <a:buClrTx/>
              <a:buSzTx/>
              <a:buFontTx/>
              <a:buNone/>
            </a:pPr>
            <a:r>
              <a:rPr lang="zh-CN" altLang="en-US" sz="1200" b="0">
                <a:solidFill>
                  <a:schemeClr val="tx1"/>
                </a:solidFill>
                <a:latin typeface="Times New Roman" pitchFamily="18" charset="0"/>
              </a:rPr>
              <a:t>2</a:t>
            </a:r>
          </a:p>
        </p:txBody>
      </p:sp>
      <p:sp>
        <p:nvSpPr>
          <p:cNvPr id="36869" name="Rectangle 4"/>
          <p:cNvSpPr>
            <a:spLocks noChangeArrowheads="1"/>
          </p:cNvSpPr>
          <p:nvPr/>
        </p:nvSpPr>
        <p:spPr bwMode="auto">
          <a:xfrm>
            <a:off x="0" y="8869363"/>
            <a:ext cx="6508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0" name="Rectangle 5"/>
          <p:cNvSpPr>
            <a:spLocks noChangeArrowheads="1"/>
          </p:cNvSpPr>
          <p:nvPr/>
        </p:nvSpPr>
        <p:spPr bwMode="auto">
          <a:xfrm>
            <a:off x="0" y="90488"/>
            <a:ext cx="693738"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871" name="Rectangle 6"/>
          <p:cNvSpPr>
            <a:spLocks noGrp="1" noRot="1" noChangeAspect="1" noChangeArrowheads="1" noTextEdit="1"/>
          </p:cNvSpPr>
          <p:nvPr>
            <p:ph type="sldImg"/>
          </p:nvPr>
        </p:nvSpPr>
        <p:spPr>
          <a:xfrm>
            <a:off x="393700" y="692150"/>
            <a:ext cx="6070600" cy="3416300"/>
          </a:xfrm>
          <a:solidFill>
            <a:srgbClr val="FFFFFF"/>
          </a:solidFill>
          <a:ln w="12700" cap="flat"/>
        </p:spPr>
      </p:sp>
      <p:sp>
        <p:nvSpPr>
          <p:cNvPr id="36872" name="Rectangle 7"/>
          <p:cNvSpPr>
            <a:spLocks noGrp="1" noChangeArrowheads="1"/>
          </p:cNvSpPr>
          <p:nvPr>
            <p:ph type="body" idx="1"/>
          </p:nvPr>
        </p:nvSpPr>
        <p:spPr>
          <a:xfrm>
            <a:off x="915988" y="6859588"/>
            <a:ext cx="5102225" cy="27463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spAutoFit/>
          </a:bodyPr>
          <a:lstStyle/>
          <a:p>
            <a:pPr eaLnBrk="1" hangingPunct="1"/>
            <a:endParaRPr lang="zh-CN" alt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lvl1pPr>
              <a:defRPr kumimoji="1" sz="2000" b="1">
                <a:solidFill>
                  <a:srgbClr val="FF9900"/>
                </a:solidFill>
                <a:latin typeface="宋体" pitchFamily="2" charset="-122"/>
                <a:ea typeface="宋体" pitchFamily="2" charset="-122"/>
              </a:defRPr>
            </a:lvl1pPr>
            <a:lvl2pPr marL="742950" indent="-285750">
              <a:defRPr kumimoji="1" sz="2000" b="1">
                <a:solidFill>
                  <a:srgbClr val="FF9900"/>
                </a:solidFill>
                <a:latin typeface="宋体" pitchFamily="2" charset="-122"/>
                <a:ea typeface="宋体" pitchFamily="2" charset="-122"/>
              </a:defRPr>
            </a:lvl2pPr>
            <a:lvl3pPr marL="1143000" indent="-228600">
              <a:defRPr kumimoji="1" sz="2000" b="1">
                <a:solidFill>
                  <a:srgbClr val="FF9900"/>
                </a:solidFill>
                <a:latin typeface="宋体" pitchFamily="2" charset="-122"/>
                <a:ea typeface="宋体" pitchFamily="2" charset="-122"/>
              </a:defRPr>
            </a:lvl3pPr>
            <a:lvl4pPr marL="1600200" indent="-228600">
              <a:defRPr kumimoji="1" sz="2000" b="1">
                <a:solidFill>
                  <a:srgbClr val="FF9900"/>
                </a:solidFill>
                <a:latin typeface="宋体" pitchFamily="2" charset="-122"/>
                <a:ea typeface="宋体" pitchFamily="2" charset="-122"/>
              </a:defRPr>
            </a:lvl4pPr>
            <a:lvl5pPr marL="2057400" indent="-228600">
              <a:defRPr kumimoji="1" sz="2000" b="1">
                <a:solidFill>
                  <a:srgbClr val="FF9900"/>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9pPr>
          </a:lstStyle>
          <a:p>
            <a:fld id="{2B79C05C-AC06-4B2C-A70A-8ECA40BFD2D2}" type="slidenum">
              <a:rPr lang="en-US" altLang="zh-TW" sz="1200" b="0" smtClean="0">
                <a:solidFill>
                  <a:schemeClr val="tx1"/>
                </a:solidFill>
                <a:latin typeface="Arial" charset="0"/>
                <a:ea typeface="PMingLiU" pitchFamily="18" charset="-120"/>
              </a:rPr>
              <a:pPr/>
              <a:t>8</a:t>
            </a:fld>
            <a:endParaRPr lang="en-US" altLang="zh-TW" sz="1200" b="0" smtClean="0">
              <a:solidFill>
                <a:schemeClr val="tx1"/>
              </a:solidFill>
              <a:latin typeface="Arial" charset="0"/>
              <a:ea typeface="PMingLiU" pitchFamily="18" charset="-120"/>
            </a:endParaRPr>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p:spPr>
        <p:txBody>
          <a:bodyPr/>
          <a:lstStyle>
            <a:lvl1pPr>
              <a:defRPr kumimoji="1" sz="2000" b="1">
                <a:solidFill>
                  <a:srgbClr val="FF9900"/>
                </a:solidFill>
                <a:latin typeface="宋体" pitchFamily="2" charset="-122"/>
                <a:ea typeface="宋体" pitchFamily="2" charset="-122"/>
              </a:defRPr>
            </a:lvl1pPr>
            <a:lvl2pPr marL="742950" indent="-285750">
              <a:defRPr kumimoji="1" sz="2000" b="1">
                <a:solidFill>
                  <a:srgbClr val="FF9900"/>
                </a:solidFill>
                <a:latin typeface="宋体" pitchFamily="2" charset="-122"/>
                <a:ea typeface="宋体" pitchFamily="2" charset="-122"/>
              </a:defRPr>
            </a:lvl2pPr>
            <a:lvl3pPr marL="1143000" indent="-228600">
              <a:defRPr kumimoji="1" sz="2000" b="1">
                <a:solidFill>
                  <a:srgbClr val="FF9900"/>
                </a:solidFill>
                <a:latin typeface="宋体" pitchFamily="2" charset="-122"/>
                <a:ea typeface="宋体" pitchFamily="2" charset="-122"/>
              </a:defRPr>
            </a:lvl3pPr>
            <a:lvl4pPr marL="1600200" indent="-228600">
              <a:defRPr kumimoji="1" sz="2000" b="1">
                <a:solidFill>
                  <a:srgbClr val="FF9900"/>
                </a:solidFill>
                <a:latin typeface="宋体" pitchFamily="2" charset="-122"/>
                <a:ea typeface="宋体" pitchFamily="2" charset="-122"/>
              </a:defRPr>
            </a:lvl4pPr>
            <a:lvl5pPr marL="2057400" indent="-228600">
              <a:defRPr kumimoji="1" sz="2000" b="1">
                <a:solidFill>
                  <a:srgbClr val="FF9900"/>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9pPr>
          </a:lstStyle>
          <a:p>
            <a:fld id="{7974BC71-34B8-46CD-B35C-D372C861E342}" type="slidenum">
              <a:rPr lang="en-US" altLang="zh-TW" sz="1200" b="0" smtClean="0">
                <a:solidFill>
                  <a:schemeClr val="tx1"/>
                </a:solidFill>
                <a:latin typeface="Arial" charset="0"/>
                <a:ea typeface="PMingLiU" pitchFamily="18" charset="-120"/>
              </a:rPr>
              <a:pPr/>
              <a:t>10</a:t>
            </a:fld>
            <a:endParaRPr lang="en-US" altLang="zh-TW" sz="1200" b="0" smtClean="0">
              <a:solidFill>
                <a:schemeClr val="tx1"/>
              </a:solidFill>
              <a:latin typeface="Arial" charset="0"/>
              <a:ea typeface="PMingLiU" pitchFamily="18" charset="-120"/>
            </a:endParaRPr>
          </a:p>
        </p:txBody>
      </p:sp>
      <p:sp>
        <p:nvSpPr>
          <p:cNvPr id="38915" name="Rectangle 2"/>
          <p:cNvSpPr>
            <a:spLocks noGrp="1" noRot="1" noChangeAspect="1" noChangeArrowheads="1" noTextEdit="1"/>
          </p:cNvSpPr>
          <p:nvPr>
            <p:ph type="sldImg"/>
          </p:nvPr>
        </p:nvSpPr>
        <p:spPr>
          <a:ln/>
        </p:spPr>
      </p:sp>
      <p:sp>
        <p:nvSpPr>
          <p:cNvPr id="38916"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kumimoji="1" sz="2000" b="1">
                <a:solidFill>
                  <a:srgbClr val="FF9900"/>
                </a:solidFill>
                <a:latin typeface="宋体" pitchFamily="2" charset="-122"/>
                <a:ea typeface="宋体" pitchFamily="2" charset="-122"/>
              </a:defRPr>
            </a:lvl1pPr>
            <a:lvl2pPr marL="742950" indent="-285750">
              <a:defRPr kumimoji="1" sz="2000" b="1">
                <a:solidFill>
                  <a:srgbClr val="FF9900"/>
                </a:solidFill>
                <a:latin typeface="宋体" pitchFamily="2" charset="-122"/>
                <a:ea typeface="宋体" pitchFamily="2" charset="-122"/>
              </a:defRPr>
            </a:lvl2pPr>
            <a:lvl3pPr marL="1143000" indent="-228600">
              <a:defRPr kumimoji="1" sz="2000" b="1">
                <a:solidFill>
                  <a:srgbClr val="FF9900"/>
                </a:solidFill>
                <a:latin typeface="宋体" pitchFamily="2" charset="-122"/>
                <a:ea typeface="宋体" pitchFamily="2" charset="-122"/>
              </a:defRPr>
            </a:lvl3pPr>
            <a:lvl4pPr marL="1600200" indent="-228600">
              <a:defRPr kumimoji="1" sz="2000" b="1">
                <a:solidFill>
                  <a:srgbClr val="FF9900"/>
                </a:solidFill>
                <a:latin typeface="宋体" pitchFamily="2" charset="-122"/>
                <a:ea typeface="宋体" pitchFamily="2" charset="-122"/>
              </a:defRPr>
            </a:lvl4pPr>
            <a:lvl5pPr marL="2057400" indent="-228600">
              <a:defRPr kumimoji="1" sz="2000" b="1">
                <a:solidFill>
                  <a:srgbClr val="FF9900"/>
                </a:solidFill>
                <a:latin typeface="宋体" pitchFamily="2" charset="-122"/>
                <a:ea typeface="宋体" pitchFamily="2" charset="-122"/>
              </a:defRPr>
            </a:lvl5pPr>
            <a:lvl6pPr marL="25146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6pPr>
            <a:lvl7pPr marL="29718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7pPr>
            <a:lvl8pPr marL="34290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8pPr>
            <a:lvl9pPr marL="3886200" indent="-228600" eaLnBrk="0" fontAlgn="base" hangingPunct="0">
              <a:spcBef>
                <a:spcPct val="20000"/>
              </a:spcBef>
              <a:spcAft>
                <a:spcPct val="0"/>
              </a:spcAft>
              <a:buClr>
                <a:schemeClr val="tx1"/>
              </a:buClr>
              <a:buSzPct val="80000"/>
              <a:buFont typeface="Wingdings" pitchFamily="2" charset="2"/>
              <a:defRPr kumimoji="1" sz="2000" b="1">
                <a:solidFill>
                  <a:srgbClr val="FF9900"/>
                </a:solidFill>
                <a:latin typeface="宋体" pitchFamily="2" charset="-122"/>
                <a:ea typeface="宋体" pitchFamily="2" charset="-122"/>
              </a:defRPr>
            </a:lvl9pPr>
          </a:lstStyle>
          <a:p>
            <a:fld id="{5683CF87-5C95-4B5A-910E-4E23B83F22BD}" type="slidenum">
              <a:rPr lang="en-US" altLang="zh-TW" sz="1200" b="0" smtClean="0">
                <a:solidFill>
                  <a:schemeClr val="tx1"/>
                </a:solidFill>
                <a:latin typeface="Arial" charset="0"/>
                <a:ea typeface="PMingLiU" pitchFamily="18" charset="-120"/>
              </a:rPr>
              <a:pPr/>
              <a:t>11</a:t>
            </a:fld>
            <a:endParaRPr lang="en-US" altLang="zh-TW" sz="1200" b="0" smtClean="0">
              <a:solidFill>
                <a:schemeClr val="tx1"/>
              </a:solidFill>
              <a:latin typeface="Arial" charset="0"/>
              <a:ea typeface="PMingLiU" pitchFamily="18" charset="-120"/>
            </a:endParaRPr>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xfrm>
            <a:off x="685800" y="4343400"/>
            <a:ext cx="5486400" cy="4114800"/>
          </a:xfrm>
          <a:prstGeom prst="rect">
            <a:avLst/>
          </a:prstGeom>
          <a:noFill/>
        </p:spPr>
        <p:txBody>
          <a:bodyPr/>
          <a:lstStyle/>
          <a:p>
            <a:pPr eaLnBrk="1" hangingPunct="1"/>
            <a:endParaRPr lang="zh-CN" alt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xmlns="" id="{B81D5DA7-49D4-40EE-82DB-B51C9D32AC31}"/>
              </a:ext>
            </a:extLst>
          </p:cNvPr>
          <p:cNvPicPr>
            <a:picLocks noChangeAspect="1"/>
          </p:cNvPicPr>
          <p:nvPr/>
        </p:nvPicPr>
        <p:blipFill>
          <a:blip r:embed="rId2"/>
          <a:stretch>
            <a:fillRect/>
          </a:stretch>
        </p:blipFill>
        <p:spPr>
          <a:xfrm>
            <a:off x="8626012" y="4575116"/>
            <a:ext cx="517988" cy="524011"/>
          </a:xfrm>
          <a:prstGeom prst="rect">
            <a:avLst/>
          </a:prstGeom>
        </p:spPr>
      </p:pic>
      <p:pic>
        <p:nvPicPr>
          <p:cNvPr id="17" name="图片 16">
            <a:extLst>
              <a:ext uri="{FF2B5EF4-FFF2-40B4-BE49-F238E27FC236}">
                <a16:creationId xmlns:a16="http://schemas.microsoft.com/office/drawing/2014/main" xmlns="" id="{BA4D9301-C9DD-4D52-A95F-9AB30FEEF7AC}"/>
              </a:ext>
            </a:extLst>
          </p:cNvPr>
          <p:cNvPicPr>
            <a:picLocks noChangeAspect="1"/>
          </p:cNvPicPr>
          <p:nvPr/>
        </p:nvPicPr>
        <p:blipFill>
          <a:blip r:embed="rId3"/>
          <a:stretch>
            <a:fillRect/>
          </a:stretch>
        </p:blipFill>
        <p:spPr>
          <a:xfrm>
            <a:off x="8706421" y="4637136"/>
            <a:ext cx="408562" cy="405411"/>
          </a:xfrm>
          <a:prstGeom prst="rect">
            <a:avLst/>
          </a:prstGeom>
        </p:spPr>
      </p:pic>
    </p:spTree>
    <p:extLst>
      <p:ext uri="{BB962C8B-B14F-4D97-AF65-F5344CB8AC3E}">
        <p14:creationId xmlns:p14="http://schemas.microsoft.com/office/powerpoint/2010/main" val="136692111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7D7F9A8-98C9-40DD-8F5A-2DD9A01F3176}"/>
              </a:ext>
            </a:extLst>
          </p:cNvPr>
          <p:cNvSpPr>
            <a:spLocks noGrp="1"/>
          </p:cNvSpPr>
          <p:nvPr>
            <p:ph type="title"/>
          </p:nvPr>
        </p:nvSpPr>
        <p:spPr>
          <a:xfrm>
            <a:off x="388701" y="534043"/>
            <a:ext cx="7886700" cy="510059"/>
          </a:xfrm>
          <a:prstGeom prst="rect">
            <a:avLst/>
          </a:prstGeom>
        </p:spPr>
        <p:txBody>
          <a:bodyPr/>
          <a:lstStyle>
            <a:lvl1pPr>
              <a:defRPr sz="2800">
                <a:latin typeface="等线" panose="02010600030101010101" pitchFamily="2" charset="-122"/>
                <a:ea typeface="等线" panose="02010600030101010101" pitchFamily="2" charset="-122"/>
              </a:defRPr>
            </a:lvl1pPr>
          </a:lstStyle>
          <a:p>
            <a:r>
              <a:rPr lang="zh-CN" altLang="en-US"/>
              <a:t>单击此处编辑母版标题样式</a:t>
            </a:r>
          </a:p>
        </p:txBody>
      </p:sp>
    </p:spTree>
    <p:extLst>
      <p:ext uri="{BB962C8B-B14F-4D97-AF65-F5344CB8AC3E}">
        <p14:creationId xmlns:p14="http://schemas.microsoft.com/office/powerpoint/2010/main" val="2703043527"/>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标题 4"/>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248677070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382298"/>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a:t>单击此处编辑母版标题样式</a:t>
            </a:r>
          </a:p>
        </p:txBody>
      </p:sp>
      <p:sp>
        <p:nvSpPr>
          <p:cNvPr id="3" name="内容占位符 2"/>
          <p:cNvSpPr>
            <a:spLocks noGrp="1"/>
          </p:cNvSpPr>
          <p:nvPr>
            <p:ph idx="1"/>
          </p:nvPr>
        </p:nvSpPr>
        <p:spPr>
          <a:xfrm>
            <a:off x="457200" y="1200151"/>
            <a:ext cx="8229600" cy="3394472"/>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8"/>
          <p:cNvSpPr>
            <a:spLocks noGrp="1" noChangeArrowheads="1"/>
          </p:cNvSpPr>
          <p:nvPr>
            <p:ph type="dt" sz="half" idx="10"/>
          </p:nvPr>
        </p:nvSpPr>
        <p:spPr>
          <a:xfrm>
            <a:off x="628650" y="4767263"/>
            <a:ext cx="2057400" cy="273843"/>
          </a:xfrm>
          <a:prstGeom prst="rect">
            <a:avLst/>
          </a:prstGeom>
        </p:spPr>
        <p:txBody>
          <a:bodyPr/>
          <a:lstStyle>
            <a:lvl1pPr>
              <a:defRPr/>
            </a:lvl1pPr>
          </a:lstStyle>
          <a:p>
            <a:pPr>
              <a:defRPr/>
            </a:pPr>
            <a:endParaRPr lang="en-US" altLang="zh-CN"/>
          </a:p>
        </p:txBody>
      </p:sp>
      <p:sp>
        <p:nvSpPr>
          <p:cNvPr id="5" name="Rectangle 20"/>
          <p:cNvSpPr>
            <a:spLocks noGrp="1" noChangeArrowheads="1"/>
          </p:cNvSpPr>
          <p:nvPr>
            <p:ph type="sldNum" sz="quarter" idx="11"/>
          </p:nvPr>
        </p:nvSpPr>
        <p:spPr>
          <a:xfrm>
            <a:off x="6457951" y="4767263"/>
            <a:ext cx="2057400" cy="273843"/>
          </a:xfrm>
          <a:prstGeom prst="rect">
            <a:avLst/>
          </a:prstGeom>
        </p:spPr>
        <p:txBody>
          <a:bodyPr/>
          <a:lstStyle>
            <a:lvl1pPr>
              <a:defRPr/>
            </a:lvl1pPr>
          </a:lstStyle>
          <a:p>
            <a:pPr>
              <a:defRPr/>
            </a:pPr>
            <a:fld id="{C9623810-04E2-4C98-B18F-5CC6D68CBDD1}" type="slidenum">
              <a:rPr lang="en-US" altLang="zh-CN"/>
              <a:t>‹#›</a:t>
            </a:fld>
            <a:endParaRPr lang="en-US" altLang="zh-CN"/>
          </a:p>
        </p:txBody>
      </p:sp>
    </p:spTree>
    <p:extLst>
      <p:ext uri="{BB962C8B-B14F-4D97-AF65-F5344CB8AC3E}">
        <p14:creationId xmlns:p14="http://schemas.microsoft.com/office/powerpoint/2010/main" val="525119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200151"/>
            <a:ext cx="4038600" cy="3394472"/>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8200" y="1200151"/>
            <a:ext cx="4038600" cy="3394472"/>
          </a:xfrm>
          <a:prstGeom prst="rect">
            <a:avLst/>
          </a:prstGeom>
        </p:spPr>
        <p:txBody>
          <a:bodyPr/>
          <a:lstStyle/>
          <a:p>
            <a:pPr lvl="0"/>
            <a:endParaRPr lang="zh-CN" altLang="en-US" noProof="0" smtClean="0"/>
          </a:p>
        </p:txBody>
      </p:sp>
    </p:spTree>
    <p:extLst>
      <p:ext uri="{BB962C8B-B14F-4D97-AF65-F5344CB8AC3E}">
        <p14:creationId xmlns:p14="http://schemas.microsoft.com/office/powerpoint/2010/main" val="126749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5" name="直接连接符 24">
            <a:extLst>
              <a:ext uri="{FF2B5EF4-FFF2-40B4-BE49-F238E27FC236}">
                <a16:creationId xmlns:a16="http://schemas.microsoft.com/office/drawing/2014/main" xmlns="" id="{E68D5B65-C2D3-4E78-8B49-F34E8A1C632F}"/>
              </a:ext>
            </a:extLst>
          </p:cNvPr>
          <p:cNvCxnSpPr>
            <a:cxnSpLocks/>
          </p:cNvCxnSpPr>
          <p:nvPr/>
        </p:nvCxnSpPr>
        <p:spPr>
          <a:xfrm>
            <a:off x="15240" y="428017"/>
            <a:ext cx="8257135" cy="0"/>
          </a:xfrm>
          <a:prstGeom prst="line">
            <a:avLst/>
          </a:prstGeom>
          <a:ln w="12700">
            <a:solidFill>
              <a:schemeClr val="tx2">
                <a:lumMod val="60000"/>
                <a:lumOff val="40000"/>
              </a:schemeClr>
            </a:solidFill>
          </a:ln>
        </p:spPr>
        <p:style>
          <a:lnRef idx="1">
            <a:schemeClr val="accent5"/>
          </a:lnRef>
          <a:fillRef idx="0">
            <a:schemeClr val="accent5"/>
          </a:fillRef>
          <a:effectRef idx="0">
            <a:schemeClr val="accent5"/>
          </a:effectRef>
          <a:fontRef idx="minor">
            <a:schemeClr val="tx1"/>
          </a:fontRef>
        </p:style>
      </p:cxnSp>
      <p:pic>
        <p:nvPicPr>
          <p:cNvPr id="26" name="图片 25">
            <a:extLst>
              <a:ext uri="{FF2B5EF4-FFF2-40B4-BE49-F238E27FC236}">
                <a16:creationId xmlns:a16="http://schemas.microsoft.com/office/drawing/2014/main" xmlns="" id="{C97CB5AE-A6BA-4ED8-8AEA-7500D53ACF1F}"/>
              </a:ext>
            </a:extLst>
          </p:cNvPr>
          <p:cNvPicPr>
            <a:picLocks noChangeAspect="1"/>
          </p:cNvPicPr>
          <p:nvPr/>
        </p:nvPicPr>
        <p:blipFill>
          <a:blip r:embed="rId9"/>
          <a:stretch>
            <a:fillRect/>
          </a:stretch>
        </p:blipFill>
        <p:spPr>
          <a:xfrm>
            <a:off x="8626012" y="4575116"/>
            <a:ext cx="517988" cy="524011"/>
          </a:xfrm>
          <a:prstGeom prst="rect">
            <a:avLst/>
          </a:prstGeom>
        </p:spPr>
      </p:pic>
      <p:cxnSp>
        <p:nvCxnSpPr>
          <p:cNvPr id="27" name="直接连接符 26">
            <a:extLst>
              <a:ext uri="{FF2B5EF4-FFF2-40B4-BE49-F238E27FC236}">
                <a16:creationId xmlns:a16="http://schemas.microsoft.com/office/drawing/2014/main" xmlns="" id="{20B6EBF4-A9F0-48EB-91E7-0AF57FD5EDCD}"/>
              </a:ext>
            </a:extLst>
          </p:cNvPr>
          <p:cNvCxnSpPr>
            <a:cxnSpLocks/>
          </p:cNvCxnSpPr>
          <p:nvPr/>
        </p:nvCxnSpPr>
        <p:spPr>
          <a:xfrm>
            <a:off x="609600" y="4839607"/>
            <a:ext cx="8056617" cy="28414"/>
          </a:xfrm>
          <a:prstGeom prst="line">
            <a:avLst/>
          </a:prstGeom>
          <a:ln w="12700">
            <a:solidFill>
              <a:schemeClr val="tx2">
                <a:lumMod val="60000"/>
                <a:lumOff val="40000"/>
              </a:schemeClr>
            </a:solidFill>
          </a:ln>
        </p:spPr>
        <p:style>
          <a:lnRef idx="1">
            <a:schemeClr val="accent5"/>
          </a:lnRef>
          <a:fillRef idx="0">
            <a:schemeClr val="accent5"/>
          </a:fillRef>
          <a:effectRef idx="0">
            <a:schemeClr val="accent5"/>
          </a:effectRef>
          <a:fontRef idx="minor">
            <a:schemeClr val="tx1"/>
          </a:fontRef>
        </p:style>
      </p:cxnSp>
      <p:sp>
        <p:nvSpPr>
          <p:cNvPr id="28" name="文本框 27">
            <a:extLst>
              <a:ext uri="{FF2B5EF4-FFF2-40B4-BE49-F238E27FC236}">
                <a16:creationId xmlns:a16="http://schemas.microsoft.com/office/drawing/2014/main" xmlns="" id="{BE07C884-7C1D-4C57-94AE-93FEE60C07C3}"/>
              </a:ext>
            </a:extLst>
          </p:cNvPr>
          <p:cNvSpPr txBox="1"/>
          <p:nvPr/>
        </p:nvSpPr>
        <p:spPr>
          <a:xfrm>
            <a:off x="29017" y="4683232"/>
            <a:ext cx="816803" cy="307777"/>
          </a:xfrm>
          <a:prstGeom prst="rect">
            <a:avLst/>
          </a:prstGeom>
          <a:noFill/>
        </p:spPr>
        <p:txBody>
          <a:bodyPr wrap="square" rtlCol="0">
            <a:spAutoFit/>
          </a:bodyPr>
          <a:lstStyle/>
          <a:p>
            <a:r>
              <a:rPr lang="en-US" altLang="zh-CN" sz="1400" dirty="0">
                <a:solidFill>
                  <a:schemeClr val="accent1">
                    <a:lumMod val="75000"/>
                  </a:schemeClr>
                </a:solidFill>
                <a:latin typeface="等线" panose="02010600030101010101" pitchFamily="2" charset="-122"/>
                <a:ea typeface="等线" panose="02010600030101010101" pitchFamily="2" charset="-122"/>
              </a:rPr>
              <a:t>ZUCC</a:t>
            </a:r>
            <a:endParaRPr lang="zh-CN" altLang="en-US" sz="1400" dirty="0">
              <a:solidFill>
                <a:schemeClr val="accent1">
                  <a:lumMod val="75000"/>
                </a:schemeClr>
              </a:solidFill>
              <a:latin typeface="等线" panose="02010600030101010101" pitchFamily="2" charset="-122"/>
              <a:ea typeface="等线" panose="02010600030101010101" pitchFamily="2" charset="-122"/>
            </a:endParaRPr>
          </a:p>
        </p:txBody>
      </p:sp>
      <p:sp>
        <p:nvSpPr>
          <p:cNvPr id="29" name="文本框 28">
            <a:extLst>
              <a:ext uri="{FF2B5EF4-FFF2-40B4-BE49-F238E27FC236}">
                <a16:creationId xmlns:a16="http://schemas.microsoft.com/office/drawing/2014/main" xmlns="" id="{EE5C0A51-2F57-40DA-BA00-6E8173F854FA}"/>
              </a:ext>
            </a:extLst>
          </p:cNvPr>
          <p:cNvSpPr txBox="1"/>
          <p:nvPr/>
        </p:nvSpPr>
        <p:spPr>
          <a:xfrm>
            <a:off x="0" y="76507"/>
            <a:ext cx="1972961" cy="307777"/>
          </a:xfrm>
          <a:prstGeom prst="rect">
            <a:avLst/>
          </a:prstGeom>
          <a:noFill/>
        </p:spPr>
        <p:txBody>
          <a:bodyPr wrap="square" rtlCol="0">
            <a:spAutoFit/>
          </a:bodyPr>
          <a:lstStyle/>
          <a:p>
            <a:r>
              <a:rPr lang="zh-CN" altLang="en-US" sz="1400" b="0" u="none" dirty="0" smtClean="0">
                <a:solidFill>
                  <a:schemeClr val="accent1">
                    <a:lumMod val="75000"/>
                  </a:schemeClr>
                </a:solidFill>
                <a:highlight>
                  <a:srgbClr val="CCFFFF"/>
                </a:highlight>
                <a:latin typeface="等线" panose="02010600030101010101" pitchFamily="2" charset="-122"/>
                <a:ea typeface="等线" panose="02010600030101010101" pitchFamily="2" charset="-122"/>
              </a:rPr>
              <a:t>计算机网络</a:t>
            </a:r>
            <a:r>
              <a:rPr lang="en-US" altLang="zh-CN" sz="1400" b="0" u="none" dirty="0" smtClean="0">
                <a:solidFill>
                  <a:schemeClr val="accent1">
                    <a:lumMod val="75000"/>
                  </a:schemeClr>
                </a:solidFill>
                <a:highlight>
                  <a:srgbClr val="CCFFFF"/>
                </a:highlight>
                <a:latin typeface="等线" panose="02010600030101010101" pitchFamily="2" charset="-122"/>
                <a:ea typeface="等线" panose="02010600030101010101" pitchFamily="2" charset="-122"/>
              </a:rPr>
              <a:t>—</a:t>
            </a:r>
            <a:r>
              <a:rPr lang="zh-CN" altLang="en-US" sz="1400" b="0" u="none" dirty="0" smtClean="0">
                <a:solidFill>
                  <a:schemeClr val="accent1">
                    <a:lumMod val="75000"/>
                  </a:schemeClr>
                </a:solidFill>
                <a:highlight>
                  <a:srgbClr val="CCFFFF"/>
                </a:highlight>
                <a:latin typeface="等线" panose="02010600030101010101" pitchFamily="2" charset="-122"/>
                <a:ea typeface="等线" panose="02010600030101010101" pitchFamily="2" charset="-122"/>
              </a:rPr>
              <a:t>概述</a:t>
            </a:r>
            <a:endParaRPr lang="zh-CN" altLang="en-US" sz="1400" b="0" u="none" dirty="0">
              <a:solidFill>
                <a:schemeClr val="accent1">
                  <a:lumMod val="75000"/>
                </a:schemeClr>
              </a:solidFill>
              <a:highlight>
                <a:srgbClr val="CCFFFF"/>
              </a:highlight>
              <a:latin typeface="等线" panose="02010600030101010101" pitchFamily="2" charset="-122"/>
              <a:ea typeface="等线" panose="02010600030101010101" pitchFamily="2" charset="-122"/>
            </a:endParaRPr>
          </a:p>
        </p:txBody>
      </p:sp>
      <p:pic>
        <p:nvPicPr>
          <p:cNvPr id="30" name="图片 29">
            <a:extLst>
              <a:ext uri="{FF2B5EF4-FFF2-40B4-BE49-F238E27FC236}">
                <a16:creationId xmlns:a16="http://schemas.microsoft.com/office/drawing/2014/main" xmlns="" id="{BC2D827A-2392-49CB-A25A-FC078A7E927E}"/>
              </a:ext>
            </a:extLst>
          </p:cNvPr>
          <p:cNvPicPr>
            <a:picLocks noChangeAspect="1"/>
          </p:cNvPicPr>
          <p:nvPr/>
        </p:nvPicPr>
        <p:blipFill>
          <a:blip r:embed="rId10"/>
          <a:stretch>
            <a:fillRect/>
          </a:stretch>
        </p:blipFill>
        <p:spPr>
          <a:xfrm>
            <a:off x="8706421" y="4637136"/>
            <a:ext cx="408562" cy="405411"/>
          </a:xfrm>
          <a:prstGeom prst="rect">
            <a:avLst/>
          </a:prstGeom>
        </p:spPr>
      </p:pic>
      <p:grpSp>
        <p:nvGrpSpPr>
          <p:cNvPr id="31" name="Group 8">
            <a:extLst>
              <a:ext uri="{FF2B5EF4-FFF2-40B4-BE49-F238E27FC236}">
                <a16:creationId xmlns:a16="http://schemas.microsoft.com/office/drawing/2014/main" xmlns="" id="{108F467C-66CF-4EAD-B96E-D7DFD8B2E574}"/>
              </a:ext>
            </a:extLst>
          </p:cNvPr>
          <p:cNvGrpSpPr>
            <a:grpSpLocks/>
          </p:cNvGrpSpPr>
          <p:nvPr/>
        </p:nvGrpSpPr>
        <p:grpSpPr bwMode="auto">
          <a:xfrm>
            <a:off x="8359140" y="76507"/>
            <a:ext cx="731520" cy="1169661"/>
            <a:chOff x="5136" y="960"/>
            <a:chExt cx="528" cy="864"/>
          </a:xfrm>
        </p:grpSpPr>
        <p:sp>
          <p:nvSpPr>
            <p:cNvPr id="32" name="Oval 9">
              <a:extLst>
                <a:ext uri="{FF2B5EF4-FFF2-40B4-BE49-F238E27FC236}">
                  <a16:creationId xmlns:a16="http://schemas.microsoft.com/office/drawing/2014/main" xmlns="" id="{31FC74BB-6F25-4060-86D9-DBD35B568A72}"/>
                </a:ext>
              </a:extLst>
            </p:cNvPr>
            <p:cNvSpPr>
              <a:spLocks noChangeArrowheads="1"/>
            </p:cNvSpPr>
            <p:nvPr/>
          </p:nvSpPr>
          <p:spPr bwMode="auto">
            <a:xfrm>
              <a:off x="5136" y="960"/>
              <a:ext cx="80"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3" name="Oval 10">
              <a:extLst>
                <a:ext uri="{FF2B5EF4-FFF2-40B4-BE49-F238E27FC236}">
                  <a16:creationId xmlns:a16="http://schemas.microsoft.com/office/drawing/2014/main" xmlns="" id="{90129B69-3E13-4CDA-B015-2F7ED4FA80CC}"/>
                </a:ext>
              </a:extLst>
            </p:cNvPr>
            <p:cNvSpPr>
              <a:spLocks noChangeArrowheads="1"/>
            </p:cNvSpPr>
            <p:nvPr/>
          </p:nvSpPr>
          <p:spPr bwMode="auto">
            <a:xfrm>
              <a:off x="5248" y="960"/>
              <a:ext cx="79"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4" name="Oval 11">
              <a:extLst>
                <a:ext uri="{FF2B5EF4-FFF2-40B4-BE49-F238E27FC236}">
                  <a16:creationId xmlns:a16="http://schemas.microsoft.com/office/drawing/2014/main" xmlns="" id="{0D287C77-61DD-4C28-A72B-5B97844932A6}"/>
                </a:ext>
              </a:extLst>
            </p:cNvPr>
            <p:cNvSpPr>
              <a:spLocks noChangeArrowheads="1"/>
            </p:cNvSpPr>
            <p:nvPr/>
          </p:nvSpPr>
          <p:spPr bwMode="auto">
            <a:xfrm>
              <a:off x="5360" y="960"/>
              <a:ext cx="76"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5" name="Oval 12">
              <a:extLst>
                <a:ext uri="{FF2B5EF4-FFF2-40B4-BE49-F238E27FC236}">
                  <a16:creationId xmlns:a16="http://schemas.microsoft.com/office/drawing/2014/main" xmlns="" id="{A5D60A98-274E-4965-85C5-777187E8A536}"/>
                </a:ext>
              </a:extLst>
            </p:cNvPr>
            <p:cNvSpPr>
              <a:spLocks noChangeArrowheads="1"/>
            </p:cNvSpPr>
            <p:nvPr/>
          </p:nvSpPr>
          <p:spPr bwMode="auto">
            <a:xfrm>
              <a:off x="5136" y="1072"/>
              <a:ext cx="80"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6" name="Oval 13">
              <a:extLst>
                <a:ext uri="{FF2B5EF4-FFF2-40B4-BE49-F238E27FC236}">
                  <a16:creationId xmlns:a16="http://schemas.microsoft.com/office/drawing/2014/main" xmlns="" id="{D256D65F-8E36-402A-B064-5D9CC3F347B7}"/>
                </a:ext>
              </a:extLst>
            </p:cNvPr>
            <p:cNvSpPr>
              <a:spLocks noChangeArrowheads="1"/>
            </p:cNvSpPr>
            <p:nvPr/>
          </p:nvSpPr>
          <p:spPr bwMode="auto">
            <a:xfrm>
              <a:off x="5248" y="1072"/>
              <a:ext cx="79"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7" name="Oval 14">
              <a:extLst>
                <a:ext uri="{FF2B5EF4-FFF2-40B4-BE49-F238E27FC236}">
                  <a16:creationId xmlns:a16="http://schemas.microsoft.com/office/drawing/2014/main" xmlns="" id="{649F110D-7A59-4736-A816-32C5157EB548}"/>
                </a:ext>
              </a:extLst>
            </p:cNvPr>
            <p:cNvSpPr>
              <a:spLocks noChangeArrowheads="1"/>
            </p:cNvSpPr>
            <p:nvPr/>
          </p:nvSpPr>
          <p:spPr bwMode="auto">
            <a:xfrm>
              <a:off x="5360" y="1072"/>
              <a:ext cx="76" cy="77"/>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38" name="Oval 15">
              <a:extLst>
                <a:ext uri="{FF2B5EF4-FFF2-40B4-BE49-F238E27FC236}">
                  <a16:creationId xmlns:a16="http://schemas.microsoft.com/office/drawing/2014/main" xmlns="" id="{E9FAEF0B-DFDB-4ECA-9263-17B632B1DE4D}"/>
                </a:ext>
              </a:extLst>
            </p:cNvPr>
            <p:cNvSpPr>
              <a:spLocks noChangeArrowheads="1"/>
            </p:cNvSpPr>
            <p:nvPr/>
          </p:nvSpPr>
          <p:spPr bwMode="auto">
            <a:xfrm>
              <a:off x="5472" y="1072"/>
              <a:ext cx="73" cy="77"/>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39" name="Oval 16">
              <a:extLst>
                <a:ext uri="{FF2B5EF4-FFF2-40B4-BE49-F238E27FC236}">
                  <a16:creationId xmlns:a16="http://schemas.microsoft.com/office/drawing/2014/main" xmlns="" id="{B7B6E504-BFB5-4733-87F0-CBDB7DCFB2DD}"/>
                </a:ext>
              </a:extLst>
            </p:cNvPr>
            <p:cNvSpPr>
              <a:spLocks noChangeArrowheads="1"/>
            </p:cNvSpPr>
            <p:nvPr/>
          </p:nvSpPr>
          <p:spPr bwMode="auto">
            <a:xfrm>
              <a:off x="5136" y="1184"/>
              <a:ext cx="80" cy="73"/>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0" name="Oval 17">
              <a:extLst>
                <a:ext uri="{FF2B5EF4-FFF2-40B4-BE49-F238E27FC236}">
                  <a16:creationId xmlns:a16="http://schemas.microsoft.com/office/drawing/2014/main" xmlns="" id="{3E53A173-06EB-428F-8C83-066165ABE921}"/>
                </a:ext>
              </a:extLst>
            </p:cNvPr>
            <p:cNvSpPr>
              <a:spLocks noChangeArrowheads="1"/>
            </p:cNvSpPr>
            <p:nvPr/>
          </p:nvSpPr>
          <p:spPr bwMode="auto">
            <a:xfrm>
              <a:off x="5248" y="1184"/>
              <a:ext cx="79" cy="73"/>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1" name="Oval 18">
              <a:extLst>
                <a:ext uri="{FF2B5EF4-FFF2-40B4-BE49-F238E27FC236}">
                  <a16:creationId xmlns:a16="http://schemas.microsoft.com/office/drawing/2014/main" xmlns="" id="{7377DCDA-F251-4AC8-9692-0ECD8E4AB3C5}"/>
                </a:ext>
              </a:extLst>
            </p:cNvPr>
            <p:cNvSpPr>
              <a:spLocks noChangeArrowheads="1"/>
            </p:cNvSpPr>
            <p:nvPr/>
          </p:nvSpPr>
          <p:spPr bwMode="auto">
            <a:xfrm>
              <a:off x="5360" y="1184"/>
              <a:ext cx="76" cy="73"/>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2" name="Oval 19">
              <a:extLst>
                <a:ext uri="{FF2B5EF4-FFF2-40B4-BE49-F238E27FC236}">
                  <a16:creationId xmlns:a16="http://schemas.microsoft.com/office/drawing/2014/main" xmlns="" id="{E7A3B542-551C-426D-9750-19FBF50339BD}"/>
                </a:ext>
              </a:extLst>
            </p:cNvPr>
            <p:cNvSpPr>
              <a:spLocks noChangeArrowheads="1"/>
            </p:cNvSpPr>
            <p:nvPr/>
          </p:nvSpPr>
          <p:spPr bwMode="auto">
            <a:xfrm>
              <a:off x="5472" y="1184"/>
              <a:ext cx="73" cy="73"/>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3" name="Oval 20">
              <a:extLst>
                <a:ext uri="{FF2B5EF4-FFF2-40B4-BE49-F238E27FC236}">
                  <a16:creationId xmlns:a16="http://schemas.microsoft.com/office/drawing/2014/main" xmlns="" id="{2CBA026B-117E-41C0-B6AD-2695C5135899}"/>
                </a:ext>
              </a:extLst>
            </p:cNvPr>
            <p:cNvSpPr>
              <a:spLocks noChangeArrowheads="1"/>
            </p:cNvSpPr>
            <p:nvPr/>
          </p:nvSpPr>
          <p:spPr bwMode="auto">
            <a:xfrm>
              <a:off x="5584" y="1184"/>
              <a:ext cx="80" cy="73"/>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44" name="Oval 21">
              <a:extLst>
                <a:ext uri="{FF2B5EF4-FFF2-40B4-BE49-F238E27FC236}">
                  <a16:creationId xmlns:a16="http://schemas.microsoft.com/office/drawing/2014/main" xmlns="" id="{856663E3-741A-471D-A3A8-C76A97B5DF1E}"/>
                </a:ext>
              </a:extLst>
            </p:cNvPr>
            <p:cNvSpPr>
              <a:spLocks noChangeArrowheads="1"/>
            </p:cNvSpPr>
            <p:nvPr/>
          </p:nvSpPr>
          <p:spPr bwMode="auto">
            <a:xfrm>
              <a:off x="5136" y="1296"/>
              <a:ext cx="80" cy="80"/>
            </a:xfrm>
            <a:prstGeom prst="ellipse">
              <a:avLst/>
            </a:prstGeom>
            <a:solidFill>
              <a:schemeClr val="tx2"/>
            </a:solidFill>
            <a:ln w="9525">
              <a:noFill/>
              <a:round/>
              <a:headEnd/>
              <a:tailEnd/>
            </a:ln>
            <a:effectLst/>
          </p:spPr>
          <p:txBody>
            <a:bodyPr wrap="none" anchor="ctr"/>
            <a:lstStyle/>
            <a:p>
              <a:pPr>
                <a:defRPr/>
              </a:pPr>
              <a:endParaRPr lang="zh-CN" altLang="en-US"/>
            </a:p>
          </p:txBody>
        </p:sp>
        <p:sp>
          <p:nvSpPr>
            <p:cNvPr id="45" name="Oval 22">
              <a:extLst>
                <a:ext uri="{FF2B5EF4-FFF2-40B4-BE49-F238E27FC236}">
                  <a16:creationId xmlns:a16="http://schemas.microsoft.com/office/drawing/2014/main" xmlns="" id="{A7438330-784F-4914-A028-49DED98C4129}"/>
                </a:ext>
              </a:extLst>
            </p:cNvPr>
            <p:cNvSpPr>
              <a:spLocks noChangeArrowheads="1"/>
            </p:cNvSpPr>
            <p:nvPr/>
          </p:nvSpPr>
          <p:spPr bwMode="auto">
            <a:xfrm>
              <a:off x="5248" y="1296"/>
              <a:ext cx="79"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6" name="Oval 23">
              <a:extLst>
                <a:ext uri="{FF2B5EF4-FFF2-40B4-BE49-F238E27FC236}">
                  <a16:creationId xmlns:a16="http://schemas.microsoft.com/office/drawing/2014/main" xmlns="" id="{6433B4FA-13F3-41AA-A454-0D415E97E407}"/>
                </a:ext>
              </a:extLst>
            </p:cNvPr>
            <p:cNvSpPr>
              <a:spLocks noChangeArrowheads="1"/>
            </p:cNvSpPr>
            <p:nvPr/>
          </p:nvSpPr>
          <p:spPr bwMode="auto">
            <a:xfrm>
              <a:off x="5360" y="1296"/>
              <a:ext cx="76"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7" name="Oval 24">
              <a:extLst>
                <a:ext uri="{FF2B5EF4-FFF2-40B4-BE49-F238E27FC236}">
                  <a16:creationId xmlns:a16="http://schemas.microsoft.com/office/drawing/2014/main" xmlns="" id="{20C6FE74-720F-4824-8AAD-34F5A6071BF8}"/>
                </a:ext>
              </a:extLst>
            </p:cNvPr>
            <p:cNvSpPr>
              <a:spLocks noChangeArrowheads="1"/>
            </p:cNvSpPr>
            <p:nvPr/>
          </p:nvSpPr>
          <p:spPr bwMode="auto">
            <a:xfrm>
              <a:off x="5472" y="1296"/>
              <a:ext cx="73"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48" name="Oval 25">
              <a:extLst>
                <a:ext uri="{FF2B5EF4-FFF2-40B4-BE49-F238E27FC236}">
                  <a16:creationId xmlns:a16="http://schemas.microsoft.com/office/drawing/2014/main" xmlns="" id="{7BC8CE2F-B86F-496F-A800-9CA0597D0F0B}"/>
                </a:ext>
              </a:extLst>
            </p:cNvPr>
            <p:cNvSpPr>
              <a:spLocks noChangeArrowheads="1"/>
            </p:cNvSpPr>
            <p:nvPr/>
          </p:nvSpPr>
          <p:spPr bwMode="auto">
            <a:xfrm>
              <a:off x="5136" y="1408"/>
              <a:ext cx="80"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49" name="Oval 26">
              <a:extLst>
                <a:ext uri="{FF2B5EF4-FFF2-40B4-BE49-F238E27FC236}">
                  <a16:creationId xmlns:a16="http://schemas.microsoft.com/office/drawing/2014/main" xmlns="" id="{74A2D120-6637-4A84-B6E3-E883C7E596BA}"/>
                </a:ext>
              </a:extLst>
            </p:cNvPr>
            <p:cNvSpPr>
              <a:spLocks noChangeArrowheads="1"/>
            </p:cNvSpPr>
            <p:nvPr/>
          </p:nvSpPr>
          <p:spPr bwMode="auto">
            <a:xfrm>
              <a:off x="5248" y="1408"/>
              <a:ext cx="79" cy="80"/>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50" name="Oval 27">
              <a:extLst>
                <a:ext uri="{FF2B5EF4-FFF2-40B4-BE49-F238E27FC236}">
                  <a16:creationId xmlns:a16="http://schemas.microsoft.com/office/drawing/2014/main" xmlns="" id="{00F753A8-295B-4CE0-AF6A-87C7A8789A89}"/>
                </a:ext>
              </a:extLst>
            </p:cNvPr>
            <p:cNvSpPr>
              <a:spLocks noChangeArrowheads="1"/>
            </p:cNvSpPr>
            <p:nvPr/>
          </p:nvSpPr>
          <p:spPr bwMode="auto">
            <a:xfrm>
              <a:off x="5360" y="1408"/>
              <a:ext cx="76"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1" name="Oval 28">
              <a:extLst>
                <a:ext uri="{FF2B5EF4-FFF2-40B4-BE49-F238E27FC236}">
                  <a16:creationId xmlns:a16="http://schemas.microsoft.com/office/drawing/2014/main" xmlns="" id="{F9DCA61B-1E96-4B0D-B0A6-C48C5867957B}"/>
                </a:ext>
              </a:extLst>
            </p:cNvPr>
            <p:cNvSpPr>
              <a:spLocks noChangeArrowheads="1"/>
            </p:cNvSpPr>
            <p:nvPr/>
          </p:nvSpPr>
          <p:spPr bwMode="auto">
            <a:xfrm>
              <a:off x="5472" y="1408"/>
              <a:ext cx="73" cy="80"/>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2" name="Oval 29">
              <a:extLst>
                <a:ext uri="{FF2B5EF4-FFF2-40B4-BE49-F238E27FC236}">
                  <a16:creationId xmlns:a16="http://schemas.microsoft.com/office/drawing/2014/main" xmlns="" id="{2A59CF53-B6E3-456B-B473-F21A73B6928B}"/>
                </a:ext>
              </a:extLst>
            </p:cNvPr>
            <p:cNvSpPr>
              <a:spLocks noChangeArrowheads="1"/>
            </p:cNvSpPr>
            <p:nvPr/>
          </p:nvSpPr>
          <p:spPr bwMode="auto">
            <a:xfrm>
              <a:off x="5584" y="1408"/>
              <a:ext cx="80" cy="80"/>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53" name="Oval 30">
              <a:extLst>
                <a:ext uri="{FF2B5EF4-FFF2-40B4-BE49-F238E27FC236}">
                  <a16:creationId xmlns:a16="http://schemas.microsoft.com/office/drawing/2014/main" xmlns="" id="{A429B4D4-00DB-4591-B1D2-52630CDCABEB}"/>
                </a:ext>
              </a:extLst>
            </p:cNvPr>
            <p:cNvSpPr>
              <a:spLocks noChangeArrowheads="1"/>
            </p:cNvSpPr>
            <p:nvPr/>
          </p:nvSpPr>
          <p:spPr bwMode="auto">
            <a:xfrm>
              <a:off x="5136" y="1520"/>
              <a:ext cx="80" cy="79"/>
            </a:xfrm>
            <a:prstGeom prst="ellipse">
              <a:avLst/>
            </a:prstGeom>
            <a:solidFill>
              <a:schemeClr val="accent2"/>
            </a:solidFill>
            <a:ln w="9525">
              <a:noFill/>
              <a:round/>
              <a:headEnd/>
              <a:tailEnd/>
            </a:ln>
            <a:effectLst/>
          </p:spPr>
          <p:txBody>
            <a:bodyPr wrap="none" anchor="ctr"/>
            <a:lstStyle/>
            <a:p>
              <a:pPr>
                <a:defRPr/>
              </a:pPr>
              <a:endParaRPr lang="zh-CN" altLang="en-US"/>
            </a:p>
          </p:txBody>
        </p:sp>
        <p:sp>
          <p:nvSpPr>
            <p:cNvPr id="54" name="Oval 31">
              <a:extLst>
                <a:ext uri="{FF2B5EF4-FFF2-40B4-BE49-F238E27FC236}">
                  <a16:creationId xmlns:a16="http://schemas.microsoft.com/office/drawing/2014/main" xmlns="" id="{B6C39674-7DB4-4DAE-A187-999662020456}"/>
                </a:ext>
              </a:extLst>
            </p:cNvPr>
            <p:cNvSpPr>
              <a:spLocks noChangeArrowheads="1"/>
            </p:cNvSpPr>
            <p:nvPr/>
          </p:nvSpPr>
          <p:spPr bwMode="auto">
            <a:xfrm>
              <a:off x="5248" y="1520"/>
              <a:ext cx="79"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5" name="Oval 32">
              <a:extLst>
                <a:ext uri="{FF2B5EF4-FFF2-40B4-BE49-F238E27FC236}">
                  <a16:creationId xmlns:a16="http://schemas.microsoft.com/office/drawing/2014/main" xmlns="" id="{5349CC41-8E95-4D25-AB71-9D11EDFB75F6}"/>
                </a:ext>
              </a:extLst>
            </p:cNvPr>
            <p:cNvSpPr>
              <a:spLocks noChangeArrowheads="1"/>
            </p:cNvSpPr>
            <p:nvPr/>
          </p:nvSpPr>
          <p:spPr bwMode="auto">
            <a:xfrm>
              <a:off x="5360" y="1520"/>
              <a:ext cx="76" cy="79"/>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6" name="Oval 33">
              <a:extLst>
                <a:ext uri="{FF2B5EF4-FFF2-40B4-BE49-F238E27FC236}">
                  <a16:creationId xmlns:a16="http://schemas.microsoft.com/office/drawing/2014/main" xmlns="" id="{E72D1326-4224-4E28-8F96-D69C52CC343E}"/>
                </a:ext>
              </a:extLst>
            </p:cNvPr>
            <p:cNvSpPr>
              <a:spLocks noChangeArrowheads="1"/>
            </p:cNvSpPr>
            <p:nvPr/>
          </p:nvSpPr>
          <p:spPr bwMode="auto">
            <a:xfrm>
              <a:off x="5472" y="1520"/>
              <a:ext cx="73" cy="79"/>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57" name="Oval 34">
              <a:extLst>
                <a:ext uri="{FF2B5EF4-FFF2-40B4-BE49-F238E27FC236}">
                  <a16:creationId xmlns:a16="http://schemas.microsoft.com/office/drawing/2014/main" xmlns="" id="{10C18D2C-7102-449F-9912-BFBF212F21C9}"/>
                </a:ext>
              </a:extLst>
            </p:cNvPr>
            <p:cNvSpPr>
              <a:spLocks noChangeArrowheads="1"/>
            </p:cNvSpPr>
            <p:nvPr/>
          </p:nvSpPr>
          <p:spPr bwMode="auto">
            <a:xfrm>
              <a:off x="5136" y="1632"/>
              <a:ext cx="80" cy="75"/>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8" name="Oval 35">
              <a:extLst>
                <a:ext uri="{FF2B5EF4-FFF2-40B4-BE49-F238E27FC236}">
                  <a16:creationId xmlns:a16="http://schemas.microsoft.com/office/drawing/2014/main" xmlns="" id="{03D22251-E12A-4850-B1DF-6F7926CC890B}"/>
                </a:ext>
              </a:extLst>
            </p:cNvPr>
            <p:cNvSpPr>
              <a:spLocks noChangeArrowheads="1"/>
            </p:cNvSpPr>
            <p:nvPr/>
          </p:nvSpPr>
          <p:spPr bwMode="auto">
            <a:xfrm>
              <a:off x="5248" y="1632"/>
              <a:ext cx="79" cy="75"/>
            </a:xfrm>
            <a:prstGeom prst="ellipse">
              <a:avLst/>
            </a:prstGeom>
            <a:solidFill>
              <a:schemeClr val="accent1"/>
            </a:solidFill>
            <a:ln w="9525">
              <a:noFill/>
              <a:round/>
              <a:headEnd/>
              <a:tailEnd/>
            </a:ln>
            <a:effectLst/>
          </p:spPr>
          <p:txBody>
            <a:bodyPr wrap="none" anchor="ctr"/>
            <a:lstStyle/>
            <a:p>
              <a:pPr>
                <a:defRPr/>
              </a:pPr>
              <a:endParaRPr lang="zh-CN" altLang="en-US"/>
            </a:p>
          </p:txBody>
        </p:sp>
        <p:sp>
          <p:nvSpPr>
            <p:cNvPr id="59" name="Oval 36">
              <a:extLst>
                <a:ext uri="{FF2B5EF4-FFF2-40B4-BE49-F238E27FC236}">
                  <a16:creationId xmlns:a16="http://schemas.microsoft.com/office/drawing/2014/main" xmlns="" id="{C0ACD300-C9F5-4D44-B572-DB888F718233}"/>
                </a:ext>
              </a:extLst>
            </p:cNvPr>
            <p:cNvSpPr>
              <a:spLocks noChangeArrowheads="1"/>
            </p:cNvSpPr>
            <p:nvPr/>
          </p:nvSpPr>
          <p:spPr bwMode="auto">
            <a:xfrm>
              <a:off x="5360" y="1632"/>
              <a:ext cx="76" cy="75"/>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0" name="Oval 37">
              <a:extLst>
                <a:ext uri="{FF2B5EF4-FFF2-40B4-BE49-F238E27FC236}">
                  <a16:creationId xmlns:a16="http://schemas.microsoft.com/office/drawing/2014/main" xmlns="" id="{596118C8-E666-45A5-A072-139C5B4524B8}"/>
                </a:ext>
              </a:extLst>
            </p:cNvPr>
            <p:cNvSpPr>
              <a:spLocks noChangeArrowheads="1"/>
            </p:cNvSpPr>
            <p:nvPr/>
          </p:nvSpPr>
          <p:spPr bwMode="auto">
            <a:xfrm>
              <a:off x="5472" y="1632"/>
              <a:ext cx="73" cy="75"/>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1" name="Oval 38">
              <a:extLst>
                <a:ext uri="{FF2B5EF4-FFF2-40B4-BE49-F238E27FC236}">
                  <a16:creationId xmlns:a16="http://schemas.microsoft.com/office/drawing/2014/main" xmlns="" id="{B816426C-AFFB-46C1-ADB2-16B327C60E1C}"/>
                </a:ext>
              </a:extLst>
            </p:cNvPr>
            <p:cNvSpPr>
              <a:spLocks noChangeArrowheads="1"/>
            </p:cNvSpPr>
            <p:nvPr/>
          </p:nvSpPr>
          <p:spPr bwMode="auto">
            <a:xfrm>
              <a:off x="5248" y="1744"/>
              <a:ext cx="79" cy="80"/>
            </a:xfrm>
            <a:prstGeom prst="ellipse">
              <a:avLst/>
            </a:prstGeom>
            <a:solidFill>
              <a:schemeClr val="folHlink"/>
            </a:solidFill>
            <a:ln w="9525">
              <a:noFill/>
              <a:round/>
              <a:headEnd/>
              <a:tailEnd/>
            </a:ln>
            <a:effectLst/>
          </p:spPr>
          <p:txBody>
            <a:bodyPr wrap="none" anchor="ctr"/>
            <a:lstStyle/>
            <a:p>
              <a:pPr>
                <a:defRPr/>
              </a:pPr>
              <a:endParaRPr lang="zh-CN" altLang="en-US"/>
            </a:p>
          </p:txBody>
        </p:sp>
        <p:sp>
          <p:nvSpPr>
            <p:cNvPr id="62" name="Oval 39">
              <a:extLst>
                <a:ext uri="{FF2B5EF4-FFF2-40B4-BE49-F238E27FC236}">
                  <a16:creationId xmlns:a16="http://schemas.microsoft.com/office/drawing/2014/main" xmlns="" id="{F5A70F36-5FB6-405F-BA93-8D7BEE6A4CB3}"/>
                </a:ext>
              </a:extLst>
            </p:cNvPr>
            <p:cNvSpPr>
              <a:spLocks noChangeArrowheads="1"/>
            </p:cNvSpPr>
            <p:nvPr/>
          </p:nvSpPr>
          <p:spPr bwMode="auto">
            <a:xfrm>
              <a:off x="5472" y="1744"/>
              <a:ext cx="73" cy="80"/>
            </a:xfrm>
            <a:prstGeom prst="ellipse">
              <a:avLst/>
            </a:prstGeom>
            <a:solidFill>
              <a:schemeClr val="folHlink"/>
            </a:solidFill>
            <a:ln w="9525">
              <a:noFill/>
              <a:round/>
              <a:headEnd/>
              <a:tailEnd/>
            </a:ln>
            <a:effectLst/>
          </p:spPr>
          <p:txBody>
            <a:bodyPr wrap="none" anchor="ctr"/>
            <a:lstStyle/>
            <a:p>
              <a:pPr>
                <a:defRPr/>
              </a:pPr>
              <a:endParaRPr lang="zh-CN" altLang="en-US"/>
            </a:p>
          </p:txBody>
        </p:sp>
      </p:grpSp>
      <p:sp>
        <p:nvSpPr>
          <p:cNvPr id="2" name="标题占位符 1"/>
          <p:cNvSpPr>
            <a:spLocks noGrp="1"/>
          </p:cNvSpPr>
          <p:nvPr>
            <p:ph type="title"/>
          </p:nvPr>
        </p:nvSpPr>
        <p:spPr>
          <a:xfrm>
            <a:off x="457200" y="206375"/>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992301588"/>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50" r:id="rId3"/>
    <p:sldLayoutId id="2147483668" r:id="rId4"/>
    <p:sldLayoutId id="2147483669" r:id="rId5"/>
    <p:sldLayoutId id="2147483670" r:id="rId6"/>
    <p:sldLayoutId id="2147483671" r:id="rId7"/>
  </p:sldLayoutIdLst>
  <p:timing>
    <p:tnLst>
      <p:par>
        <p:cTn id="1" dur="indefinite" restart="never" nodeType="tmRoot"/>
      </p:par>
    </p:tnLst>
  </p:timing>
  <p:hf hdr="0" ftr="0" dt="0"/>
  <p:txStyles>
    <p:titleStyle>
      <a:lvl1pPr algn="ctr" rtl="0" eaLnBrk="1" fontAlgn="base" hangingPunct="1">
        <a:spcBef>
          <a:spcPct val="0"/>
        </a:spcBef>
        <a:spcAft>
          <a:spcPct val="0"/>
        </a:spcAft>
        <a:defRPr sz="4400" kern="1200">
          <a:solidFill>
            <a:schemeClr val="tx1"/>
          </a:solidFill>
          <a:latin typeface="+mj-lt"/>
          <a:ea typeface="+mj-ea"/>
          <a:cs typeface="+mj-cs"/>
        </a:defRPr>
      </a:lvl1pPr>
      <a:lvl2pPr algn="ctr" rtl="0" eaLnBrk="1" fontAlgn="base" hangingPunct="1">
        <a:spcBef>
          <a:spcPct val="0"/>
        </a:spcBef>
        <a:spcAft>
          <a:spcPct val="0"/>
        </a:spcAft>
        <a:defRPr sz="4400">
          <a:solidFill>
            <a:schemeClr val="tx1"/>
          </a:solidFill>
          <a:latin typeface="Calibri" pitchFamily="34" charset="0"/>
          <a:ea typeface="宋体" charset="-122"/>
        </a:defRPr>
      </a:lvl2pPr>
      <a:lvl3pPr algn="ctr" rtl="0" eaLnBrk="1" fontAlgn="base" hangingPunct="1">
        <a:spcBef>
          <a:spcPct val="0"/>
        </a:spcBef>
        <a:spcAft>
          <a:spcPct val="0"/>
        </a:spcAft>
        <a:defRPr sz="4400">
          <a:solidFill>
            <a:schemeClr val="tx1"/>
          </a:solidFill>
          <a:latin typeface="Calibri" pitchFamily="34" charset="0"/>
          <a:ea typeface="宋体" charset="-122"/>
        </a:defRPr>
      </a:lvl3pPr>
      <a:lvl4pPr algn="ctr" rtl="0" eaLnBrk="1" fontAlgn="base" hangingPunct="1">
        <a:spcBef>
          <a:spcPct val="0"/>
        </a:spcBef>
        <a:spcAft>
          <a:spcPct val="0"/>
        </a:spcAft>
        <a:defRPr sz="4400">
          <a:solidFill>
            <a:schemeClr val="tx1"/>
          </a:solidFill>
          <a:latin typeface="Calibri" pitchFamily="34" charset="0"/>
          <a:ea typeface="宋体" charset="-122"/>
        </a:defRPr>
      </a:lvl4pPr>
      <a:lvl5pPr algn="ctr" rtl="0" eaLnBrk="1" fontAlgn="base" hangingPunct="1">
        <a:spcBef>
          <a:spcPct val="0"/>
        </a:spcBef>
        <a:spcAft>
          <a:spcPct val="0"/>
        </a:spcAft>
        <a:defRPr sz="4400">
          <a:solidFill>
            <a:schemeClr val="tx1"/>
          </a:solidFill>
          <a:latin typeface="Calibri" pitchFamily="34" charset="0"/>
          <a:ea typeface="宋体" charset="-122"/>
        </a:defRPr>
      </a:lvl5pPr>
      <a:lvl6pPr marL="457200" algn="ctr" rtl="0" eaLnBrk="1" fontAlgn="base" hangingPunct="1">
        <a:spcBef>
          <a:spcPct val="0"/>
        </a:spcBef>
        <a:spcAft>
          <a:spcPct val="0"/>
        </a:spcAft>
        <a:defRPr sz="4400">
          <a:solidFill>
            <a:schemeClr val="tx1"/>
          </a:solidFill>
          <a:latin typeface="Calibri" pitchFamily="34" charset="0"/>
          <a:ea typeface="宋体" charset="-122"/>
        </a:defRPr>
      </a:lvl6pPr>
      <a:lvl7pPr marL="914400" algn="ctr" rtl="0" eaLnBrk="1" fontAlgn="base" hangingPunct="1">
        <a:spcBef>
          <a:spcPct val="0"/>
        </a:spcBef>
        <a:spcAft>
          <a:spcPct val="0"/>
        </a:spcAft>
        <a:defRPr sz="4400">
          <a:solidFill>
            <a:schemeClr val="tx1"/>
          </a:solidFill>
          <a:latin typeface="Calibri" pitchFamily="34" charset="0"/>
          <a:ea typeface="宋体" charset="-122"/>
        </a:defRPr>
      </a:lvl7pPr>
      <a:lvl8pPr marL="1371600" algn="ctr" rtl="0" eaLnBrk="1" fontAlgn="base" hangingPunct="1">
        <a:spcBef>
          <a:spcPct val="0"/>
        </a:spcBef>
        <a:spcAft>
          <a:spcPct val="0"/>
        </a:spcAft>
        <a:defRPr sz="4400">
          <a:solidFill>
            <a:schemeClr val="tx1"/>
          </a:solidFill>
          <a:latin typeface="Calibri" pitchFamily="34" charset="0"/>
          <a:ea typeface="宋体" charset="-122"/>
        </a:defRPr>
      </a:lvl8pPr>
      <a:lvl9pPr marL="1828800" algn="ctr" rtl="0" eaLnBrk="1" fontAlgn="base" hangingPunct="1">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hyperlink" Target="http://www.zjrjks.org/"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tags" Target="../tags/tag30.xml"/><Relationship Id="rId18" Type="http://schemas.openxmlformats.org/officeDocument/2006/relationships/slideLayout" Target="../slideLayouts/slideLayout5.xml"/><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tags" Target="../tags/tag29.xml"/><Relationship Id="rId17" Type="http://schemas.openxmlformats.org/officeDocument/2006/relationships/tags" Target="../tags/tag34.xml"/><Relationship Id="rId2" Type="http://schemas.openxmlformats.org/officeDocument/2006/relationships/tags" Target="../tags/tag19.xml"/><Relationship Id="rId16" Type="http://schemas.openxmlformats.org/officeDocument/2006/relationships/tags" Target="../tags/tag33.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tags" Target="../tags/tag28.xml"/><Relationship Id="rId5" Type="http://schemas.openxmlformats.org/officeDocument/2006/relationships/tags" Target="../tags/tag22.xml"/><Relationship Id="rId15" Type="http://schemas.openxmlformats.org/officeDocument/2006/relationships/tags" Target="../tags/tag32.xml"/><Relationship Id="rId10" Type="http://schemas.openxmlformats.org/officeDocument/2006/relationships/tags" Target="../tags/tag27.xml"/><Relationship Id="rId19" Type="http://schemas.openxmlformats.org/officeDocument/2006/relationships/image" Target="../media/image9.tmp"/><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tags" Target="../tags/tag31.xml"/></Relationships>
</file>

<file path=ppt/slides/_rels/slide1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file:///D:\docs\&#20154;&#29289;&#38598;\Alan%20Turing\TURING.gif" TargetMode="External"/></Relationships>
</file>

<file path=ppt/slides/_rels/slide12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71.jpeg"/><Relationship Id="rId4" Type="http://schemas.openxmlformats.org/officeDocument/2006/relationships/image" Target="../media/image70.jpeg"/></Relationships>
</file>

<file path=ppt/slides/_rels/slide1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hyperlink" Target="http://www.programmer.com.cn/2208/" TargetMode="External"/><Relationship Id="rId7"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78.w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oleObject" Target="../embeddings/oleObject4.bin"/><Relationship Id="rId4" Type="http://schemas.openxmlformats.org/officeDocument/2006/relationships/image" Target="../media/image80.wmf"/></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xml"/><Relationship Id="rId1" Type="http://schemas.openxmlformats.org/officeDocument/2006/relationships/vmlDrawing" Target="../drawings/vmlDrawing4.vml"/><Relationship Id="rId4" Type="http://schemas.openxmlformats.org/officeDocument/2006/relationships/image" Target="../media/image80.w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xml"/><Relationship Id="rId1" Type="http://schemas.openxmlformats.org/officeDocument/2006/relationships/vmlDrawing" Target="../drawings/vmlDrawing5.vml"/><Relationship Id="rId4" Type="http://schemas.openxmlformats.org/officeDocument/2006/relationships/image" Target="../media/image80.w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tags" Target="../tags/tag35.xml"/><Relationship Id="rId6" Type="http://schemas.openxmlformats.org/officeDocument/2006/relationships/image" Target="../media/image21.jpeg"/><Relationship Id="rId5" Type="http://schemas.openxmlformats.org/officeDocument/2006/relationships/image" Target="../media/image20.png"/><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6.xml"/><Relationship Id="rId1" Type="http://schemas.openxmlformats.org/officeDocument/2006/relationships/tags" Target="../tags/tag36.xml"/><Relationship Id="rId6" Type="http://schemas.openxmlformats.org/officeDocument/2006/relationships/image" Target="../media/image24.jpeg"/><Relationship Id="rId5" Type="http://schemas.openxmlformats.org/officeDocument/2006/relationships/image" Target="../media/image23.jp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yd.51zhy.cn/ebook/web/newBook/queryNewBookById?id=548922" TargetMode="External"/><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tags" Target="../tags/tag44.xml"/><Relationship Id="rId13" Type="http://schemas.openxmlformats.org/officeDocument/2006/relationships/tags" Target="../tags/tag49.xml"/><Relationship Id="rId18" Type="http://schemas.openxmlformats.org/officeDocument/2006/relationships/slideLayout" Target="../slideLayouts/slideLayout5.xml"/><Relationship Id="rId3" Type="http://schemas.openxmlformats.org/officeDocument/2006/relationships/tags" Target="../tags/tag39.xml"/><Relationship Id="rId7" Type="http://schemas.openxmlformats.org/officeDocument/2006/relationships/tags" Target="../tags/tag43.xml"/><Relationship Id="rId12" Type="http://schemas.openxmlformats.org/officeDocument/2006/relationships/tags" Target="../tags/tag48.xml"/><Relationship Id="rId17" Type="http://schemas.openxmlformats.org/officeDocument/2006/relationships/tags" Target="../tags/tag53.xml"/><Relationship Id="rId2" Type="http://schemas.openxmlformats.org/officeDocument/2006/relationships/tags" Target="../tags/tag38.xml"/><Relationship Id="rId16" Type="http://schemas.openxmlformats.org/officeDocument/2006/relationships/tags" Target="../tags/tag52.xml"/><Relationship Id="rId1" Type="http://schemas.openxmlformats.org/officeDocument/2006/relationships/tags" Target="../tags/tag37.xml"/><Relationship Id="rId6" Type="http://schemas.openxmlformats.org/officeDocument/2006/relationships/tags" Target="../tags/tag42.xml"/><Relationship Id="rId11" Type="http://schemas.openxmlformats.org/officeDocument/2006/relationships/tags" Target="../tags/tag47.xml"/><Relationship Id="rId5" Type="http://schemas.openxmlformats.org/officeDocument/2006/relationships/tags" Target="../tags/tag41.xml"/><Relationship Id="rId15" Type="http://schemas.openxmlformats.org/officeDocument/2006/relationships/tags" Target="../tags/tag51.xml"/><Relationship Id="rId10" Type="http://schemas.openxmlformats.org/officeDocument/2006/relationships/tags" Target="../tags/tag46.xml"/><Relationship Id="rId19" Type="http://schemas.openxmlformats.org/officeDocument/2006/relationships/image" Target="../media/image9.tmp"/><Relationship Id="rId4" Type="http://schemas.openxmlformats.org/officeDocument/2006/relationships/tags" Target="../tags/tag40.xml"/><Relationship Id="rId9" Type="http://schemas.openxmlformats.org/officeDocument/2006/relationships/tags" Target="../tags/tag45.xml"/><Relationship Id="rId14" Type="http://schemas.openxmlformats.org/officeDocument/2006/relationships/tags" Target="../tags/tag5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37.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40.jpeg"/></Relationships>
</file>

<file path=ppt/slides/_rels/slide4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45.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46.png"/><Relationship Id="rId4" Type="http://schemas.openxmlformats.org/officeDocument/2006/relationships/hyperlink" Target="http://edu.sina.com.cn/official/2009officialzn/index.html"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18" Type="http://schemas.openxmlformats.org/officeDocument/2006/relationships/slideLayout" Target="../slideLayouts/slideLayout5.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17" Type="http://schemas.openxmlformats.org/officeDocument/2006/relationships/tags" Target="../tags/tag70.xml"/><Relationship Id="rId2" Type="http://schemas.openxmlformats.org/officeDocument/2006/relationships/tags" Target="../tags/tag55.xml"/><Relationship Id="rId16" Type="http://schemas.openxmlformats.org/officeDocument/2006/relationships/tags" Target="../tags/tag69.xml"/><Relationship Id="rId1" Type="http://schemas.openxmlformats.org/officeDocument/2006/relationships/tags" Target="../tags/tag54.x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tags" Target="../tags/tag68.xml"/><Relationship Id="rId10" Type="http://schemas.openxmlformats.org/officeDocument/2006/relationships/tags" Target="../tags/tag63.xml"/><Relationship Id="rId19" Type="http://schemas.openxmlformats.org/officeDocument/2006/relationships/image" Target="../media/image9.tmp"/><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tags" Target="../tags/tag6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1.wmf"/><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6.wmf"/><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1.wmf"/><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edu.sina.com.cn/kaoyan/2009-01-16/1600184332.shtml"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8" Type="http://schemas.openxmlformats.org/officeDocument/2006/relationships/tags" Target="../tags/tag78.xml"/><Relationship Id="rId13" Type="http://schemas.openxmlformats.org/officeDocument/2006/relationships/tags" Target="../tags/tag83.xml"/><Relationship Id="rId18" Type="http://schemas.openxmlformats.org/officeDocument/2006/relationships/slideLayout" Target="../slideLayouts/slideLayout5.xml"/><Relationship Id="rId3" Type="http://schemas.openxmlformats.org/officeDocument/2006/relationships/tags" Target="../tags/tag73.xml"/><Relationship Id="rId7" Type="http://schemas.openxmlformats.org/officeDocument/2006/relationships/tags" Target="../tags/tag77.xml"/><Relationship Id="rId12" Type="http://schemas.openxmlformats.org/officeDocument/2006/relationships/tags" Target="../tags/tag82.xml"/><Relationship Id="rId17" Type="http://schemas.openxmlformats.org/officeDocument/2006/relationships/tags" Target="../tags/tag87.xml"/><Relationship Id="rId2" Type="http://schemas.openxmlformats.org/officeDocument/2006/relationships/tags" Target="../tags/tag72.xml"/><Relationship Id="rId16" Type="http://schemas.openxmlformats.org/officeDocument/2006/relationships/tags" Target="../tags/tag86.xml"/><Relationship Id="rId1" Type="http://schemas.openxmlformats.org/officeDocument/2006/relationships/tags" Target="../tags/tag71.xml"/><Relationship Id="rId6" Type="http://schemas.openxmlformats.org/officeDocument/2006/relationships/tags" Target="../tags/tag76.xml"/><Relationship Id="rId11" Type="http://schemas.openxmlformats.org/officeDocument/2006/relationships/tags" Target="../tags/tag81.xml"/><Relationship Id="rId5" Type="http://schemas.openxmlformats.org/officeDocument/2006/relationships/tags" Target="../tags/tag75.xml"/><Relationship Id="rId15" Type="http://schemas.openxmlformats.org/officeDocument/2006/relationships/tags" Target="../tags/tag85.xml"/><Relationship Id="rId10" Type="http://schemas.openxmlformats.org/officeDocument/2006/relationships/tags" Target="../tags/tag80.xml"/><Relationship Id="rId19" Type="http://schemas.openxmlformats.org/officeDocument/2006/relationships/image" Target="../media/image9.tmp"/><Relationship Id="rId4" Type="http://schemas.openxmlformats.org/officeDocument/2006/relationships/tags" Target="../tags/tag74.xml"/><Relationship Id="rId9" Type="http://schemas.openxmlformats.org/officeDocument/2006/relationships/tags" Target="../tags/tag79.xml"/><Relationship Id="rId14" Type="http://schemas.openxmlformats.org/officeDocument/2006/relationships/tags" Target="../tags/tag8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5.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9.tmp"/><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97" y="0"/>
            <a:ext cx="9144000" cy="5143500"/>
          </a:xfrm>
          <a:prstGeom prst="rect">
            <a:avLst/>
          </a:prstGeom>
        </p:spPr>
      </p:pic>
      <p:sp>
        <p:nvSpPr>
          <p:cNvPr id="7" name="矩形 6"/>
          <p:cNvSpPr/>
          <p:nvPr/>
        </p:nvSpPr>
        <p:spPr>
          <a:xfrm>
            <a:off x="3465976" y="991651"/>
            <a:ext cx="5396670" cy="2369880"/>
          </a:xfrm>
          <a:prstGeom prst="rect">
            <a:avLst/>
          </a:prstGeom>
        </p:spPr>
        <p:txBody>
          <a:bodyPr wrap="none">
            <a:spAutoFit/>
          </a:bodyPr>
          <a:lstStyle/>
          <a:p>
            <a:pPr algn="ctr" eaLnBrk="0" hangingPunct="0"/>
            <a:r>
              <a:rPr lang="zh-CN" altLang="en-US" sz="5500" b="1" dirty="0" smtClean="0">
                <a:solidFill>
                  <a:schemeClr val="bg1"/>
                </a:solidFill>
                <a:latin typeface="微软雅黑" panose="020B0503020204020204" pitchFamily="34" charset="-122"/>
                <a:ea typeface="微软雅黑" panose="020B0503020204020204" pitchFamily="34" charset="-122"/>
              </a:rPr>
              <a:t>计算机网络</a:t>
            </a:r>
            <a:endParaRPr lang="en-US" altLang="zh-CN" sz="5500" b="1" dirty="0" smtClean="0">
              <a:solidFill>
                <a:schemeClr val="bg1"/>
              </a:solidFill>
              <a:latin typeface="微软雅黑" panose="020B0503020204020204" pitchFamily="34" charset="-122"/>
              <a:ea typeface="微软雅黑" panose="020B0503020204020204" pitchFamily="34" charset="-122"/>
            </a:endParaRPr>
          </a:p>
          <a:p>
            <a:pPr algn="ctr" eaLnBrk="0" hangingPunct="0"/>
            <a:r>
              <a:rPr lang="en-US" altLang="zh-CN" sz="3800" dirty="0">
                <a:solidFill>
                  <a:schemeClr val="bg1"/>
                </a:solidFill>
                <a:effectLst>
                  <a:outerShdw blurRad="38100" dist="38100" dir="2700000" algn="tl">
                    <a:srgbClr val="000000"/>
                  </a:outerShdw>
                </a:effectLst>
              </a:rPr>
              <a:t>（Computer Networks）</a:t>
            </a:r>
            <a:r>
              <a:rPr lang="en-US" altLang="zh-CN" sz="3800" dirty="0">
                <a:solidFill>
                  <a:schemeClr val="bg1"/>
                </a:solidFill>
                <a:effectLst>
                  <a:outerShdw blurRad="38100" dist="38100" dir="2700000" algn="tl">
                    <a:srgbClr val="000000"/>
                  </a:outerShdw>
                </a:effectLst>
                <a:latin typeface="楷体_GB2312" pitchFamily="49" charset="-122"/>
                <a:ea typeface="楷体_GB2312" pitchFamily="49" charset="-122"/>
              </a:rPr>
              <a:t> </a:t>
            </a:r>
            <a:endParaRPr lang="zh-CN" altLang="en-US" sz="3800" dirty="0">
              <a:solidFill>
                <a:schemeClr val="bg1"/>
              </a:solidFill>
              <a:effectLst>
                <a:outerShdw blurRad="38100" dist="38100" dir="2700000" algn="tl">
                  <a:srgbClr val="000000"/>
                </a:outerShdw>
              </a:effectLst>
              <a:latin typeface="楷体_GB2312" pitchFamily="49" charset="-122"/>
              <a:ea typeface="楷体_GB2312" pitchFamily="49" charset="-122"/>
            </a:endParaRPr>
          </a:p>
          <a:p>
            <a:pPr algn="ctr" eaLnBrk="0" hangingPunct="0"/>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11" name="Rectangle 6">
            <a:extLst>
              <a:ext uri="{FF2B5EF4-FFF2-40B4-BE49-F238E27FC236}">
                <a16:creationId xmlns:a16="http://schemas.microsoft.com/office/drawing/2014/main" xmlns="" id="{1F1FDB6D-33C6-4F4D-8A27-BF4D4353556D}"/>
              </a:ext>
            </a:extLst>
          </p:cNvPr>
          <p:cNvSpPr>
            <a:spLocks noChangeArrowheads="1"/>
          </p:cNvSpPr>
          <p:nvPr/>
        </p:nvSpPr>
        <p:spPr bwMode="auto">
          <a:xfrm>
            <a:off x="38495" y="2340917"/>
            <a:ext cx="2343467"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2400" dirty="0">
                <a:solidFill>
                  <a:schemeClr val="bg2">
                    <a:lumMod val="90000"/>
                  </a:schemeClr>
                </a:solidFill>
                <a:latin typeface="微软雅黑" pitchFamily="34" charset="-122"/>
                <a:ea typeface="微软雅黑" pitchFamily="34" charset="-122"/>
              </a:rPr>
              <a:t>计算机网络</a:t>
            </a:r>
          </a:p>
        </p:txBody>
      </p:sp>
      <p:cxnSp>
        <p:nvCxnSpPr>
          <p:cNvPr id="12" name="直接连接符 11">
            <a:extLst>
              <a:ext uri="{FF2B5EF4-FFF2-40B4-BE49-F238E27FC236}">
                <a16:creationId xmlns:a16="http://schemas.microsoft.com/office/drawing/2014/main" xmlns="" id="{94B854C4-2AC4-4F66-8139-7ED2680919DB}"/>
              </a:ext>
            </a:extLst>
          </p:cNvPr>
          <p:cNvCxnSpPr/>
          <p:nvPr/>
        </p:nvCxnSpPr>
        <p:spPr>
          <a:xfrm>
            <a:off x="-10718" y="2337742"/>
            <a:ext cx="2309813" cy="0"/>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3" name="Picture 6">
            <a:extLst>
              <a:ext uri="{FF2B5EF4-FFF2-40B4-BE49-F238E27FC236}">
                <a16:creationId xmlns:a16="http://schemas.microsoft.com/office/drawing/2014/main" xmlns="" id="{2CE1E506-A70B-4CD5-812B-460C1EB47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1286" y="2889412"/>
            <a:ext cx="1517809" cy="30624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344"/>
          <p:cNvSpPr>
            <a:spLocks noChangeArrowheads="1"/>
          </p:cNvSpPr>
          <p:nvPr/>
        </p:nvSpPr>
        <p:spPr bwMode="auto">
          <a:xfrm>
            <a:off x="3211788" y="2812907"/>
            <a:ext cx="5741290" cy="1579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542925" indent="-542925" algn="ctr" eaLnBrk="1" hangingPunct="1">
              <a:lnSpc>
                <a:spcPct val="90000"/>
              </a:lnSpc>
              <a:spcBef>
                <a:spcPts val="600"/>
              </a:spcBef>
              <a:buClr>
                <a:schemeClr val="tx2"/>
              </a:buClr>
              <a:buSzPct val="75000"/>
              <a:defRPr/>
            </a:pPr>
            <a:r>
              <a:rPr lang="zh-CN" altLang="en-US" sz="3200" dirty="0">
                <a:solidFill>
                  <a:srgbClr val="00FFFF"/>
                </a:solidFill>
                <a:effectLst>
                  <a:outerShdw blurRad="38100" dist="38100" dir="2700000" algn="tl">
                    <a:srgbClr val="000000"/>
                  </a:outerShdw>
                </a:effectLst>
                <a:latin typeface="微软雅黑" pitchFamily="34" charset="-122"/>
                <a:ea typeface="微软雅黑" pitchFamily="34" charset="-122"/>
              </a:rPr>
              <a:t>陈 观 林</a:t>
            </a:r>
          </a:p>
          <a:p>
            <a:pPr marL="542925" indent="-542925" algn="ctr" eaLnBrk="1" hangingPunct="1">
              <a:lnSpc>
                <a:spcPct val="90000"/>
              </a:lnSpc>
              <a:spcBef>
                <a:spcPts val="600"/>
              </a:spcBef>
              <a:buClr>
                <a:schemeClr val="tx2"/>
              </a:buClr>
              <a:buSzPct val="75000"/>
              <a:defRPr/>
            </a:pPr>
            <a:r>
              <a:rPr lang="en-US" altLang="zh-CN" sz="2400" dirty="0">
                <a:solidFill>
                  <a:srgbClr val="00FFFF"/>
                </a:solidFill>
                <a:effectLst>
                  <a:outerShdw blurRad="38100" dist="38100" dir="2700000" algn="tl">
                    <a:srgbClr val="000000"/>
                  </a:outerShdw>
                </a:effectLst>
                <a:latin typeface="Arial" pitchFamily="34" charset="0"/>
              </a:rPr>
              <a:t>chenguanlin@zucc.edu.cn</a:t>
            </a:r>
          </a:p>
          <a:p>
            <a:pPr marL="542925" indent="-542925" algn="ctr" eaLnBrk="1" hangingPunct="1">
              <a:lnSpc>
                <a:spcPct val="90000"/>
              </a:lnSpc>
              <a:spcBef>
                <a:spcPts val="600"/>
              </a:spcBef>
              <a:buClr>
                <a:schemeClr val="tx2"/>
              </a:buClr>
              <a:buSzPct val="75000"/>
              <a:defRPr/>
            </a:pPr>
            <a:r>
              <a:rPr lang="en-US" altLang="zh-CN" sz="2800" dirty="0">
                <a:solidFill>
                  <a:srgbClr val="00FFFF"/>
                </a:solidFill>
              </a:rPr>
              <a:t>13588197287(697287)</a:t>
            </a:r>
            <a:endParaRPr lang="en-US" altLang="zh-CN" sz="2800" dirty="0">
              <a:solidFill>
                <a:srgbClr val="00FFFF"/>
              </a:solidFill>
              <a:effectLst>
                <a:outerShdw blurRad="38100" dist="38100" dir="2700000" algn="tl">
                  <a:srgbClr val="000000"/>
                </a:outerShdw>
              </a:effectLst>
              <a:latin typeface="Arial" pitchFamily="34" charset="0"/>
            </a:endParaRPr>
          </a:p>
          <a:p>
            <a:pPr marL="542925" indent="-542925" algn="ctr" eaLnBrk="1" hangingPunct="1">
              <a:lnSpc>
                <a:spcPct val="90000"/>
              </a:lnSpc>
              <a:spcBef>
                <a:spcPts val="600"/>
              </a:spcBef>
              <a:buClr>
                <a:schemeClr val="tx2"/>
              </a:buClr>
              <a:buSzPct val="75000"/>
              <a:defRPr/>
            </a:pPr>
            <a:r>
              <a:rPr lang="zh-CN" altLang="en-US" sz="2400" dirty="0">
                <a:solidFill>
                  <a:srgbClr val="00FFFF"/>
                </a:solidFill>
                <a:effectLst>
                  <a:outerShdw blurRad="38100" dist="38100" dir="2700000" algn="tl">
                    <a:srgbClr val="000000"/>
                  </a:outerShdw>
                </a:effectLst>
                <a:latin typeface="Arial" pitchFamily="34" charset="0"/>
                <a:ea typeface="PMingLiU" pitchFamily="18" charset="-120"/>
              </a:rPr>
              <a:t>20</a:t>
            </a:r>
            <a:r>
              <a:rPr lang="en-US" altLang="zh-CN" sz="2400" dirty="0">
                <a:solidFill>
                  <a:srgbClr val="00FFFF"/>
                </a:solidFill>
                <a:effectLst>
                  <a:outerShdw blurRad="38100" dist="38100" dir="2700000" algn="tl">
                    <a:srgbClr val="000000"/>
                  </a:outerShdw>
                </a:effectLst>
                <a:latin typeface="Arial" pitchFamily="34" charset="0"/>
                <a:ea typeface="PMingLiU" pitchFamily="18" charset="-120"/>
              </a:rPr>
              <a:t>20</a:t>
            </a:r>
            <a:r>
              <a:rPr lang="zh-CN" altLang="en-US" sz="2400" dirty="0">
                <a:solidFill>
                  <a:srgbClr val="00FFFF"/>
                </a:solidFill>
                <a:effectLst>
                  <a:outerShdw blurRad="38100" dist="38100" dir="2700000" algn="tl">
                    <a:srgbClr val="000000"/>
                  </a:outerShdw>
                </a:effectLst>
                <a:latin typeface="Arial" pitchFamily="34" charset="0"/>
              </a:rPr>
              <a:t>年</a:t>
            </a:r>
            <a:r>
              <a:rPr lang="en-US" altLang="zh-CN" sz="2400" dirty="0">
                <a:solidFill>
                  <a:srgbClr val="00FFFF"/>
                </a:solidFill>
                <a:effectLst>
                  <a:outerShdw blurRad="38100" dist="38100" dir="2700000" algn="tl">
                    <a:srgbClr val="000000"/>
                  </a:outerShdw>
                </a:effectLst>
                <a:latin typeface="Arial" pitchFamily="34" charset="0"/>
              </a:rPr>
              <a:t>2</a:t>
            </a:r>
            <a:r>
              <a:rPr lang="zh-CN" altLang="en-US" sz="2400" dirty="0">
                <a:solidFill>
                  <a:srgbClr val="00FFFF"/>
                </a:solidFill>
                <a:effectLst>
                  <a:outerShdw blurRad="38100" dist="38100" dir="2700000" algn="tl">
                    <a:srgbClr val="000000"/>
                  </a:outerShdw>
                </a:effectLst>
                <a:latin typeface="Arial" pitchFamily="34" charset="0"/>
                <a:ea typeface="PMingLiU" pitchFamily="18" charset="-120"/>
              </a:rPr>
              <a:t>月</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218" name="组合 1"/>
          <p:cNvGrpSpPr>
            <a:grpSpLocks/>
          </p:cNvGrpSpPr>
          <p:nvPr/>
        </p:nvGrpSpPr>
        <p:grpSpPr bwMode="auto">
          <a:xfrm>
            <a:off x="755687" y="844063"/>
            <a:ext cx="7488238" cy="3935431"/>
            <a:chOff x="468313" y="174625"/>
            <a:chExt cx="8207375" cy="6569075"/>
          </a:xfrm>
        </p:grpSpPr>
        <p:pic>
          <p:nvPicPr>
            <p:cNvPr id="922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174625"/>
              <a:ext cx="8207375" cy="65690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221" name="Line 6"/>
            <p:cNvSpPr>
              <a:spLocks noChangeShapeType="1"/>
            </p:cNvSpPr>
            <p:nvPr/>
          </p:nvSpPr>
          <p:spPr bwMode="auto">
            <a:xfrm>
              <a:off x="3671888" y="6045200"/>
              <a:ext cx="711200" cy="0"/>
            </a:xfrm>
            <a:prstGeom prst="line">
              <a:avLst/>
            </a:prstGeom>
            <a:noFill/>
            <a:ln w="349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9222" name="Line 6"/>
            <p:cNvSpPr>
              <a:spLocks noChangeShapeType="1"/>
            </p:cNvSpPr>
            <p:nvPr/>
          </p:nvSpPr>
          <p:spPr bwMode="auto">
            <a:xfrm>
              <a:off x="3686175" y="4868863"/>
              <a:ext cx="711200" cy="0"/>
            </a:xfrm>
            <a:prstGeom prst="line">
              <a:avLst/>
            </a:prstGeom>
            <a:noFill/>
            <a:ln w="349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9223" name="Line 6"/>
            <p:cNvSpPr>
              <a:spLocks noChangeShapeType="1"/>
            </p:cNvSpPr>
            <p:nvPr/>
          </p:nvSpPr>
          <p:spPr bwMode="auto">
            <a:xfrm>
              <a:off x="4667250" y="4005263"/>
              <a:ext cx="927100" cy="0"/>
            </a:xfrm>
            <a:prstGeom prst="line">
              <a:avLst/>
            </a:prstGeom>
            <a:noFill/>
            <a:ln w="349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
        <p:nvSpPr>
          <p:cNvPr id="7" name="Rectangle 2"/>
          <p:cNvSpPr>
            <a:spLocks noChangeArrowheads="1"/>
          </p:cNvSpPr>
          <p:nvPr/>
        </p:nvSpPr>
        <p:spPr bwMode="auto">
          <a:xfrm>
            <a:off x="-427917" y="397361"/>
            <a:ext cx="8569325" cy="460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5563" tIns="22225" rIns="55563" bIns="22225">
            <a:spAutoFit/>
          </a:bodyPr>
          <a:lstStyle/>
          <a:p>
            <a:pPr algn="r">
              <a:lnSpc>
                <a:spcPct val="90000"/>
              </a:lnSpc>
              <a:defRPr/>
            </a:pPr>
            <a:r>
              <a:rPr lang="zh-CN" altLang="en-US" sz="2200" b="1" dirty="0">
                <a:solidFill>
                  <a:srgbClr val="7030A0"/>
                </a:solidFill>
                <a:latin typeface="微软雅黑" pitchFamily="34" charset="-122"/>
                <a:ea typeface="微软雅黑" pitchFamily="34" charset="-122"/>
              </a:rPr>
              <a:t>全国计算机技术与软件专业技术资格考试：</a:t>
            </a:r>
            <a:r>
              <a:rPr lang="en-US" altLang="zh-CN" sz="3000" dirty="0">
                <a:solidFill>
                  <a:srgbClr val="FF0000"/>
                </a:solidFill>
                <a:effectLst>
                  <a:outerShdw blurRad="38100" dist="38100" dir="2700000" algn="tl">
                    <a:srgbClr val="000000"/>
                  </a:outerShdw>
                </a:effectLst>
                <a:hlinkClick r:id="rId4"/>
              </a:rPr>
              <a:t>www.zjrjks.org</a:t>
            </a:r>
            <a:endParaRPr lang="zh-CN" altLang="en-US" sz="3000" dirty="0">
              <a:solidFill>
                <a:srgbClr val="FF0000"/>
              </a:solidFill>
              <a:effectLst>
                <a:outerShdw blurRad="38100" dist="38100" dir="2700000" algn="tl">
                  <a:srgbClr val="000000"/>
                </a:outerShdw>
              </a:effectLst>
            </a:endParaRPr>
          </a:p>
        </p:txBody>
      </p:sp>
    </p:spTree>
    <p:extLst>
      <p:ext uri="{BB962C8B-B14F-4D97-AF65-F5344CB8AC3E}">
        <p14:creationId xmlns:p14="http://schemas.microsoft.com/office/powerpoint/2010/main" val="11610219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矩形 3"/>
          <p:cNvSpPr>
            <a:spLocks noChangeArrowheads="1"/>
          </p:cNvSpPr>
          <p:nvPr/>
        </p:nvSpPr>
        <p:spPr bwMode="auto">
          <a:xfrm>
            <a:off x="542608" y="1099503"/>
            <a:ext cx="8096320"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2"/>
            </a:pPr>
            <a:r>
              <a:rPr lang="zh-CN" altLang="en-US" sz="2000" b="1" dirty="0">
                <a:solidFill>
                  <a:srgbClr val="0000FF"/>
                </a:solidFill>
                <a:latin typeface="微软雅黑" pitchFamily="34" charset="-122"/>
                <a:ea typeface="微软雅黑" pitchFamily="34" charset="-122"/>
              </a:rPr>
              <a:t>传播时延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电磁波在信道中需要传播一定的距离而花费的时间。 </a:t>
            </a:r>
          </a:p>
          <a:p>
            <a:pPr marL="633413"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发送时延与传播时延</a:t>
            </a:r>
            <a:r>
              <a:rPr lang="zh-CN" altLang="zh-CN" sz="2000" b="1" dirty="0">
                <a:solidFill>
                  <a:srgbClr val="0000FF"/>
                </a:solidFill>
                <a:latin typeface="微软雅黑" pitchFamily="34" charset="-122"/>
                <a:ea typeface="微软雅黑" pitchFamily="34" charset="-122"/>
              </a:rPr>
              <a:t>有本质上的不同</a:t>
            </a:r>
            <a:r>
              <a:rPr lang="zh-CN" altLang="en-US" sz="2000" b="1" dirty="0">
                <a:solidFill>
                  <a:srgbClr val="0000FF"/>
                </a:solidFill>
                <a:latin typeface="微软雅黑" pitchFamily="34" charset="-122"/>
                <a:ea typeface="微软雅黑" pitchFamily="34" charset="-122"/>
              </a:rPr>
              <a:t>。</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信号</a:t>
            </a:r>
            <a:r>
              <a:rPr lang="zh-CN" altLang="en-US" sz="2000" b="1" dirty="0">
                <a:solidFill>
                  <a:srgbClr val="0000FF"/>
                </a:solidFill>
                <a:latin typeface="微软雅黑" pitchFamily="34" charset="-122"/>
                <a:ea typeface="微软雅黑" pitchFamily="34" charset="-122"/>
              </a:rPr>
              <a:t>发送速率</a:t>
            </a:r>
            <a:r>
              <a:rPr lang="zh-CN" altLang="en-US" sz="2000" b="1" dirty="0">
                <a:latin typeface="微软雅黑" pitchFamily="34" charset="-122"/>
                <a:ea typeface="微软雅黑" pitchFamily="34" charset="-122"/>
              </a:rPr>
              <a:t>和信号在信道上的</a:t>
            </a:r>
            <a:r>
              <a:rPr lang="zh-CN" altLang="en-US" sz="2000" b="1" dirty="0">
                <a:solidFill>
                  <a:srgbClr val="0000FF"/>
                </a:solidFill>
                <a:latin typeface="微软雅黑" pitchFamily="34" charset="-122"/>
                <a:ea typeface="微软雅黑" pitchFamily="34" charset="-122"/>
              </a:rPr>
              <a:t>传播速率</a:t>
            </a:r>
            <a:r>
              <a:rPr lang="zh-CN" altLang="en-US" sz="2000" b="1" dirty="0">
                <a:latin typeface="微软雅黑" pitchFamily="34" charset="-122"/>
                <a:ea typeface="微软雅黑" pitchFamily="34" charset="-122"/>
              </a:rPr>
              <a:t>是</a:t>
            </a:r>
            <a:r>
              <a:rPr lang="zh-CN" altLang="en-US" sz="2000" b="1" dirty="0">
                <a:solidFill>
                  <a:srgbClr val="0000FF"/>
                </a:solidFill>
                <a:latin typeface="微软雅黑" pitchFamily="34" charset="-122"/>
                <a:ea typeface="微软雅黑" pitchFamily="34" charset="-122"/>
              </a:rPr>
              <a:t>完全不同</a:t>
            </a:r>
            <a:r>
              <a:rPr lang="zh-CN" altLang="en-US" sz="2000" b="1" dirty="0">
                <a:latin typeface="微软雅黑" pitchFamily="34" charset="-122"/>
                <a:ea typeface="微软雅黑" pitchFamily="34" charset="-122"/>
              </a:rPr>
              <a:t>的概念。 </a:t>
            </a:r>
          </a:p>
        </p:txBody>
      </p:sp>
      <p:grpSp>
        <p:nvGrpSpPr>
          <p:cNvPr id="12" name="组合 11"/>
          <p:cNvGrpSpPr>
            <a:grpSpLocks/>
          </p:cNvGrpSpPr>
          <p:nvPr/>
        </p:nvGrpSpPr>
        <p:grpSpPr bwMode="auto">
          <a:xfrm>
            <a:off x="542608" y="2934970"/>
            <a:ext cx="8096320" cy="1225550"/>
            <a:chOff x="1183014" y="4070689"/>
            <a:chExt cx="6799698" cy="1225550"/>
          </a:xfrm>
        </p:grpSpPr>
        <p:sp>
          <p:nvSpPr>
            <p:cNvPr id="13" name="Rectangle 14"/>
            <p:cNvSpPr>
              <a:spLocks noChangeArrowheads="1"/>
            </p:cNvSpPr>
            <p:nvPr/>
          </p:nvSpPr>
          <p:spPr bwMode="auto">
            <a:xfrm>
              <a:off x="1183014" y="4070689"/>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5481" name="组合 13"/>
            <p:cNvGrpSpPr>
              <a:grpSpLocks/>
            </p:cNvGrpSpPr>
            <p:nvPr/>
          </p:nvGrpSpPr>
          <p:grpSpPr bwMode="auto">
            <a:xfrm>
              <a:off x="1844781" y="4232354"/>
              <a:ext cx="5572033" cy="857019"/>
              <a:chOff x="1998609" y="4343452"/>
              <a:chExt cx="5572033" cy="857019"/>
            </a:xfrm>
          </p:grpSpPr>
          <p:sp>
            <p:nvSpPr>
              <p:cNvPr id="105482" name="Text Box 9"/>
              <p:cNvSpPr txBox="1">
                <a:spLocks noChangeArrowheads="1"/>
              </p:cNvSpPr>
              <p:nvPr/>
            </p:nvSpPr>
            <p:spPr bwMode="auto">
              <a:xfrm>
                <a:off x="1998609" y="455468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传播时延 </a:t>
                </a:r>
                <a:r>
                  <a:rPr lang="en-US" altLang="zh-CN" sz="2000" b="1">
                    <a:solidFill>
                      <a:schemeClr val="bg1"/>
                    </a:solidFill>
                    <a:latin typeface="微软雅黑" pitchFamily="34" charset="-122"/>
                    <a:ea typeface="微软雅黑" pitchFamily="34" charset="-122"/>
                  </a:rPr>
                  <a:t>= </a:t>
                </a:r>
              </a:p>
            </p:txBody>
          </p:sp>
          <p:sp>
            <p:nvSpPr>
              <p:cNvPr id="105483" name="Text Box 10"/>
              <p:cNvSpPr txBox="1">
                <a:spLocks noChangeArrowheads="1"/>
              </p:cNvSpPr>
              <p:nvPr/>
            </p:nvSpPr>
            <p:spPr bwMode="auto">
              <a:xfrm>
                <a:off x="4527837" y="4343452"/>
                <a:ext cx="198002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信道长度（米）</a:t>
                </a:r>
              </a:p>
            </p:txBody>
          </p:sp>
          <p:sp>
            <p:nvSpPr>
              <p:cNvPr id="105484"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信号在信道上的传播速率（米</a:t>
                </a:r>
                <a:r>
                  <a:rPr lang="en-US" altLang="zh-CN" sz="2000" b="1">
                    <a:solidFill>
                      <a:schemeClr val="bg1"/>
                    </a:solidFill>
                    <a:latin typeface="微软雅黑" pitchFamily="34" charset="-122"/>
                    <a:ea typeface="微软雅黑" pitchFamily="34" charset="-122"/>
                  </a:rPr>
                  <a:t>/</a:t>
                </a:r>
                <a:r>
                  <a:rPr lang="zh-CN" altLang="en-US" sz="2000" b="1">
                    <a:solidFill>
                      <a:schemeClr val="bg1"/>
                    </a:solidFill>
                    <a:latin typeface="微软雅黑" pitchFamily="34" charset="-122"/>
                    <a:ea typeface="微软雅黑" pitchFamily="34" charset="-122"/>
                  </a:rPr>
                  <a:t>秒）</a:t>
                </a:r>
              </a:p>
            </p:txBody>
          </p:sp>
          <p:sp>
            <p:nvSpPr>
              <p:cNvPr id="105485" name="Line 12"/>
              <p:cNvSpPr>
                <a:spLocks noChangeShapeType="1"/>
              </p:cNvSpPr>
              <p:nvPr/>
            </p:nvSpPr>
            <p:spPr bwMode="auto">
              <a:xfrm>
                <a:off x="3429459" y="4759955"/>
                <a:ext cx="3842413"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 name="AutoShape 5"/>
          <p:cNvSpPr>
            <a:spLocks noChangeArrowheads="1"/>
          </p:cNvSpPr>
          <p:nvPr/>
        </p:nvSpPr>
        <p:spPr bwMode="auto">
          <a:xfrm>
            <a:off x="505071" y="77819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矩形 2"/>
          <p:cNvSpPr>
            <a:spLocks noChangeArrowheads="1"/>
          </p:cNvSpPr>
          <p:nvPr/>
        </p:nvSpPr>
        <p:spPr bwMode="auto">
          <a:xfrm>
            <a:off x="542608" y="725742"/>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Tree>
    <p:extLst>
      <p:ext uri="{BB962C8B-B14F-4D97-AF65-F5344CB8AC3E}">
        <p14:creationId xmlns:p14="http://schemas.microsoft.com/office/powerpoint/2010/main" val="8948853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500" name="矩形 3"/>
          <p:cNvSpPr>
            <a:spLocks noChangeArrowheads="1"/>
          </p:cNvSpPr>
          <p:nvPr/>
        </p:nvSpPr>
        <p:spPr bwMode="auto">
          <a:xfrm>
            <a:off x="542608" y="1348674"/>
            <a:ext cx="8096320"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startAt="3"/>
            </a:pPr>
            <a:r>
              <a:rPr lang="zh-CN" altLang="en-US" sz="2000" b="1" dirty="0">
                <a:solidFill>
                  <a:srgbClr val="0000FF"/>
                </a:solidFill>
                <a:latin typeface="微软雅黑" pitchFamily="34" charset="-122"/>
                <a:ea typeface="微软雅黑" pitchFamily="34" charset="-122"/>
              </a:rPr>
              <a:t>处理时延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zh-CN" sz="2000" b="1" dirty="0">
                <a:latin typeface="微软雅黑" pitchFamily="34" charset="-122"/>
                <a:ea typeface="微软雅黑" pitchFamily="34" charset="-122"/>
              </a:rPr>
              <a:t>主机或路由器</a:t>
            </a:r>
            <a:r>
              <a:rPr lang="zh-CN" altLang="en-US" sz="2000" b="1" dirty="0">
                <a:latin typeface="微软雅黑" pitchFamily="34" charset="-122"/>
                <a:ea typeface="微软雅黑" pitchFamily="34" charset="-122"/>
              </a:rPr>
              <a:t>在收到分组时，为处理分组（例如分析</a:t>
            </a:r>
            <a:r>
              <a:rPr lang="zh-CN" altLang="zh-CN" sz="2000" b="1" dirty="0">
                <a:latin typeface="微软雅黑" pitchFamily="34" charset="-122"/>
                <a:ea typeface="微软雅黑" pitchFamily="34" charset="-122"/>
              </a:rPr>
              <a:t>首部、提取数据、差错检验或查找路由</a:t>
            </a:r>
            <a:r>
              <a:rPr lang="zh-CN" altLang="en-US" sz="2000" b="1" dirty="0">
                <a:latin typeface="微软雅黑" pitchFamily="34" charset="-122"/>
                <a:ea typeface="微软雅黑" pitchFamily="34" charset="-122"/>
              </a:rPr>
              <a:t>）所花费的时间。 </a:t>
            </a:r>
          </a:p>
          <a:p>
            <a:pPr marL="457200" indent="-457200">
              <a:lnSpc>
                <a:spcPts val="3300"/>
              </a:lnSpc>
              <a:buClr>
                <a:srgbClr val="0070C0"/>
              </a:buClr>
              <a:buFont typeface="+mj-ea"/>
              <a:buAutoNum type="circleNumDbPlain" startAt="4"/>
            </a:pPr>
            <a:r>
              <a:rPr lang="zh-CN" altLang="en-US" sz="2000" b="1" dirty="0">
                <a:solidFill>
                  <a:srgbClr val="0000FF"/>
                </a:solidFill>
                <a:latin typeface="微软雅黑" pitchFamily="34" charset="-122"/>
                <a:ea typeface="微软雅黑" pitchFamily="34" charset="-122"/>
              </a:rPr>
              <a:t>排队时延</a:t>
            </a:r>
            <a:endParaRPr lang="en-US" altLang="zh-CN" sz="2000" b="1" dirty="0">
              <a:solidFill>
                <a:srgbClr val="0000FF"/>
              </a:solidFill>
              <a:latin typeface="微软雅黑" pitchFamily="34" charset="-122"/>
              <a:ea typeface="微软雅黑" pitchFamily="34" charset="-122"/>
            </a:endParaRPr>
          </a:p>
          <a:p>
            <a:pPr marL="628650"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分组在路由器输入输出队列中</a:t>
            </a:r>
            <a:r>
              <a:rPr lang="zh-CN" altLang="en-US" sz="2000" b="1" dirty="0">
                <a:solidFill>
                  <a:srgbClr val="0000FF"/>
                </a:solidFill>
                <a:latin typeface="微软雅黑" pitchFamily="34" charset="-122"/>
                <a:ea typeface="微软雅黑" pitchFamily="34" charset="-122"/>
              </a:rPr>
              <a:t>排队等待处理</a:t>
            </a:r>
            <a:r>
              <a:rPr lang="zh-CN" altLang="en-US" sz="2000" b="1" dirty="0">
                <a:latin typeface="微软雅黑" pitchFamily="34" charset="-122"/>
                <a:ea typeface="微软雅黑" pitchFamily="34" charset="-122"/>
              </a:rPr>
              <a:t>所经历的时延。</a:t>
            </a:r>
          </a:p>
          <a:p>
            <a:pPr marL="628650" lvl="1" indent="-342900">
              <a:lnSpc>
                <a:spcPts val="3300"/>
              </a:lnSpc>
              <a:buClr>
                <a:srgbClr val="7030A0"/>
              </a:buClr>
              <a:buFont typeface="Wingdings" pitchFamily="2" charset="2"/>
              <a:buChar char="l"/>
            </a:pPr>
            <a:r>
              <a:rPr lang="zh-CN" altLang="en-US" sz="2000" b="1" dirty="0">
                <a:solidFill>
                  <a:srgbClr val="0000FF"/>
                </a:solidFill>
                <a:latin typeface="微软雅黑" pitchFamily="34" charset="-122"/>
                <a:ea typeface="微软雅黑" pitchFamily="34" charset="-122"/>
              </a:rPr>
              <a:t>排队时延的长短往往取决于网络中当时的通信量。</a:t>
            </a:r>
          </a:p>
        </p:txBody>
      </p:sp>
      <p:sp>
        <p:nvSpPr>
          <p:cNvPr id="5" name="AutoShape 5"/>
          <p:cNvSpPr>
            <a:spLocks noChangeArrowheads="1"/>
          </p:cNvSpPr>
          <p:nvPr/>
        </p:nvSpPr>
        <p:spPr bwMode="auto">
          <a:xfrm>
            <a:off x="505071" y="988505"/>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2"/>
          <p:cNvSpPr>
            <a:spLocks noChangeArrowheads="1"/>
          </p:cNvSpPr>
          <p:nvPr/>
        </p:nvSpPr>
        <p:spPr bwMode="auto">
          <a:xfrm>
            <a:off x="542608" y="936054"/>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Tree>
    <p:extLst>
      <p:ext uri="{BB962C8B-B14F-4D97-AF65-F5344CB8AC3E}">
        <p14:creationId xmlns:p14="http://schemas.microsoft.com/office/powerpoint/2010/main" val="3961234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矩形 3"/>
          <p:cNvSpPr>
            <a:spLocks noChangeArrowheads="1"/>
          </p:cNvSpPr>
          <p:nvPr/>
        </p:nvSpPr>
        <p:spPr bwMode="auto">
          <a:xfrm>
            <a:off x="505071" y="1093280"/>
            <a:ext cx="2649292"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zh-CN" altLang="en-US" sz="2000" b="1" dirty="0">
                <a:latin typeface="微软雅黑" pitchFamily="34" charset="-122"/>
                <a:ea typeface="微软雅黑" pitchFamily="34" charset="-122"/>
              </a:rPr>
              <a:t>数据在网络中经历的总时延就是发送时延、传播时延、处理时延和排队时延</a:t>
            </a:r>
            <a:r>
              <a:rPr lang="zh-CN" altLang="en-US" sz="2000" b="1" dirty="0">
                <a:solidFill>
                  <a:srgbClr val="0000FF"/>
                </a:solidFill>
                <a:latin typeface="微软雅黑" pitchFamily="34" charset="-122"/>
                <a:ea typeface="微软雅黑" pitchFamily="34" charset="-122"/>
              </a:rPr>
              <a:t>之和</a:t>
            </a:r>
            <a:r>
              <a:rPr lang="zh-CN" altLang="en-US" sz="2000" b="1" dirty="0">
                <a:latin typeface="微软雅黑" pitchFamily="34" charset="-122"/>
                <a:ea typeface="微软雅黑" pitchFamily="34" charset="-122"/>
              </a:rPr>
              <a:t>。</a:t>
            </a:r>
          </a:p>
        </p:txBody>
      </p:sp>
      <p:grpSp>
        <p:nvGrpSpPr>
          <p:cNvPr id="12" name="组合 11"/>
          <p:cNvGrpSpPr>
            <a:grpSpLocks/>
          </p:cNvGrpSpPr>
          <p:nvPr/>
        </p:nvGrpSpPr>
        <p:grpSpPr bwMode="auto">
          <a:xfrm>
            <a:off x="3154363" y="1239330"/>
            <a:ext cx="5484565" cy="1997075"/>
            <a:chOff x="1805340" y="2810672"/>
            <a:chExt cx="5552577" cy="1998086"/>
          </a:xfrm>
        </p:grpSpPr>
        <p:sp>
          <p:nvSpPr>
            <p:cNvPr id="13" name="Rectangle 14"/>
            <p:cNvSpPr>
              <a:spLocks noChangeArrowheads="1"/>
            </p:cNvSpPr>
            <p:nvPr/>
          </p:nvSpPr>
          <p:spPr bwMode="auto">
            <a:xfrm>
              <a:off x="1805340" y="2810672"/>
              <a:ext cx="5552577" cy="1998086"/>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itchFamily="2" charset="-122"/>
              </a:endParaRPr>
            </a:p>
          </p:txBody>
        </p:sp>
        <p:sp>
          <p:nvSpPr>
            <p:cNvPr id="107534" name="矩形 13"/>
            <p:cNvSpPr>
              <a:spLocks noChangeArrowheads="1"/>
            </p:cNvSpPr>
            <p:nvPr/>
          </p:nvSpPr>
          <p:spPr bwMode="auto">
            <a:xfrm>
              <a:off x="3199378" y="3098256"/>
              <a:ext cx="2775165" cy="1431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ts val="600"/>
                </a:spcBef>
              </a:pPr>
              <a:r>
                <a:rPr lang="zh-CN" altLang="en-US" b="1" dirty="0">
                  <a:solidFill>
                    <a:schemeClr val="bg1"/>
                  </a:solidFill>
                  <a:latin typeface="微软雅黑" pitchFamily="34" charset="-122"/>
                  <a:ea typeface="微软雅黑" pitchFamily="34" charset="-122"/>
                </a:rPr>
                <a:t>总时延  </a:t>
              </a:r>
              <a:r>
                <a:rPr lang="en-US" altLang="zh-CN" b="1" dirty="0">
                  <a:solidFill>
                    <a:schemeClr val="bg1"/>
                  </a:solidFill>
                  <a:latin typeface="微软雅黑" pitchFamily="34" charset="-122"/>
                  <a:ea typeface="微软雅黑" pitchFamily="34" charset="-122"/>
                </a:rPr>
                <a:t>= </a:t>
              </a:r>
              <a:r>
                <a:rPr lang="zh-CN" altLang="en-US" b="1" dirty="0">
                  <a:solidFill>
                    <a:schemeClr val="bg1"/>
                  </a:solidFill>
                  <a:latin typeface="微软雅黑" pitchFamily="34" charset="-122"/>
                  <a:ea typeface="微软雅黑" pitchFamily="34" charset="-122"/>
                </a:rPr>
                <a:t>发送时延 </a:t>
              </a:r>
              <a:r>
                <a:rPr lang="en-US" altLang="zh-CN" b="1" dirty="0">
                  <a:solidFill>
                    <a:schemeClr val="bg1"/>
                  </a:solidFill>
                  <a:latin typeface="微软雅黑" pitchFamily="34" charset="-122"/>
                  <a:ea typeface="微软雅黑" pitchFamily="34" charset="-122"/>
                </a:rPr>
                <a:t> </a:t>
              </a:r>
            </a:p>
            <a:p>
              <a:pPr>
                <a:spcBef>
                  <a:spcPts val="600"/>
                </a:spcBef>
              </a:pPr>
              <a:r>
                <a:rPr lang="en-US" altLang="zh-CN" b="1" dirty="0">
                  <a:solidFill>
                    <a:schemeClr val="bg1"/>
                  </a:solidFill>
                  <a:latin typeface="微软雅黑" pitchFamily="34" charset="-122"/>
                  <a:ea typeface="微软雅黑" pitchFamily="34" charset="-122"/>
                </a:rPr>
                <a:t>	+ </a:t>
              </a:r>
              <a:r>
                <a:rPr lang="zh-CN" altLang="en-US" b="1" dirty="0">
                  <a:solidFill>
                    <a:schemeClr val="bg1"/>
                  </a:solidFill>
                  <a:latin typeface="微软雅黑" pitchFamily="34" charset="-122"/>
                  <a:ea typeface="微软雅黑" pitchFamily="34" charset="-122"/>
                </a:rPr>
                <a:t>传播时延 </a:t>
              </a:r>
              <a:r>
                <a:rPr lang="en-US" altLang="zh-CN" b="1" dirty="0">
                  <a:solidFill>
                    <a:schemeClr val="bg1"/>
                  </a:solidFill>
                  <a:latin typeface="微软雅黑" pitchFamily="34" charset="-122"/>
                  <a:ea typeface="微软雅黑" pitchFamily="34" charset="-122"/>
                </a:rPr>
                <a:t> </a:t>
              </a:r>
            </a:p>
            <a:p>
              <a:pPr>
                <a:spcBef>
                  <a:spcPts val="600"/>
                </a:spcBef>
              </a:pPr>
              <a:r>
                <a:rPr lang="en-US" altLang="zh-CN" b="1" dirty="0">
                  <a:solidFill>
                    <a:schemeClr val="bg1"/>
                  </a:solidFill>
                  <a:latin typeface="微软雅黑" pitchFamily="34" charset="-122"/>
                  <a:ea typeface="微软雅黑" pitchFamily="34" charset="-122"/>
                </a:rPr>
                <a:t>	+ </a:t>
              </a:r>
              <a:r>
                <a:rPr lang="zh-CN" altLang="en-US" b="1" dirty="0">
                  <a:solidFill>
                    <a:schemeClr val="bg1"/>
                  </a:solidFill>
                  <a:latin typeface="微软雅黑" pitchFamily="34" charset="-122"/>
                  <a:ea typeface="微软雅黑" pitchFamily="34" charset="-122"/>
                </a:rPr>
                <a:t>处理时延 </a:t>
              </a:r>
              <a:r>
                <a:rPr lang="en-US" altLang="zh-CN" b="1" dirty="0">
                  <a:solidFill>
                    <a:schemeClr val="bg1"/>
                  </a:solidFill>
                  <a:latin typeface="微软雅黑" pitchFamily="34" charset="-122"/>
                  <a:ea typeface="微软雅黑" pitchFamily="34" charset="-122"/>
                </a:rPr>
                <a:t> </a:t>
              </a:r>
            </a:p>
            <a:p>
              <a:pPr>
                <a:spcBef>
                  <a:spcPts val="600"/>
                </a:spcBef>
              </a:pPr>
              <a:r>
                <a:rPr lang="en-US" altLang="zh-CN" b="1" dirty="0">
                  <a:solidFill>
                    <a:schemeClr val="bg1"/>
                  </a:solidFill>
                  <a:latin typeface="微软雅黑" pitchFamily="34" charset="-122"/>
                  <a:ea typeface="微软雅黑" pitchFamily="34" charset="-122"/>
                </a:rPr>
                <a:t>	+ </a:t>
              </a:r>
              <a:r>
                <a:rPr lang="zh-CN" altLang="en-US" b="1" dirty="0">
                  <a:solidFill>
                    <a:schemeClr val="bg1"/>
                  </a:solidFill>
                  <a:latin typeface="微软雅黑" pitchFamily="34" charset="-122"/>
                  <a:ea typeface="微软雅黑" pitchFamily="34" charset="-122"/>
                </a:rPr>
                <a:t>排队时延</a:t>
              </a:r>
            </a:p>
          </p:txBody>
        </p:sp>
      </p:grpSp>
      <p:grpSp>
        <p:nvGrpSpPr>
          <p:cNvPr id="17" name="组合 16"/>
          <p:cNvGrpSpPr>
            <a:grpSpLocks/>
          </p:cNvGrpSpPr>
          <p:nvPr/>
        </p:nvGrpSpPr>
        <p:grpSpPr bwMode="auto">
          <a:xfrm>
            <a:off x="3154363" y="3364992"/>
            <a:ext cx="5484565" cy="917575"/>
            <a:chOff x="3154679" y="3429001"/>
            <a:chExt cx="4828033" cy="917489"/>
          </a:xfrm>
        </p:grpSpPr>
        <p:sp>
          <p:nvSpPr>
            <p:cNvPr id="15" name="对角圆角矩形 14"/>
            <p:cNvSpPr/>
            <p:nvPr/>
          </p:nvSpPr>
          <p:spPr>
            <a:xfrm>
              <a:off x="3154679" y="3429001"/>
              <a:ext cx="4828033" cy="917489"/>
            </a:xfrm>
            <a:prstGeom prst="round2Diag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7530" name="矩形 15"/>
            <p:cNvSpPr>
              <a:spLocks noChangeArrowheads="1"/>
            </p:cNvSpPr>
            <p:nvPr/>
          </p:nvSpPr>
          <p:spPr bwMode="auto">
            <a:xfrm>
              <a:off x="3487534" y="3566161"/>
              <a:ext cx="4343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zh-CN" b="1" dirty="0">
                  <a:solidFill>
                    <a:schemeClr val="bg1"/>
                  </a:solidFill>
                  <a:latin typeface="微软雅黑" pitchFamily="34" charset="-122"/>
                  <a:ea typeface="微软雅黑" pitchFamily="34" charset="-122"/>
                </a:rPr>
                <a:t>必须指出，在总时延中，究竟是哪一种时延占主导地位，必须具体分析</a:t>
              </a:r>
              <a:r>
                <a:rPr lang="zh-CN" altLang="en-US" b="1" dirty="0">
                  <a:solidFill>
                    <a:schemeClr val="bg1"/>
                  </a:solidFill>
                  <a:latin typeface="微软雅黑" pitchFamily="34" charset="-122"/>
                  <a:ea typeface="微软雅黑" pitchFamily="34" charset="-122"/>
                </a:rPr>
                <a:t>。</a:t>
              </a:r>
            </a:p>
          </p:txBody>
        </p:sp>
      </p:grpSp>
      <p:sp>
        <p:nvSpPr>
          <p:cNvPr id="11" name="AutoShape 5"/>
          <p:cNvSpPr>
            <a:spLocks noChangeArrowheads="1"/>
          </p:cNvSpPr>
          <p:nvPr/>
        </p:nvSpPr>
        <p:spPr bwMode="auto">
          <a:xfrm>
            <a:off x="505071" y="732473"/>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矩形 2"/>
          <p:cNvSpPr>
            <a:spLocks noChangeArrowheads="1"/>
          </p:cNvSpPr>
          <p:nvPr/>
        </p:nvSpPr>
        <p:spPr bwMode="auto">
          <a:xfrm>
            <a:off x="542608" y="680022"/>
            <a:ext cx="108395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 </a:t>
            </a:r>
          </a:p>
        </p:txBody>
      </p:sp>
    </p:spTree>
    <p:extLst>
      <p:ext uri="{BB962C8B-B14F-4D97-AF65-F5344CB8AC3E}">
        <p14:creationId xmlns:p14="http://schemas.microsoft.com/office/powerpoint/2010/main" val="4789435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49"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8550" name="Rectangle 6"/>
          <p:cNvSpPr>
            <a:spLocks noChangeArrowheads="1"/>
          </p:cNvSpPr>
          <p:nvPr/>
        </p:nvSpPr>
        <p:spPr bwMode="auto">
          <a:xfrm>
            <a:off x="3197225" y="674688"/>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四种时延所产生的地方</a:t>
            </a:r>
          </a:p>
        </p:txBody>
      </p:sp>
      <p:sp>
        <p:nvSpPr>
          <p:cNvPr id="108551" name="Rectangle 7"/>
          <p:cNvSpPr>
            <a:spLocks noChangeArrowheads="1"/>
          </p:cNvSpPr>
          <p:nvPr/>
        </p:nvSpPr>
        <p:spPr bwMode="auto">
          <a:xfrm>
            <a:off x="2684463" y="319246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headEnd/>
            <a:tailEnd/>
          </a:ln>
        </p:spPr>
        <p:txBody>
          <a:bodyPr wrap="none" anchor="ctr"/>
          <a:lstStyle/>
          <a:p>
            <a:endParaRPr lang="zh-CN" altLang="en-US" sz="1200" b="1">
              <a:ea typeface="黑体" pitchFamily="49" charset="-122"/>
            </a:endParaRPr>
          </a:p>
        </p:txBody>
      </p:sp>
      <p:sp>
        <p:nvSpPr>
          <p:cNvPr id="8" name="Oval 9"/>
          <p:cNvSpPr>
            <a:spLocks noChangeArrowheads="1"/>
          </p:cNvSpPr>
          <p:nvPr/>
        </p:nvSpPr>
        <p:spPr bwMode="auto">
          <a:xfrm>
            <a:off x="1800649" y="284881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headEnd/>
            <a:tailEnd/>
          </a:ln>
          <a:effectLst/>
        </p:spPr>
        <p:txBody>
          <a:bodyPr wrap="none" anchor="ctr"/>
          <a:lstStyle/>
          <a:p>
            <a:pPr fontAlgn="auto">
              <a:spcBef>
                <a:spcPts val="0"/>
              </a:spcBef>
              <a:spcAft>
                <a:spcPts val="0"/>
              </a:spcAft>
              <a:defRPr/>
            </a:pPr>
            <a:endParaRPr lang="zh-CN" altLang="en-US" sz="1200" b="1">
              <a:latin typeface="+mn-lt"/>
              <a:ea typeface="黑体" pitchFamily="2" charset="-122"/>
            </a:endParaRPr>
          </a:p>
        </p:txBody>
      </p:sp>
      <p:sp>
        <p:nvSpPr>
          <p:cNvPr id="108555" name="Oval 10"/>
          <p:cNvSpPr>
            <a:spLocks noChangeArrowheads="1"/>
          </p:cNvSpPr>
          <p:nvPr/>
        </p:nvSpPr>
        <p:spPr bwMode="auto">
          <a:xfrm>
            <a:off x="6470650" y="284956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headEnd/>
            <a:tailEnd/>
          </a:ln>
        </p:spPr>
        <p:txBody>
          <a:bodyPr wrap="none" anchor="ctr"/>
          <a:lstStyle/>
          <a:p>
            <a:endParaRPr lang="zh-CN" altLang="en-US" sz="1200" b="1">
              <a:ea typeface="黑体" pitchFamily="49" charset="-122"/>
            </a:endParaRPr>
          </a:p>
        </p:txBody>
      </p:sp>
      <p:grpSp>
        <p:nvGrpSpPr>
          <p:cNvPr id="108556" name="Group 11"/>
          <p:cNvGrpSpPr>
            <a:grpSpLocks/>
          </p:cNvGrpSpPr>
          <p:nvPr/>
        </p:nvGrpSpPr>
        <p:grpSpPr bwMode="auto">
          <a:xfrm>
            <a:off x="2052638" y="311150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itchFamily="2" charset="-122"/>
              </a:endParaRPr>
            </a:p>
          </p:txBody>
        </p:sp>
        <p:sp>
          <p:nvSpPr>
            <p:cNvPr id="108579" name="Freeform 13"/>
            <p:cNvSpPr>
              <a:spLocks/>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554288" y="3270250"/>
            <a:ext cx="188912" cy="3175"/>
          </a:xfrm>
          <a:prstGeom prst="line">
            <a:avLst/>
          </a:prstGeom>
          <a:noFill/>
          <a:ln w="28575">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605088" y="3209925"/>
            <a:ext cx="119062" cy="123825"/>
          </a:xfrm>
          <a:prstGeom prst="rect">
            <a:avLst/>
          </a:prstGeom>
          <a:solidFill>
            <a:srgbClr val="9AFEA6"/>
          </a:solidFill>
          <a:ln w="9525">
            <a:solidFill>
              <a:srgbClr val="0000FF"/>
            </a:solidFill>
            <a:miter lim="800000"/>
            <a:headEnd/>
            <a:tailEnd/>
          </a:ln>
        </p:spPr>
        <p:txBody>
          <a:bodyPr wrap="none" anchor="ctr"/>
          <a:lstStyle/>
          <a:p>
            <a:endParaRPr lang="zh-CN" altLang="en-US" sz="1200" b="1">
              <a:ea typeface="黑体" pitchFamily="49" charset="-122"/>
            </a:endParaRPr>
          </a:p>
        </p:txBody>
      </p:sp>
      <p:sp>
        <p:nvSpPr>
          <p:cNvPr id="108559" name="AutoShape 21"/>
          <p:cNvSpPr>
            <a:spLocks noChangeArrowheads="1"/>
          </p:cNvSpPr>
          <p:nvPr/>
        </p:nvSpPr>
        <p:spPr bwMode="auto">
          <a:xfrm>
            <a:off x="3125788" y="3225800"/>
            <a:ext cx="882650" cy="114300"/>
          </a:xfrm>
          <a:prstGeom prst="rightArrow">
            <a:avLst>
              <a:gd name="adj1" fmla="val 50000"/>
              <a:gd name="adj2" fmla="val 178219"/>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0" name="AutoShape 26"/>
          <p:cNvSpPr>
            <a:spLocks noChangeArrowheads="1"/>
          </p:cNvSpPr>
          <p:nvPr/>
        </p:nvSpPr>
        <p:spPr bwMode="auto">
          <a:xfrm>
            <a:off x="1381125" y="3225800"/>
            <a:ext cx="795338" cy="114300"/>
          </a:xfrm>
          <a:prstGeom prst="rightArrow">
            <a:avLst>
              <a:gd name="adj1" fmla="val 50000"/>
              <a:gd name="adj2" fmla="val 178436"/>
            </a:avLst>
          </a:prstGeom>
          <a:solidFill>
            <a:srgbClr val="1956B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1" name="AutoShape 27"/>
          <p:cNvSpPr>
            <a:spLocks noChangeArrowheads="1"/>
          </p:cNvSpPr>
          <p:nvPr/>
        </p:nvSpPr>
        <p:spPr bwMode="auto">
          <a:xfrm>
            <a:off x="5991225" y="3221038"/>
            <a:ext cx="882650" cy="112712"/>
          </a:xfrm>
          <a:prstGeom prst="rightArrow">
            <a:avLst>
              <a:gd name="adj1" fmla="val 50000"/>
              <a:gd name="adj2" fmla="val 180730"/>
            </a:avLst>
          </a:prstGeom>
          <a:solidFill>
            <a:srgbClr val="1956B9"/>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200" b="1">
              <a:ea typeface="黑体" pitchFamily="49" charset="-122"/>
            </a:endParaRPr>
          </a:p>
        </p:txBody>
      </p:sp>
      <p:sp>
        <p:nvSpPr>
          <p:cNvPr id="108562" name="Text Box 28"/>
          <p:cNvSpPr txBox="1">
            <a:spLocks noChangeArrowheads="1"/>
          </p:cNvSpPr>
          <p:nvPr/>
        </p:nvSpPr>
        <p:spPr bwMode="auto">
          <a:xfrm>
            <a:off x="4025900" y="3148013"/>
            <a:ext cx="1014413" cy="263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1400" b="1">
                <a:ea typeface="黑体" pitchFamily="49" charset="-122"/>
              </a:rPr>
              <a:t>1 0 1 1 0 0 1</a:t>
            </a:r>
          </a:p>
        </p:txBody>
      </p:sp>
      <p:sp>
        <p:nvSpPr>
          <p:cNvPr id="108563" name="Text Box 29"/>
          <p:cNvSpPr txBox="1">
            <a:spLocks noChangeArrowheads="1"/>
          </p:cNvSpPr>
          <p:nvPr/>
        </p:nvSpPr>
        <p:spPr bwMode="auto">
          <a:xfrm>
            <a:off x="5151438" y="304482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en-US" altLang="zh-CN" sz="2000" b="1">
                <a:ea typeface="黑体" pitchFamily="49" charset="-122"/>
              </a:rPr>
              <a:t>…</a:t>
            </a:r>
          </a:p>
        </p:txBody>
      </p:sp>
      <p:sp>
        <p:nvSpPr>
          <p:cNvPr id="108564" name="Text Box 32"/>
          <p:cNvSpPr txBox="1">
            <a:spLocks noChangeArrowheads="1"/>
          </p:cNvSpPr>
          <p:nvPr/>
        </p:nvSpPr>
        <p:spPr bwMode="auto">
          <a:xfrm>
            <a:off x="2951163" y="3533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发送器</a:t>
            </a:r>
          </a:p>
        </p:txBody>
      </p:sp>
      <p:sp>
        <p:nvSpPr>
          <p:cNvPr id="108565" name="Text Box 34"/>
          <p:cNvSpPr txBox="1">
            <a:spLocks noChangeArrowheads="1"/>
          </p:cNvSpPr>
          <p:nvPr/>
        </p:nvSpPr>
        <p:spPr bwMode="auto">
          <a:xfrm>
            <a:off x="2066925" y="3397250"/>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ea typeface="黑体" pitchFamily="49" charset="-122"/>
              </a:rPr>
              <a:t>队列</a:t>
            </a:r>
          </a:p>
        </p:txBody>
      </p:sp>
      <p:grpSp>
        <p:nvGrpSpPr>
          <p:cNvPr id="25" name="Group 45"/>
          <p:cNvGrpSpPr>
            <a:grpSpLocks/>
          </p:cNvGrpSpPr>
          <p:nvPr/>
        </p:nvGrpSpPr>
        <p:grpSpPr bwMode="auto">
          <a:xfrm>
            <a:off x="5268848" y="2045683"/>
            <a:ext cx="1262355" cy="1037594"/>
            <a:chOff x="3506" y="1933"/>
            <a:chExt cx="1141" cy="1016"/>
          </a:xfrm>
          <a:solidFill>
            <a:srgbClr val="0070C0"/>
          </a:solidFill>
        </p:grpSpPr>
        <p:sp>
          <p:nvSpPr>
            <p:cNvPr id="26" name="Line 33"/>
            <p:cNvSpPr>
              <a:spLocks noChangeShapeType="1"/>
            </p:cNvSpPr>
            <p:nvPr/>
          </p:nvSpPr>
          <p:spPr bwMode="auto">
            <a:xfrm flipH="1">
              <a:off x="3602" y="2426"/>
              <a:ext cx="499" cy="523"/>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sp>
          <p:nvSpPr>
            <p:cNvPr id="27" name="Text Box 36"/>
            <p:cNvSpPr txBox="1">
              <a:spLocks noChangeArrowheads="1"/>
            </p:cNvSpPr>
            <p:nvPr/>
          </p:nvSpPr>
          <p:spPr bwMode="auto">
            <a:xfrm>
              <a:off x="3506" y="1933"/>
              <a:ext cx="1141" cy="512"/>
            </a:xfrm>
            <a:prstGeom prst="rect">
              <a:avLst/>
            </a:prstGeom>
            <a:solidFill>
              <a:srgbClr val="0000FF"/>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在链路上产生</a:t>
              </a:r>
            </a:p>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传播时延</a:t>
              </a:r>
            </a:p>
          </p:txBody>
        </p:sp>
      </p:grpSp>
      <p:sp>
        <p:nvSpPr>
          <p:cNvPr id="108567" name="Text Box 37"/>
          <p:cNvSpPr txBox="1">
            <a:spLocks noChangeArrowheads="1"/>
          </p:cNvSpPr>
          <p:nvPr/>
        </p:nvSpPr>
        <p:spPr bwMode="auto">
          <a:xfrm>
            <a:off x="6569075" y="373062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B</a:t>
            </a:r>
          </a:p>
        </p:txBody>
      </p:sp>
      <p:sp>
        <p:nvSpPr>
          <p:cNvPr id="108568" name="Text Box 38"/>
          <p:cNvSpPr txBox="1">
            <a:spLocks noChangeArrowheads="1"/>
          </p:cNvSpPr>
          <p:nvPr/>
        </p:nvSpPr>
        <p:spPr bwMode="auto">
          <a:xfrm>
            <a:off x="1843088" y="381317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600" b="1">
                <a:solidFill>
                  <a:srgbClr val="0000FF"/>
                </a:solidFill>
                <a:latin typeface="微软雅黑" pitchFamily="34" charset="-122"/>
                <a:ea typeface="微软雅黑" pitchFamily="34" charset="-122"/>
              </a:rPr>
              <a:t>结点 </a:t>
            </a:r>
            <a:r>
              <a:rPr kumimoji="1" lang="en-US" altLang="zh-CN" sz="1600" b="1">
                <a:solidFill>
                  <a:srgbClr val="0000FF"/>
                </a:solidFill>
                <a:latin typeface="微软雅黑" pitchFamily="34" charset="-122"/>
                <a:ea typeface="微软雅黑" pitchFamily="34" charset="-122"/>
              </a:rPr>
              <a:t>A</a:t>
            </a:r>
          </a:p>
        </p:txBody>
      </p:sp>
      <p:grpSp>
        <p:nvGrpSpPr>
          <p:cNvPr id="30" name="Group 44"/>
          <p:cNvGrpSpPr>
            <a:grpSpLocks/>
          </p:cNvGrpSpPr>
          <p:nvPr/>
        </p:nvGrpSpPr>
        <p:grpSpPr bwMode="auto">
          <a:xfrm>
            <a:off x="2729235" y="2184574"/>
            <a:ext cx="2228206" cy="898703"/>
            <a:chOff x="1074" y="2069"/>
            <a:chExt cx="2014" cy="880"/>
          </a:xfrm>
          <a:solidFill>
            <a:srgbClr val="0070C0"/>
          </a:solidFill>
        </p:grpSpPr>
        <p:sp>
          <p:nvSpPr>
            <p:cNvPr id="31" name="Text Box 24"/>
            <p:cNvSpPr txBox="1">
              <a:spLocks noChangeArrowheads="1"/>
            </p:cNvSpPr>
            <p:nvPr/>
          </p:nvSpPr>
          <p:spPr bwMode="auto">
            <a:xfrm>
              <a:off x="1298" y="2069"/>
              <a:ext cx="1790" cy="512"/>
            </a:xfrm>
            <a:prstGeom prst="rect">
              <a:avLst/>
            </a:prstGeom>
            <a:solidFill>
              <a:srgbClr val="339933"/>
            </a:solidFill>
            <a:ln w="76200" cmpd="tri">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a:solidFill>
                    <a:schemeClr val="bg1"/>
                  </a:solidFill>
                  <a:latin typeface="微软雅黑" pitchFamily="34" charset="-122"/>
                  <a:ea typeface="微软雅黑" pitchFamily="34" charset="-122"/>
                </a:rPr>
                <a:t>在发送器产生发送时延</a:t>
              </a:r>
            </a:p>
            <a:p>
              <a:pPr algn="ctr" fontAlgn="auto">
                <a:spcBef>
                  <a:spcPts val="0"/>
                </a:spcBef>
                <a:spcAft>
                  <a:spcPts val="0"/>
                </a:spcAft>
                <a:defRPr/>
              </a:pPr>
              <a:r>
                <a:rPr kumimoji="1" lang="en-US" altLang="zh-CN" sz="1400" b="1" dirty="0">
                  <a:solidFill>
                    <a:schemeClr val="bg1"/>
                  </a:solidFill>
                  <a:latin typeface="微软雅黑" pitchFamily="34" charset="-122"/>
                  <a:ea typeface="微软雅黑" pitchFamily="34" charset="-122"/>
                </a:rPr>
                <a:t>(</a:t>
              </a:r>
              <a:r>
                <a:rPr kumimoji="1" lang="zh-CN" altLang="en-US" sz="1400" b="1" dirty="0">
                  <a:solidFill>
                    <a:schemeClr val="bg1"/>
                  </a:solidFill>
                  <a:latin typeface="微软雅黑" pitchFamily="34" charset="-122"/>
                  <a:ea typeface="微软雅黑" pitchFamily="34" charset="-122"/>
                </a:rPr>
                <a:t>即传输时延</a:t>
              </a:r>
              <a:r>
                <a:rPr kumimoji="1" lang="en-US" altLang="zh-CN" sz="1400" b="1" dirty="0">
                  <a:solidFill>
                    <a:schemeClr val="bg1"/>
                  </a:solidFill>
                  <a:latin typeface="微软雅黑" pitchFamily="34" charset="-122"/>
                  <a:ea typeface="微软雅黑" pitchFamily="34" charset="-122"/>
                </a:rPr>
                <a:t>)</a:t>
              </a:r>
            </a:p>
          </p:txBody>
        </p:sp>
        <p:sp>
          <p:nvSpPr>
            <p:cNvPr id="32" name="Line 40"/>
            <p:cNvSpPr>
              <a:spLocks noChangeShapeType="1"/>
            </p:cNvSpPr>
            <p:nvPr/>
          </p:nvSpPr>
          <p:spPr bwMode="auto">
            <a:xfrm flipH="1">
              <a:off x="1074" y="2562"/>
              <a:ext cx="1065" cy="387"/>
            </a:xfrm>
            <a:prstGeom prst="line">
              <a:avLst/>
            </a:prstGeom>
            <a:grpFill/>
            <a:ln w="28575">
              <a:solidFill>
                <a:srgbClr val="368AD6"/>
              </a:solidFill>
              <a:round/>
              <a:headE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itchFamily="34" charset="-122"/>
                <a:ea typeface="微软雅黑" pitchFamily="34" charset="-122"/>
              </a:endParaRPr>
            </a:p>
          </p:txBody>
        </p:sp>
      </p:grpSp>
      <p:sp>
        <p:nvSpPr>
          <p:cNvPr id="108570" name="Line 41"/>
          <p:cNvSpPr>
            <a:spLocks noChangeShapeType="1"/>
          </p:cNvSpPr>
          <p:nvPr/>
        </p:nvSpPr>
        <p:spPr bwMode="auto">
          <a:xfrm flipH="1" flipV="1">
            <a:off x="2684463" y="3397250"/>
            <a:ext cx="301625" cy="307975"/>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a:grpSpLocks/>
          </p:cNvGrpSpPr>
          <p:nvPr/>
        </p:nvGrpSpPr>
        <p:grpSpPr bwMode="auto">
          <a:xfrm>
            <a:off x="1409700" y="1557338"/>
            <a:ext cx="1800225" cy="1258887"/>
            <a:chOff x="1409556" y="1557241"/>
            <a:chExt cx="1800494" cy="1258978"/>
          </a:xfrm>
        </p:grpSpPr>
        <p:sp>
          <p:nvSpPr>
            <p:cNvPr id="108576" name="Line 39"/>
            <p:cNvSpPr>
              <a:spLocks noChangeShapeType="1"/>
            </p:cNvSpPr>
            <p:nvPr/>
          </p:nvSpPr>
          <p:spPr bwMode="auto">
            <a:xfrm flipH="1">
              <a:off x="2274169" y="2050031"/>
              <a:ext cx="35633" cy="766188"/>
            </a:xfrm>
            <a:prstGeom prst="line">
              <a:avLst/>
            </a:prstGeom>
            <a:noFill/>
            <a:ln w="28575">
              <a:solidFill>
                <a:srgbClr val="368AD6"/>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1409556" y="1557241"/>
              <a:ext cx="1800494" cy="523220"/>
            </a:xfrm>
            <a:prstGeom prst="rect">
              <a:avLst/>
            </a:prstGeom>
            <a:solidFill>
              <a:srgbClr val="0070C0"/>
            </a:solidFill>
            <a:ln>
              <a:noFill/>
            </a:ln>
            <a:extLst>
              <a:ext uri="{91240B29-F687-4F45-9708-019B960494DF}">
                <a14:hiddenLine xmlns:a14="http://schemas.microsoft.com/office/drawing/2010/main" w="76200" cmpd="tri">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微软雅黑" pitchFamily="34" charset="-122"/>
                  <a:ea typeface="微软雅黑" pitchFamily="34" charset="-122"/>
                </a:rPr>
                <a:t>在结点 </a:t>
              </a:r>
              <a:r>
                <a:rPr kumimoji="1" lang="en-US" altLang="zh-CN" sz="1400" b="1">
                  <a:solidFill>
                    <a:schemeClr val="bg1"/>
                  </a:solidFill>
                  <a:latin typeface="微软雅黑" pitchFamily="34" charset="-122"/>
                  <a:ea typeface="微软雅黑" pitchFamily="34" charset="-122"/>
                </a:rPr>
                <a:t>A </a:t>
              </a:r>
              <a:r>
                <a:rPr kumimoji="1" lang="zh-CN" altLang="en-US" sz="1400" b="1">
                  <a:solidFill>
                    <a:schemeClr val="bg1"/>
                  </a:solidFill>
                  <a:latin typeface="微软雅黑" pitchFamily="34" charset="-122"/>
                  <a:ea typeface="微软雅黑" pitchFamily="34" charset="-122"/>
                </a:rPr>
                <a:t>中产生</a:t>
              </a:r>
            </a:p>
            <a:p>
              <a:pPr algn="ctr"/>
              <a:r>
                <a:rPr kumimoji="1" lang="zh-CN" altLang="en-US" sz="1400" b="1">
                  <a:solidFill>
                    <a:schemeClr val="bg1"/>
                  </a:solidFill>
                  <a:latin typeface="微软雅黑" pitchFamily="34" charset="-122"/>
                  <a:ea typeface="微软雅黑" pitchFamily="34" charset="-122"/>
                </a:rPr>
                <a:t>处理时延和排队时延</a:t>
              </a:r>
            </a:p>
          </p:txBody>
        </p:sp>
      </p:grpSp>
      <p:sp>
        <p:nvSpPr>
          <p:cNvPr id="108572" name="Text Box 46"/>
          <p:cNvSpPr txBox="1">
            <a:spLocks noChangeArrowheads="1"/>
          </p:cNvSpPr>
          <p:nvPr/>
        </p:nvSpPr>
        <p:spPr bwMode="auto">
          <a:xfrm>
            <a:off x="1343025" y="340677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数据</a:t>
            </a:r>
          </a:p>
        </p:txBody>
      </p:sp>
      <p:sp>
        <p:nvSpPr>
          <p:cNvPr id="108573" name="Text Box 47"/>
          <p:cNvSpPr txBox="1">
            <a:spLocks noChangeArrowheads="1"/>
          </p:cNvSpPr>
          <p:nvPr/>
        </p:nvSpPr>
        <p:spPr bwMode="auto">
          <a:xfrm>
            <a:off x="2898775" y="1103313"/>
            <a:ext cx="33115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lnSpc>
                <a:spcPts val="2700"/>
              </a:lnSpc>
              <a:spcBef>
                <a:spcPts val="600"/>
              </a:spcBef>
            </a:pPr>
            <a:r>
              <a:rPr kumimoji="1" lang="zh-CN" altLang="en-US" sz="1600" b="1">
                <a:solidFill>
                  <a:srgbClr val="0000FF"/>
                </a:solidFill>
                <a:latin typeface="微软雅黑" pitchFamily="34" charset="-122"/>
                <a:ea typeface="微软雅黑" pitchFamily="34" charset="-122"/>
              </a:rPr>
              <a:t>假设从结点 </a:t>
            </a:r>
            <a:r>
              <a:rPr kumimoji="1" lang="en-US" altLang="zh-CN" sz="1600" b="1">
                <a:solidFill>
                  <a:srgbClr val="0000FF"/>
                </a:solidFill>
                <a:latin typeface="微软雅黑" pitchFamily="34" charset="-122"/>
                <a:ea typeface="微软雅黑" pitchFamily="34" charset="-122"/>
              </a:rPr>
              <a:t>A </a:t>
            </a:r>
            <a:r>
              <a:rPr kumimoji="1" lang="zh-CN" altLang="en-US" sz="1600" b="1">
                <a:solidFill>
                  <a:srgbClr val="0000FF"/>
                </a:solidFill>
                <a:latin typeface="微软雅黑" pitchFamily="34" charset="-122"/>
                <a:ea typeface="微软雅黑" pitchFamily="34" charset="-122"/>
              </a:rPr>
              <a:t>向结点 </a:t>
            </a:r>
            <a:r>
              <a:rPr kumimoji="1" lang="en-US" altLang="zh-CN" sz="1600" b="1">
                <a:solidFill>
                  <a:srgbClr val="0000FF"/>
                </a:solidFill>
                <a:latin typeface="微软雅黑" pitchFamily="34" charset="-122"/>
                <a:ea typeface="微软雅黑" pitchFamily="34" charset="-122"/>
              </a:rPr>
              <a:t>B </a:t>
            </a:r>
            <a:r>
              <a:rPr kumimoji="1" lang="zh-CN" altLang="en-US" sz="1600" b="1">
                <a:solidFill>
                  <a:srgbClr val="0000FF"/>
                </a:solidFill>
                <a:latin typeface="微软雅黑" pitchFamily="34" charset="-122"/>
                <a:ea typeface="微软雅黑" pitchFamily="34" charset="-122"/>
              </a:rPr>
              <a:t>发送数据</a:t>
            </a:r>
          </a:p>
        </p:txBody>
      </p:sp>
      <p:sp>
        <p:nvSpPr>
          <p:cNvPr id="108574" name="Text Box 48"/>
          <p:cNvSpPr txBox="1">
            <a:spLocks noChangeArrowheads="1"/>
          </p:cNvSpPr>
          <p:nvPr/>
        </p:nvSpPr>
        <p:spPr bwMode="auto">
          <a:xfrm>
            <a:off x="4230688" y="339248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kumimoji="1" lang="zh-CN" altLang="en-US" sz="1400" b="1">
                <a:latin typeface="微软雅黑" pitchFamily="34" charset="-122"/>
                <a:ea typeface="微软雅黑" pitchFamily="34" charset="-122"/>
              </a:rPr>
              <a:t>链路</a:t>
            </a:r>
          </a:p>
        </p:txBody>
      </p:sp>
      <p:sp>
        <p:nvSpPr>
          <p:cNvPr id="108575" name="矩形 38"/>
          <p:cNvSpPr>
            <a:spLocks noChangeArrowheads="1"/>
          </p:cNvSpPr>
          <p:nvPr/>
        </p:nvSpPr>
        <p:spPr bwMode="auto">
          <a:xfrm>
            <a:off x="2995613" y="4021138"/>
            <a:ext cx="29178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600" b="1">
                <a:latin typeface="微软雅黑" pitchFamily="34" charset="-122"/>
                <a:ea typeface="微软雅黑" pitchFamily="34" charset="-122"/>
              </a:rPr>
              <a:t>几种时延产生的地方不一样</a:t>
            </a:r>
            <a:endParaRPr lang="zh-CN" altLang="en-US" sz="1600" b="1">
              <a:latin typeface="微软雅黑" pitchFamily="34" charset="-122"/>
              <a:ea typeface="微软雅黑" pitchFamily="34" charset="-122"/>
            </a:endParaRPr>
          </a:p>
        </p:txBody>
      </p:sp>
    </p:spTree>
    <p:extLst>
      <p:ext uri="{BB962C8B-B14F-4D97-AF65-F5344CB8AC3E}">
        <p14:creationId xmlns:p14="http://schemas.microsoft.com/office/powerpoint/2010/main" val="1922997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500"/>
                                        <p:tgtEl>
                                          <p:spTgt spid="30"/>
                                        </p:tgtEl>
                                      </p:cBhvr>
                                    </p:animEffect>
                                  </p:childTnLst>
                                </p:cTn>
                              </p:par>
                            </p:childTnLst>
                          </p:cTn>
                        </p:par>
                        <p:par>
                          <p:cTn id="8" fill="hold" nodeType="with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24320" y="1507615"/>
            <a:ext cx="811460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0597" name="AutoShape 5"/>
          <p:cNvSpPr>
            <a:spLocks noChangeArrowheads="1"/>
          </p:cNvSpPr>
          <p:nvPr/>
        </p:nvSpPr>
        <p:spPr bwMode="auto">
          <a:xfrm>
            <a:off x="505071" y="73691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598" name="矩形 2"/>
          <p:cNvSpPr>
            <a:spLocks noChangeArrowheads="1"/>
          </p:cNvSpPr>
          <p:nvPr/>
        </p:nvSpPr>
        <p:spPr bwMode="auto">
          <a:xfrm>
            <a:off x="524320" y="702755"/>
            <a:ext cx="1616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b="1" dirty="0">
                <a:latin typeface="微软雅黑" pitchFamily="34" charset="-122"/>
                <a:ea typeface="微软雅黑" pitchFamily="34" charset="-122"/>
              </a:rPr>
              <a:t>5. </a:t>
            </a:r>
            <a:r>
              <a:rPr lang="zh-CN" altLang="en-US" b="1" dirty="0">
                <a:latin typeface="微软雅黑" pitchFamily="34" charset="-122"/>
                <a:ea typeface="微软雅黑" pitchFamily="34" charset="-122"/>
              </a:rPr>
              <a:t>时延带宽积</a:t>
            </a:r>
          </a:p>
        </p:txBody>
      </p:sp>
      <p:sp>
        <p:nvSpPr>
          <p:cNvPr id="110599" name="矩形 3"/>
          <p:cNvSpPr>
            <a:spLocks noChangeArrowheads="1"/>
          </p:cNvSpPr>
          <p:nvPr/>
        </p:nvSpPr>
        <p:spPr bwMode="auto">
          <a:xfrm>
            <a:off x="524320" y="1086168"/>
            <a:ext cx="69008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latin typeface="微软雅黑" pitchFamily="34" charset="-122"/>
                <a:ea typeface="微软雅黑" pitchFamily="34" charset="-122"/>
              </a:rPr>
              <a:t>链路的时延带宽积又称为</a:t>
            </a:r>
            <a:r>
              <a:rPr lang="zh-CN" altLang="en-US" sz="2000" b="1" dirty="0">
                <a:solidFill>
                  <a:srgbClr val="0000FF"/>
                </a:solidFill>
                <a:latin typeface="微软雅黑" pitchFamily="34" charset="-122"/>
                <a:ea typeface="微软雅黑" pitchFamily="34" charset="-122"/>
              </a:rPr>
              <a:t>以比特为单位的链路长度。 </a:t>
            </a:r>
          </a:p>
        </p:txBody>
      </p:sp>
      <p:sp>
        <p:nvSpPr>
          <p:cNvPr id="110600" name="AutoShape 37"/>
          <p:cNvSpPr>
            <a:spLocks noChangeArrowheads="1"/>
          </p:cNvSpPr>
          <p:nvPr/>
        </p:nvSpPr>
        <p:spPr bwMode="auto">
          <a:xfrm rot="-5400000">
            <a:off x="4374356" y="624682"/>
            <a:ext cx="661987"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7" name="Line 38"/>
          <p:cNvSpPr>
            <a:spLocks noChangeShapeType="1"/>
          </p:cNvSpPr>
          <p:nvPr/>
        </p:nvSpPr>
        <p:spPr bwMode="auto">
          <a:xfrm>
            <a:off x="2568575" y="2427288"/>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2" name="Text Box 39"/>
          <p:cNvSpPr txBox="1">
            <a:spLocks noChangeArrowheads="1"/>
          </p:cNvSpPr>
          <p:nvPr/>
        </p:nvSpPr>
        <p:spPr bwMode="auto">
          <a:xfrm>
            <a:off x="3941763" y="2082800"/>
            <a:ext cx="12604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（传播）时延</a:t>
            </a:r>
          </a:p>
        </p:txBody>
      </p:sp>
      <p:sp>
        <p:nvSpPr>
          <p:cNvPr id="110603" name="Text Box 40"/>
          <p:cNvSpPr txBox="1">
            <a:spLocks noChangeArrowheads="1"/>
          </p:cNvSpPr>
          <p:nvPr/>
        </p:nvSpPr>
        <p:spPr bwMode="auto">
          <a:xfrm>
            <a:off x="4406900" y="2735263"/>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链 路</a:t>
            </a:r>
          </a:p>
        </p:txBody>
      </p:sp>
      <p:sp>
        <p:nvSpPr>
          <p:cNvPr id="110604" name="Text Box 41"/>
          <p:cNvSpPr txBox="1">
            <a:spLocks noChangeArrowheads="1"/>
          </p:cNvSpPr>
          <p:nvPr/>
        </p:nvSpPr>
        <p:spPr bwMode="auto">
          <a:xfrm>
            <a:off x="1339850" y="241458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latin typeface="微软雅黑" pitchFamily="34" charset="-122"/>
                <a:ea typeface="微软雅黑" pitchFamily="34" charset="-122"/>
              </a:rPr>
              <a:t>带宽</a:t>
            </a:r>
          </a:p>
        </p:txBody>
      </p:sp>
      <p:sp>
        <p:nvSpPr>
          <p:cNvPr id="11" name="Line 42"/>
          <p:cNvSpPr>
            <a:spLocks noChangeShapeType="1"/>
          </p:cNvSpPr>
          <p:nvPr/>
        </p:nvSpPr>
        <p:spPr bwMode="auto">
          <a:xfrm>
            <a:off x="1822450" y="2579688"/>
            <a:ext cx="746125" cy="322262"/>
          </a:xfrm>
          <a:prstGeom prst="line">
            <a:avLst/>
          </a:prstGeom>
          <a:noFill/>
          <a:ln w="25400">
            <a:solidFill>
              <a:srgbClr val="33339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itchFamily="34" charset="-122"/>
              <a:ea typeface="微软雅黑" pitchFamily="34" charset="-122"/>
            </a:endParaRPr>
          </a:p>
        </p:txBody>
      </p:sp>
      <p:sp>
        <p:nvSpPr>
          <p:cNvPr id="110606" name="Text Box 43"/>
          <p:cNvSpPr txBox="1">
            <a:spLocks noChangeArrowheads="1"/>
          </p:cNvSpPr>
          <p:nvPr/>
        </p:nvSpPr>
        <p:spPr bwMode="auto">
          <a:xfrm>
            <a:off x="3095625" y="1658938"/>
            <a:ext cx="2952750" cy="338137"/>
          </a:xfrm>
          <a:prstGeom prst="rect">
            <a:avLst/>
          </a:prstGeom>
          <a:solidFill>
            <a:srgbClr val="33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chemeClr val="bg1"/>
                </a:solidFill>
                <a:latin typeface="微软雅黑" pitchFamily="34" charset="-122"/>
                <a:ea typeface="微软雅黑" pitchFamily="34" charset="-122"/>
              </a:rPr>
              <a:t>时延带宽积 </a:t>
            </a:r>
            <a:r>
              <a:rPr lang="en-US" altLang="zh-CN" sz="1600" b="1">
                <a:solidFill>
                  <a:schemeClr val="bg1"/>
                </a:solidFill>
                <a:latin typeface="微软雅黑" pitchFamily="34" charset="-122"/>
                <a:ea typeface="微软雅黑" pitchFamily="34" charset="-122"/>
              </a:rPr>
              <a:t>= </a:t>
            </a:r>
            <a:r>
              <a:rPr lang="zh-CN" altLang="en-US" sz="1600" b="1">
                <a:solidFill>
                  <a:schemeClr val="bg1"/>
                </a:solidFill>
                <a:latin typeface="微软雅黑" pitchFamily="34" charset="-122"/>
                <a:ea typeface="微软雅黑" pitchFamily="34" charset="-122"/>
              </a:rPr>
              <a:t>传播时延 </a:t>
            </a:r>
            <a:r>
              <a:rPr lang="zh-CN" altLang="en-US" sz="1600" b="1">
                <a:solidFill>
                  <a:schemeClr val="bg1"/>
                </a:solidFill>
                <a:latin typeface="微软雅黑" pitchFamily="34" charset="-122"/>
                <a:ea typeface="微软雅黑" pitchFamily="34" charset="-122"/>
                <a:sym typeface="Symbol" pitchFamily="18" charset="2"/>
              </a:rPr>
              <a:t> 带宽</a:t>
            </a:r>
          </a:p>
        </p:txBody>
      </p:sp>
      <p:sp>
        <p:nvSpPr>
          <p:cNvPr id="110607" name="矩形 12"/>
          <p:cNvSpPr>
            <a:spLocks noChangeArrowheads="1"/>
          </p:cNvSpPr>
          <p:nvPr/>
        </p:nvSpPr>
        <p:spPr bwMode="auto">
          <a:xfrm>
            <a:off x="2444750" y="3689350"/>
            <a:ext cx="4572000" cy="585788"/>
          </a:xfrm>
          <a:prstGeom prst="rect">
            <a:avLst/>
          </a:prstGeom>
          <a:solidFill>
            <a:srgbClr val="0000FF"/>
          </a:solidFill>
          <a:ln>
            <a:noFill/>
          </a:ln>
        </p:spPr>
        <p:txBody>
          <a:bodyPr>
            <a:spAutoFit/>
          </a:bodyPr>
          <a:lstStyle/>
          <a:p>
            <a:pPr algn="ctr"/>
            <a:r>
              <a:rPr lang="zh-CN" altLang="zh-CN" sz="1600" b="1">
                <a:solidFill>
                  <a:schemeClr val="bg1"/>
                </a:solidFill>
                <a:latin typeface="微软雅黑" pitchFamily="34" charset="-122"/>
                <a:ea typeface="微软雅黑" pitchFamily="34" charset="-122"/>
              </a:rPr>
              <a:t>只有在代表链路的管道都充满比特时，</a:t>
            </a:r>
            <a:endParaRPr lang="en-US" altLang="zh-CN" sz="1600" b="1">
              <a:solidFill>
                <a:schemeClr val="bg1"/>
              </a:solidFill>
              <a:latin typeface="微软雅黑" pitchFamily="34" charset="-122"/>
              <a:ea typeface="微软雅黑" pitchFamily="34" charset="-122"/>
            </a:endParaRPr>
          </a:p>
          <a:p>
            <a:pPr algn="ctr"/>
            <a:r>
              <a:rPr lang="zh-CN" altLang="zh-CN" sz="1600" b="1">
                <a:solidFill>
                  <a:schemeClr val="bg1"/>
                </a:solidFill>
                <a:latin typeface="微软雅黑" pitchFamily="34" charset="-122"/>
                <a:ea typeface="微软雅黑" pitchFamily="34" charset="-122"/>
              </a:rPr>
              <a:t>链路才得到</a:t>
            </a:r>
            <a:r>
              <a:rPr lang="zh-CN" altLang="en-US" sz="1600" b="1">
                <a:solidFill>
                  <a:schemeClr val="bg1"/>
                </a:solidFill>
                <a:latin typeface="微软雅黑" pitchFamily="34" charset="-122"/>
                <a:ea typeface="微软雅黑" pitchFamily="34" charset="-122"/>
              </a:rPr>
              <a:t>了</a:t>
            </a:r>
            <a:r>
              <a:rPr lang="zh-CN" altLang="zh-CN" sz="1600" b="1">
                <a:solidFill>
                  <a:schemeClr val="bg1"/>
                </a:solidFill>
                <a:latin typeface="微软雅黑" pitchFamily="34" charset="-122"/>
                <a:ea typeface="微软雅黑" pitchFamily="34" charset="-122"/>
              </a:rPr>
              <a:t>充分利用</a:t>
            </a:r>
            <a:r>
              <a:rPr lang="zh-CN" altLang="en-US" sz="1600" b="1">
                <a:solidFill>
                  <a:schemeClr val="bg1"/>
                </a:solidFill>
                <a:latin typeface="微软雅黑" pitchFamily="34" charset="-122"/>
                <a:ea typeface="微软雅黑" pitchFamily="34" charset="-122"/>
              </a:rPr>
              <a:t>。</a:t>
            </a:r>
          </a:p>
        </p:txBody>
      </p:sp>
      <p:sp>
        <p:nvSpPr>
          <p:cNvPr id="110608" name="矩形 13"/>
          <p:cNvSpPr>
            <a:spLocks noChangeArrowheads="1"/>
          </p:cNvSpPr>
          <p:nvPr/>
        </p:nvSpPr>
        <p:spPr bwMode="auto">
          <a:xfrm>
            <a:off x="3230563" y="3278188"/>
            <a:ext cx="30083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itchFamily="34" charset="-122"/>
                <a:ea typeface="微软雅黑" pitchFamily="34" charset="-122"/>
              </a:rPr>
              <a:t>链路像一条空心管道</a:t>
            </a:r>
            <a:endParaRPr lang="zh-CN" altLang="en-US" sz="1400" b="1">
              <a:latin typeface="微软雅黑" pitchFamily="34" charset="-122"/>
              <a:ea typeface="微软雅黑" pitchFamily="34" charset="-122"/>
            </a:endParaRPr>
          </a:p>
        </p:txBody>
      </p:sp>
    </p:spTree>
    <p:extLst>
      <p:ext uri="{BB962C8B-B14F-4D97-AF65-F5344CB8AC3E}">
        <p14:creationId xmlns:p14="http://schemas.microsoft.com/office/powerpoint/2010/main" val="2351313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5"/>
          <p:cNvSpPr>
            <a:spLocks noChangeArrowheads="1"/>
          </p:cNvSpPr>
          <p:nvPr/>
        </p:nvSpPr>
        <p:spPr bwMode="auto">
          <a:xfrm>
            <a:off x="505071" y="635254"/>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619" name="矩形 2"/>
          <p:cNvSpPr>
            <a:spLocks noChangeArrowheads="1"/>
          </p:cNvSpPr>
          <p:nvPr/>
        </p:nvSpPr>
        <p:spPr bwMode="auto">
          <a:xfrm>
            <a:off x="588328" y="575247"/>
            <a:ext cx="151996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6. </a:t>
            </a:r>
            <a:r>
              <a:rPr lang="zh-CN" altLang="zh-CN" sz="2000" b="1" dirty="0">
                <a:latin typeface="微软雅黑" pitchFamily="34" charset="-122"/>
                <a:ea typeface="微软雅黑" pitchFamily="34" charset="-122"/>
              </a:rPr>
              <a:t>往返时间</a:t>
            </a:r>
            <a:endParaRPr lang="zh-CN" altLang="en-US" sz="2000" b="1" dirty="0">
              <a:latin typeface="微软雅黑" pitchFamily="34" charset="-122"/>
              <a:ea typeface="微软雅黑" pitchFamily="34" charset="-122"/>
            </a:endParaRPr>
          </a:p>
        </p:txBody>
      </p:sp>
      <p:sp>
        <p:nvSpPr>
          <p:cNvPr id="111620" name="矩形 3"/>
          <p:cNvSpPr>
            <a:spLocks noChangeArrowheads="1"/>
          </p:cNvSpPr>
          <p:nvPr/>
        </p:nvSpPr>
        <p:spPr bwMode="auto">
          <a:xfrm>
            <a:off x="505071" y="984504"/>
            <a:ext cx="813385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互联网上的信息不仅仅单方向传输</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而是双向交互的。因此，有时很需要知道双向交互一次所需的时间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往返</a:t>
            </a:r>
            <a:r>
              <a:rPr lang="zh-CN" altLang="zh-CN" sz="2000" b="1" dirty="0" smtClean="0">
                <a:solidFill>
                  <a:srgbClr val="0000FF"/>
                </a:solidFill>
                <a:latin typeface="微软雅黑" pitchFamily="34" charset="-122"/>
                <a:ea typeface="微软雅黑" pitchFamily="34" charset="-122"/>
              </a:rPr>
              <a:t>时间</a:t>
            </a:r>
            <a:r>
              <a:rPr lang="en-US" altLang="zh-CN" sz="2000" b="1" dirty="0" smtClean="0">
                <a:solidFill>
                  <a:srgbClr val="0000FF"/>
                </a:solidFill>
                <a:latin typeface="微软雅黑" pitchFamily="34" charset="-122"/>
                <a:ea typeface="微软雅黑" pitchFamily="34" charset="-122"/>
              </a:rPr>
              <a:t>RTT</a:t>
            </a:r>
            <a:r>
              <a:rPr lang="en-US" altLang="zh-CN" sz="2000" b="1" dirty="0" smtClean="0">
                <a:latin typeface="微软雅黑" pitchFamily="34" charset="-122"/>
                <a:ea typeface="微软雅黑" pitchFamily="34" charset="-122"/>
              </a:rPr>
              <a:t>(round-trip </a:t>
            </a:r>
            <a:r>
              <a:rPr lang="en-US" altLang="zh-CN" sz="2000" b="1" dirty="0">
                <a:latin typeface="微软雅黑" pitchFamily="34" charset="-122"/>
                <a:ea typeface="微软雅黑" pitchFamily="34" charset="-122"/>
              </a:rPr>
              <a:t>time) </a:t>
            </a:r>
            <a:r>
              <a:rPr lang="zh-CN" altLang="en-US" sz="2000" b="1" dirty="0">
                <a:latin typeface="微软雅黑" pitchFamily="34" charset="-122"/>
                <a:ea typeface="微软雅黑" pitchFamily="34" charset="-122"/>
              </a:rPr>
              <a:t>表示从发送方发送数据开始，到发送方收到来自接收方的确认，总共经历的时间。</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在互联网中，往返时间还包括</a:t>
            </a:r>
            <a:r>
              <a:rPr lang="zh-CN" altLang="zh-CN" sz="2000" b="1" dirty="0">
                <a:solidFill>
                  <a:srgbClr val="0000FF"/>
                </a:solidFill>
                <a:latin typeface="微软雅黑" pitchFamily="34" charset="-122"/>
                <a:ea typeface="微软雅黑" pitchFamily="34" charset="-122"/>
              </a:rPr>
              <a:t>各中间结点</a:t>
            </a:r>
            <a:r>
              <a:rPr lang="zh-CN" altLang="zh-CN" sz="2000" b="1" dirty="0">
                <a:latin typeface="微软雅黑" pitchFamily="34" charset="-122"/>
                <a:ea typeface="微软雅黑" pitchFamily="34" charset="-122"/>
              </a:rPr>
              <a:t>的处理时延、排队时延以及转发数据时的发送时延。</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当使用卫星通信时，往返</a:t>
            </a:r>
            <a:r>
              <a:rPr lang="zh-CN" altLang="zh-CN" sz="2000" b="1" dirty="0" smtClean="0">
                <a:solidFill>
                  <a:srgbClr val="0000FF"/>
                </a:solidFill>
                <a:latin typeface="微软雅黑" pitchFamily="34" charset="-122"/>
                <a:ea typeface="微软雅黑" pitchFamily="34" charset="-122"/>
              </a:rPr>
              <a:t>时间</a:t>
            </a:r>
            <a:r>
              <a:rPr lang="en-US" altLang="zh-CN" sz="2000" b="1" dirty="0" smtClean="0">
                <a:solidFill>
                  <a:srgbClr val="0000FF"/>
                </a:solidFill>
                <a:latin typeface="微软雅黑" pitchFamily="34" charset="-122"/>
                <a:ea typeface="微软雅黑" pitchFamily="34" charset="-122"/>
              </a:rPr>
              <a:t>RTT</a:t>
            </a:r>
            <a:r>
              <a:rPr lang="zh-CN" altLang="zh-CN" sz="2000" b="1" dirty="0" smtClean="0">
                <a:solidFill>
                  <a:srgbClr val="0000FF"/>
                </a:solidFill>
                <a:latin typeface="微软雅黑" pitchFamily="34" charset="-122"/>
                <a:ea typeface="微软雅黑" pitchFamily="34" charset="-122"/>
              </a:rPr>
              <a:t>相对</a:t>
            </a:r>
            <a:r>
              <a:rPr lang="zh-CN" altLang="zh-CN" sz="2000" b="1" dirty="0">
                <a:solidFill>
                  <a:srgbClr val="0000FF"/>
                </a:solidFill>
                <a:latin typeface="微软雅黑" pitchFamily="34" charset="-122"/>
                <a:ea typeface="微软雅黑" pitchFamily="34" charset="-122"/>
              </a:rPr>
              <a:t>较长，是很重要的一个性能指标。</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3685229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AutoShape 5"/>
          <p:cNvSpPr>
            <a:spLocks noChangeArrowheads="1"/>
          </p:cNvSpPr>
          <p:nvPr/>
        </p:nvSpPr>
        <p:spPr bwMode="auto">
          <a:xfrm>
            <a:off x="505071" y="1020509"/>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643" name="矩形 2"/>
          <p:cNvSpPr>
            <a:spLocks noChangeArrowheads="1"/>
          </p:cNvSpPr>
          <p:nvPr/>
        </p:nvSpPr>
        <p:spPr bwMode="auto">
          <a:xfrm>
            <a:off x="550944" y="968058"/>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7. </a:t>
            </a:r>
            <a:r>
              <a:rPr lang="zh-CN" altLang="en-US" sz="2000" b="1" dirty="0">
                <a:latin typeface="微软雅黑" pitchFamily="34" charset="-122"/>
                <a:ea typeface="微软雅黑" pitchFamily="34" charset="-122"/>
              </a:rPr>
              <a:t>利用率</a:t>
            </a:r>
          </a:p>
        </p:txBody>
      </p:sp>
      <p:sp>
        <p:nvSpPr>
          <p:cNvPr id="112644" name="矩形 3"/>
          <p:cNvSpPr>
            <a:spLocks noChangeArrowheads="1"/>
          </p:cNvSpPr>
          <p:nvPr/>
        </p:nvSpPr>
        <p:spPr bwMode="auto">
          <a:xfrm>
            <a:off x="505071" y="1369759"/>
            <a:ext cx="8133857"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分为</a:t>
            </a:r>
            <a:r>
              <a:rPr lang="zh-CN" altLang="en-US" sz="2000" b="1" dirty="0">
                <a:solidFill>
                  <a:srgbClr val="0000FF"/>
                </a:solidFill>
                <a:latin typeface="微软雅黑" pitchFamily="34" charset="-122"/>
                <a:ea typeface="微软雅黑" pitchFamily="34" charset="-122"/>
              </a:rPr>
              <a:t>信道利用率</a:t>
            </a:r>
            <a:r>
              <a:rPr lang="zh-CN" altLang="en-US" sz="2000" b="1" dirty="0">
                <a:latin typeface="微软雅黑" pitchFamily="34" charset="-122"/>
                <a:ea typeface="微软雅黑" pitchFamily="34" charset="-122"/>
              </a:rPr>
              <a:t>和</a:t>
            </a: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信道利用率指出某信道有百分之几的时间是被利用的（有数据通过）。</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完全空闲的信道的利用率是零。</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网络利用率</a:t>
            </a:r>
            <a:r>
              <a:rPr lang="zh-CN" altLang="en-US" sz="2000" b="1" dirty="0">
                <a:latin typeface="微软雅黑" pitchFamily="34" charset="-122"/>
                <a:ea typeface="微软雅黑" pitchFamily="34" charset="-122"/>
              </a:rPr>
              <a:t>则是全网络的信道利用率的加权平均值。</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信道利用率</a:t>
            </a:r>
            <a:r>
              <a:rPr lang="zh-CN" altLang="en-US" sz="2000" b="1" dirty="0">
                <a:solidFill>
                  <a:srgbClr val="CC00CC"/>
                </a:solidFill>
                <a:latin typeface="微软雅黑" pitchFamily="34" charset="-122"/>
                <a:ea typeface="微软雅黑" pitchFamily="34" charset="-122"/>
              </a:rPr>
              <a:t>并非越高越好</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当某信道的利用率增大时，该信道引起的时延也就迅速增加</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42510460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AutoShape 5"/>
          <p:cNvSpPr>
            <a:spLocks noChangeArrowheads="1"/>
          </p:cNvSpPr>
          <p:nvPr/>
        </p:nvSpPr>
        <p:spPr bwMode="auto">
          <a:xfrm>
            <a:off x="505072" y="64344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3667" name="Rectangle 6"/>
          <p:cNvSpPr>
            <a:spLocks noChangeArrowheads="1"/>
          </p:cNvSpPr>
          <p:nvPr/>
        </p:nvSpPr>
        <p:spPr bwMode="auto">
          <a:xfrm>
            <a:off x="3070225" y="619633"/>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itchFamily="34" charset="-122"/>
              </a:rPr>
              <a:t>时延与网络利用率的关系</a:t>
            </a:r>
          </a:p>
        </p:txBody>
      </p:sp>
      <p:sp>
        <p:nvSpPr>
          <p:cNvPr id="113668" name="Rectangle 68"/>
          <p:cNvSpPr>
            <a:spLocks noChangeArrowheads="1"/>
          </p:cNvSpPr>
          <p:nvPr/>
        </p:nvSpPr>
        <p:spPr bwMode="auto">
          <a:xfrm>
            <a:off x="505073" y="1040321"/>
            <a:ext cx="8133856"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根据排队论的理论，当某信道的利用率增大时，该信道引起的时延也就迅速增加。 </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若</a:t>
            </a:r>
            <a:r>
              <a:rPr lang="zh-CN" altLang="en-US" sz="2000" b="1" dirty="0" smtClean="0">
                <a:latin typeface="微软雅黑" pitchFamily="34" charset="-122"/>
                <a:ea typeface="微软雅黑" pitchFamily="34" charset="-122"/>
              </a:rPr>
              <a:t>令</a:t>
            </a:r>
            <a:r>
              <a:rPr lang="en-US" altLang="zh-CN" sz="2000" b="1" i="1" dirty="0" smtClean="0">
                <a:latin typeface="微软雅黑" pitchFamily="34" charset="-122"/>
                <a:ea typeface="微软雅黑" pitchFamily="34" charset="-122"/>
              </a:rPr>
              <a:t>D</a:t>
            </a:r>
            <a:r>
              <a:rPr lang="en-US" altLang="zh-CN" sz="2000" b="1" i="1" baseline="-25000" dirty="0" smtClean="0">
                <a:latin typeface="微软雅黑" pitchFamily="34" charset="-122"/>
                <a:ea typeface="微软雅黑" pitchFamily="34" charset="-122"/>
              </a:rPr>
              <a:t>0</a:t>
            </a:r>
            <a:r>
              <a:rPr lang="en-US" altLang="zh-CN" sz="2000" b="1" i="1" dirty="0" smtClean="0">
                <a:latin typeface="微软雅黑" pitchFamily="34" charset="-122"/>
                <a:ea typeface="微软雅黑" pitchFamily="34" charset="-122"/>
              </a:rPr>
              <a:t> </a:t>
            </a:r>
            <a:r>
              <a:rPr lang="zh-CN" altLang="en-US" sz="2000" b="1" dirty="0">
                <a:latin typeface="微软雅黑" pitchFamily="34" charset="-122"/>
                <a:ea typeface="微软雅黑" pitchFamily="34" charset="-122"/>
              </a:rPr>
              <a:t>表示网络空闲时的时延，</a:t>
            </a:r>
            <a:r>
              <a:rPr lang="en-US" altLang="zh-CN" sz="2000" b="1" i="1" dirty="0" smtClean="0">
                <a:latin typeface="微软雅黑" pitchFamily="34" charset="-122"/>
                <a:ea typeface="微软雅黑" pitchFamily="34" charset="-122"/>
              </a:rPr>
              <a:t>D </a:t>
            </a:r>
            <a:r>
              <a:rPr lang="zh-CN" altLang="en-US" sz="2000" b="1" dirty="0" smtClean="0">
                <a:latin typeface="微软雅黑" pitchFamily="34" charset="-122"/>
                <a:ea typeface="微软雅黑" pitchFamily="34" charset="-122"/>
              </a:rPr>
              <a:t>表示</a:t>
            </a:r>
            <a:r>
              <a:rPr lang="zh-CN" altLang="en-US" sz="2000" b="1" dirty="0">
                <a:latin typeface="微软雅黑" pitchFamily="34" charset="-122"/>
                <a:ea typeface="微软雅黑" pitchFamily="34" charset="-122"/>
              </a:rPr>
              <a:t>网络当前的时延，则在适当的假定条件下，可以用下面的简单公式</a:t>
            </a:r>
            <a:r>
              <a:rPr lang="zh-CN" altLang="en-US" sz="2000" b="1" dirty="0" smtClean="0">
                <a:latin typeface="微软雅黑" pitchFamily="34" charset="-122"/>
                <a:ea typeface="微软雅黑" pitchFamily="34" charset="-122"/>
              </a:rPr>
              <a:t>表示</a:t>
            </a:r>
            <a:r>
              <a:rPr lang="en-US" altLang="zh-CN" sz="2000" b="1" i="1" dirty="0" smtClean="0">
                <a:latin typeface="微软雅黑" pitchFamily="34" charset="-122"/>
                <a:ea typeface="微软雅黑" pitchFamily="34" charset="-122"/>
              </a:rPr>
              <a:t>D</a:t>
            </a: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和</a:t>
            </a:r>
            <a:r>
              <a:rPr lang="en-US" altLang="zh-CN" sz="2000" b="1" i="1" dirty="0" smtClean="0">
                <a:latin typeface="微软雅黑" pitchFamily="34" charset="-122"/>
                <a:ea typeface="微软雅黑" pitchFamily="34" charset="-122"/>
              </a:rPr>
              <a:t>D</a:t>
            </a:r>
            <a:r>
              <a:rPr lang="en-US" altLang="zh-CN" sz="2000" b="1" i="1" baseline="-25000" dirty="0" smtClean="0">
                <a:latin typeface="微软雅黑" pitchFamily="34" charset="-122"/>
                <a:ea typeface="微软雅黑" pitchFamily="34" charset="-122"/>
              </a:rPr>
              <a:t>0 </a:t>
            </a:r>
            <a:r>
              <a:rPr lang="zh-CN" altLang="en-US" sz="2000" b="1" dirty="0" smtClean="0">
                <a:latin typeface="微软雅黑" pitchFamily="34" charset="-122"/>
                <a:ea typeface="微软雅黑" pitchFamily="34" charset="-122"/>
              </a:rPr>
              <a:t>之间</a:t>
            </a:r>
            <a:r>
              <a:rPr lang="zh-CN" altLang="en-US" sz="2000" b="1" dirty="0">
                <a:latin typeface="微软雅黑" pitchFamily="34" charset="-122"/>
                <a:ea typeface="微软雅黑" pitchFamily="34" charset="-122"/>
              </a:rPr>
              <a:t>的关系： </a:t>
            </a:r>
          </a:p>
        </p:txBody>
      </p:sp>
      <p:sp>
        <p:nvSpPr>
          <p:cNvPr id="113670" name="矩形 5"/>
          <p:cNvSpPr>
            <a:spLocks noChangeArrowheads="1"/>
          </p:cNvSpPr>
          <p:nvPr/>
        </p:nvSpPr>
        <p:spPr bwMode="auto">
          <a:xfrm>
            <a:off x="1725613" y="3976497"/>
            <a:ext cx="5554662" cy="338138"/>
          </a:xfrm>
          <a:prstGeom prst="rect">
            <a:avLst/>
          </a:prstGeom>
          <a:solidFill>
            <a:srgbClr val="0000FF"/>
          </a:solidFill>
          <a:ln>
            <a:noFill/>
          </a:ln>
        </p:spPr>
        <p:txBody>
          <a:bodyPr>
            <a:spAutoFit/>
          </a:bodyPr>
          <a:lstStyle/>
          <a:p>
            <a:pPr algn="ctr"/>
            <a:r>
              <a:rPr lang="zh-CN" altLang="en-US" sz="1600" b="1" dirty="0">
                <a:solidFill>
                  <a:schemeClr val="bg1"/>
                </a:solidFill>
                <a:latin typeface="微软雅黑" pitchFamily="34" charset="-122"/>
                <a:ea typeface="微软雅黑" pitchFamily="34" charset="-122"/>
              </a:rPr>
              <a:t>其中：</a:t>
            </a:r>
            <a:r>
              <a:rPr lang="en-US" altLang="zh-CN" sz="1600" b="1" i="1" dirty="0">
                <a:solidFill>
                  <a:schemeClr val="bg1"/>
                </a:solidFill>
                <a:latin typeface="微软雅黑" pitchFamily="34" charset="-122"/>
                <a:ea typeface="微软雅黑" pitchFamily="34" charset="-122"/>
              </a:rPr>
              <a:t>U </a:t>
            </a:r>
            <a:r>
              <a:rPr lang="zh-CN" altLang="en-US" sz="1600" b="1" dirty="0">
                <a:solidFill>
                  <a:schemeClr val="bg1"/>
                </a:solidFill>
                <a:latin typeface="微软雅黑" pitchFamily="34" charset="-122"/>
                <a:ea typeface="微软雅黑" pitchFamily="34" charset="-122"/>
              </a:rPr>
              <a:t>是网络的利用率，数值</a:t>
            </a:r>
            <a:r>
              <a:rPr lang="zh-CN" altLang="en-US" sz="1600" b="1" dirty="0" smtClean="0">
                <a:solidFill>
                  <a:schemeClr val="bg1"/>
                </a:solidFill>
                <a:latin typeface="微软雅黑" pitchFamily="34" charset="-122"/>
                <a:ea typeface="微软雅黑" pitchFamily="34" charset="-122"/>
              </a:rPr>
              <a:t>在</a:t>
            </a:r>
            <a:r>
              <a:rPr lang="en-US" altLang="zh-CN" sz="1600" b="1" dirty="0" smtClean="0">
                <a:solidFill>
                  <a:schemeClr val="bg1"/>
                </a:solidFill>
                <a:latin typeface="微软雅黑" pitchFamily="34" charset="-122"/>
                <a:ea typeface="微软雅黑" pitchFamily="34" charset="-122"/>
              </a:rPr>
              <a:t>0</a:t>
            </a:r>
            <a:r>
              <a:rPr lang="zh-CN" altLang="en-US" sz="1600" b="1" dirty="0" smtClean="0">
                <a:solidFill>
                  <a:schemeClr val="bg1"/>
                </a:solidFill>
                <a:latin typeface="微软雅黑" pitchFamily="34" charset="-122"/>
                <a:ea typeface="微软雅黑" pitchFamily="34" charset="-122"/>
              </a:rPr>
              <a:t>到</a:t>
            </a:r>
            <a:r>
              <a:rPr lang="en-US" altLang="zh-CN" sz="1600" b="1" dirty="0" smtClean="0">
                <a:solidFill>
                  <a:schemeClr val="bg1"/>
                </a:solidFill>
                <a:latin typeface="微软雅黑" pitchFamily="34" charset="-122"/>
                <a:ea typeface="微软雅黑" pitchFamily="34" charset="-122"/>
              </a:rPr>
              <a:t>1</a:t>
            </a:r>
            <a:r>
              <a:rPr lang="zh-CN" altLang="en-US" sz="1600" b="1" dirty="0" smtClean="0">
                <a:solidFill>
                  <a:schemeClr val="bg1"/>
                </a:solidFill>
                <a:latin typeface="微软雅黑" pitchFamily="34" charset="-122"/>
                <a:ea typeface="微软雅黑" pitchFamily="34" charset="-122"/>
              </a:rPr>
              <a:t>之间</a:t>
            </a:r>
            <a:r>
              <a:rPr lang="zh-CN" altLang="en-US" sz="1600" b="1" dirty="0">
                <a:solidFill>
                  <a:schemeClr val="bg1"/>
                </a:solidFill>
                <a:latin typeface="微软雅黑" pitchFamily="34" charset="-122"/>
                <a:ea typeface="微软雅黑" pitchFamily="34" charset="-122"/>
              </a:rPr>
              <a:t>。 </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2857" y="2829998"/>
            <a:ext cx="2018287" cy="999052"/>
          </a:xfrm>
          <a:prstGeom prst="rect">
            <a:avLst/>
          </a:prstGeom>
        </p:spPr>
      </p:pic>
    </p:spTree>
    <p:extLst>
      <p:ext uri="{BB962C8B-B14F-4D97-AF65-F5344CB8AC3E}">
        <p14:creationId xmlns:p14="http://schemas.microsoft.com/office/powerpoint/2010/main" val="10491738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0" y="1170432"/>
            <a:ext cx="8133857"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14693"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4694"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时延与网络利用率的关系</a:t>
            </a:r>
          </a:p>
        </p:txBody>
      </p:sp>
      <p:grpSp>
        <p:nvGrpSpPr>
          <p:cNvPr id="114695" name="组合 4"/>
          <p:cNvGrpSpPr>
            <a:grpSpLocks/>
          </p:cNvGrpSpPr>
          <p:nvPr/>
        </p:nvGrpSpPr>
        <p:grpSpPr bwMode="auto">
          <a:xfrm>
            <a:off x="2112963" y="1298575"/>
            <a:ext cx="4741862" cy="2655888"/>
            <a:chOff x="2211129" y="2446456"/>
            <a:chExt cx="4742856" cy="2655338"/>
          </a:xfrm>
        </p:grpSpPr>
        <p:sp>
          <p:nvSpPr>
            <p:cNvPr id="114697" name="Rectangle 4"/>
            <p:cNvSpPr>
              <a:spLocks noChangeArrowheads="1"/>
            </p:cNvSpPr>
            <p:nvPr/>
          </p:nvSpPr>
          <p:spPr bwMode="auto">
            <a:xfrm>
              <a:off x="4558254" y="2641057"/>
              <a:ext cx="994033"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200" b="1">
                <a:solidFill>
                  <a:srgbClr val="1956B9"/>
                </a:solidFill>
                <a:latin typeface="微软雅黑" pitchFamily="34" charset="-122"/>
                <a:ea typeface="微软雅黑" pitchFamily="34" charset="-122"/>
              </a:endParaRPr>
            </a:p>
          </p:txBody>
        </p:sp>
        <p:sp>
          <p:nvSpPr>
            <p:cNvPr id="114698" name="Text Box 5"/>
            <p:cNvSpPr txBox="1">
              <a:spLocks noChangeArrowheads="1"/>
            </p:cNvSpPr>
            <p:nvPr/>
          </p:nvSpPr>
          <p:spPr bwMode="auto">
            <a:xfrm>
              <a:off x="2211129" y="2446456"/>
              <a:ext cx="81785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时延 </a:t>
              </a:r>
              <a:r>
                <a:rPr lang="en-US" altLang="zh-CN" sz="1600" b="1" i="1">
                  <a:solidFill>
                    <a:srgbClr val="1956B9"/>
                  </a:solidFill>
                  <a:latin typeface="微软雅黑" pitchFamily="34" charset="-122"/>
                  <a:ea typeface="微软雅黑" pitchFamily="34" charset="-122"/>
                </a:rPr>
                <a:t>D</a:t>
              </a:r>
            </a:p>
          </p:txBody>
        </p:sp>
        <p:sp>
          <p:nvSpPr>
            <p:cNvPr id="114699" name="Line 6"/>
            <p:cNvSpPr>
              <a:spLocks noChangeShapeType="1"/>
            </p:cNvSpPr>
            <p:nvPr/>
          </p:nvSpPr>
          <p:spPr bwMode="auto">
            <a:xfrm flipV="1">
              <a:off x="3029804" y="2568280"/>
              <a:ext cx="0" cy="2158801"/>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0" name="Line 7"/>
            <p:cNvSpPr>
              <a:spLocks noChangeShapeType="1"/>
            </p:cNvSpPr>
            <p:nvPr/>
          </p:nvSpPr>
          <p:spPr bwMode="auto">
            <a:xfrm rot="5400000" flipV="1">
              <a:off x="4596637" y="3160248"/>
              <a:ext cx="0" cy="3133665"/>
            </a:xfrm>
            <a:prstGeom prst="line">
              <a:avLst/>
            </a:prstGeom>
            <a:noFill/>
            <a:ln w="25400">
              <a:solidFill>
                <a:srgbClr val="1956B9"/>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1" name="Line 8"/>
            <p:cNvSpPr>
              <a:spLocks noChangeShapeType="1"/>
            </p:cNvSpPr>
            <p:nvPr/>
          </p:nvSpPr>
          <p:spPr bwMode="auto">
            <a:xfrm>
              <a:off x="5552286" y="2568280"/>
              <a:ext cx="0" cy="2158801"/>
            </a:xfrm>
            <a:prstGeom prst="line">
              <a:avLst/>
            </a:prstGeom>
            <a:noFill/>
            <a:ln w="9525">
              <a:solidFill>
                <a:srgbClr val="CC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702" name="Arc 9"/>
            <p:cNvSpPr>
              <a:spLocks/>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703" name="Text Box 10"/>
            <p:cNvSpPr txBox="1">
              <a:spLocks noChangeArrowheads="1"/>
            </p:cNvSpPr>
            <p:nvPr/>
          </p:nvSpPr>
          <p:spPr bwMode="auto">
            <a:xfrm>
              <a:off x="5934154" y="4763240"/>
              <a:ext cx="101983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600" b="1">
                  <a:solidFill>
                    <a:srgbClr val="1956B9"/>
                  </a:solidFill>
                  <a:latin typeface="微软雅黑" pitchFamily="34" charset="-122"/>
                  <a:ea typeface="微软雅黑" pitchFamily="34" charset="-122"/>
                </a:rPr>
                <a:t>利用率 </a:t>
              </a:r>
              <a:r>
                <a:rPr lang="en-US" altLang="zh-CN" sz="1600" b="1" i="1">
                  <a:solidFill>
                    <a:srgbClr val="1956B9"/>
                  </a:solidFill>
                  <a:latin typeface="微软雅黑" pitchFamily="34" charset="-122"/>
                  <a:ea typeface="微软雅黑" pitchFamily="34" charset="-122"/>
                </a:rPr>
                <a:t>U</a:t>
              </a:r>
            </a:p>
          </p:txBody>
        </p:sp>
        <p:sp>
          <p:nvSpPr>
            <p:cNvPr id="114704" name="Text Box 11"/>
            <p:cNvSpPr txBox="1">
              <a:spLocks noChangeArrowheads="1"/>
            </p:cNvSpPr>
            <p:nvPr/>
          </p:nvSpPr>
          <p:spPr bwMode="auto">
            <a:xfrm>
              <a:off x="5400721" y="4719961"/>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1</a:t>
              </a:r>
              <a:endParaRPr lang="en-US" altLang="zh-CN" sz="1600" b="1" i="1">
                <a:solidFill>
                  <a:srgbClr val="1956B9"/>
                </a:solidFill>
                <a:latin typeface="微软雅黑" pitchFamily="34" charset="-122"/>
                <a:ea typeface="微软雅黑" pitchFamily="34" charset="-122"/>
              </a:endParaRPr>
            </a:p>
          </p:txBody>
        </p:sp>
        <p:sp>
          <p:nvSpPr>
            <p:cNvPr id="114705" name="Text Box 12"/>
            <p:cNvSpPr txBox="1">
              <a:spLocks noChangeArrowheads="1"/>
            </p:cNvSpPr>
            <p:nvPr/>
          </p:nvSpPr>
          <p:spPr bwMode="auto">
            <a:xfrm>
              <a:off x="2828045" y="4685155"/>
              <a:ext cx="31130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a:solidFill>
                    <a:srgbClr val="1956B9"/>
                  </a:solidFill>
                  <a:latin typeface="微软雅黑" pitchFamily="34" charset="-122"/>
                  <a:ea typeface="微软雅黑" pitchFamily="34" charset="-122"/>
                </a:rPr>
                <a:t>0</a:t>
              </a:r>
              <a:endParaRPr lang="en-US" altLang="zh-CN" sz="1600" b="1" i="1">
                <a:solidFill>
                  <a:srgbClr val="1956B9"/>
                </a:solidFill>
                <a:latin typeface="微软雅黑" pitchFamily="34" charset="-122"/>
                <a:ea typeface="微软雅黑" pitchFamily="34" charset="-122"/>
              </a:endParaRPr>
            </a:p>
          </p:txBody>
        </p:sp>
        <p:sp>
          <p:nvSpPr>
            <p:cNvPr id="114706" name="Text Box 13"/>
            <p:cNvSpPr txBox="1">
              <a:spLocks noChangeArrowheads="1"/>
            </p:cNvSpPr>
            <p:nvPr/>
          </p:nvSpPr>
          <p:spPr bwMode="auto">
            <a:xfrm>
              <a:off x="2585254" y="4385342"/>
              <a:ext cx="43152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1600" b="1" i="1">
                  <a:solidFill>
                    <a:srgbClr val="1956B9"/>
                  </a:solidFill>
                  <a:latin typeface="微软雅黑" pitchFamily="34" charset="-122"/>
                  <a:ea typeface="微软雅黑" pitchFamily="34" charset="-122"/>
                </a:rPr>
                <a:t>D</a:t>
              </a:r>
              <a:r>
                <a:rPr lang="en-US" altLang="zh-CN" sz="1600" b="1" baseline="-25000">
                  <a:solidFill>
                    <a:srgbClr val="1956B9"/>
                  </a:solidFill>
                  <a:latin typeface="微软雅黑" pitchFamily="34" charset="-122"/>
                  <a:ea typeface="微软雅黑" pitchFamily="34" charset="-122"/>
                </a:rPr>
                <a:t>0</a:t>
              </a:r>
              <a:endParaRPr lang="en-US" altLang="zh-CN" sz="1600" b="1" i="1" baseline="-25000">
                <a:solidFill>
                  <a:srgbClr val="1956B9"/>
                </a:solidFill>
                <a:latin typeface="微软雅黑" pitchFamily="34" charset="-122"/>
                <a:ea typeface="微软雅黑" pitchFamily="34" charset="-122"/>
              </a:endParaRPr>
            </a:p>
          </p:txBody>
        </p:sp>
        <p:sp>
          <p:nvSpPr>
            <p:cNvPr id="114707" name="Text Box 14"/>
            <p:cNvSpPr txBox="1">
              <a:spLocks noChangeArrowheads="1"/>
            </p:cNvSpPr>
            <p:nvPr/>
          </p:nvSpPr>
          <p:spPr bwMode="auto">
            <a:xfrm>
              <a:off x="4593488" y="2696119"/>
              <a:ext cx="704681"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b="1">
                  <a:solidFill>
                    <a:schemeClr val="bg1"/>
                  </a:solidFill>
                  <a:latin typeface="微软雅黑" pitchFamily="34" charset="-122"/>
                  <a:ea typeface="微软雅黑" pitchFamily="34" charset="-122"/>
                </a:rPr>
                <a:t>时延急剧增大</a:t>
              </a:r>
              <a:endParaRPr lang="zh-CN" altLang="en-US" b="1" i="1">
                <a:solidFill>
                  <a:schemeClr val="bg1"/>
                </a:solidFill>
                <a:latin typeface="微软雅黑" pitchFamily="34" charset="-122"/>
                <a:ea typeface="微软雅黑" pitchFamily="34" charset="-122"/>
              </a:endParaRPr>
            </a:p>
          </p:txBody>
        </p:sp>
      </p:grpSp>
      <p:sp>
        <p:nvSpPr>
          <p:cNvPr id="114696" name="矩形 16"/>
          <p:cNvSpPr>
            <a:spLocks noChangeArrowheads="1"/>
          </p:cNvSpPr>
          <p:nvPr/>
        </p:nvSpPr>
        <p:spPr bwMode="auto">
          <a:xfrm>
            <a:off x="1749425" y="3994150"/>
            <a:ext cx="564515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itchFamily="34" charset="-122"/>
                <a:ea typeface="微软雅黑" pitchFamily="34" charset="-122"/>
              </a:rPr>
              <a:t>当信道的利用率增大时，该信道引起的时延迅速增加。</a:t>
            </a:r>
          </a:p>
        </p:txBody>
      </p:sp>
    </p:spTree>
    <p:extLst>
      <p:ext uri="{BB962C8B-B14F-4D97-AF65-F5344CB8AC3E}">
        <p14:creationId xmlns:p14="http://schemas.microsoft.com/office/powerpoint/2010/main" val="15429965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AutoShape 5"/>
          <p:cNvSpPr>
            <a:spLocks noChangeArrowheads="1"/>
          </p:cNvSpPr>
          <p:nvPr/>
        </p:nvSpPr>
        <p:spPr bwMode="auto">
          <a:xfrm>
            <a:off x="505071" y="70332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15715" name="Rectangle 6"/>
          <p:cNvSpPr>
            <a:spLocks noChangeArrowheads="1"/>
          </p:cNvSpPr>
          <p:nvPr/>
        </p:nvSpPr>
        <p:spPr bwMode="auto">
          <a:xfrm>
            <a:off x="2323628" y="66040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1.6.2  </a:t>
            </a:r>
            <a:r>
              <a:rPr lang="zh-CN" altLang="en-US" sz="2400" b="1" dirty="0">
                <a:solidFill>
                  <a:schemeClr val="bg1"/>
                </a:solidFill>
                <a:latin typeface="微软雅黑" pitchFamily="34" charset="-122"/>
                <a:ea typeface="微软雅黑" pitchFamily="34" charset="-122"/>
              </a:rPr>
              <a:t>计算机网络的非性能特征</a:t>
            </a:r>
          </a:p>
        </p:txBody>
      </p:sp>
      <p:sp>
        <p:nvSpPr>
          <p:cNvPr id="115716" name="Rectangle 8"/>
          <p:cNvSpPr>
            <a:spLocks noChangeArrowheads="1"/>
          </p:cNvSpPr>
          <p:nvPr/>
        </p:nvSpPr>
        <p:spPr bwMode="auto">
          <a:xfrm>
            <a:off x="505072" y="1155764"/>
            <a:ext cx="8133856" cy="826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en-US" sz="2000" b="1" dirty="0">
                <a:latin typeface="微软雅黑" pitchFamily="34" charset="-122"/>
                <a:ea typeface="微软雅黑" pitchFamily="34" charset="-122"/>
              </a:rPr>
              <a:t>一些</a:t>
            </a:r>
            <a:r>
              <a:rPr lang="zh-CN" altLang="zh-CN" sz="2000" b="1" dirty="0">
                <a:latin typeface="微软雅黑" pitchFamily="34" charset="-122"/>
                <a:ea typeface="微软雅黑" pitchFamily="34" charset="-122"/>
              </a:rPr>
              <a:t>非性能特征也很重要。</a:t>
            </a:r>
            <a:r>
              <a:rPr lang="zh-CN" altLang="en-US" sz="2000" b="1" dirty="0">
                <a:latin typeface="微软雅黑" pitchFamily="34" charset="-122"/>
                <a:ea typeface="微软雅黑" pitchFamily="34" charset="-122"/>
              </a:rPr>
              <a:t>它们</a:t>
            </a:r>
            <a:r>
              <a:rPr lang="zh-CN" altLang="zh-CN" sz="2000" b="1" dirty="0">
                <a:latin typeface="微软雅黑" pitchFamily="34" charset="-122"/>
                <a:ea typeface="微软雅黑" pitchFamily="34" charset="-122"/>
              </a:rPr>
              <a:t>与前面介绍的性能指标有很大的关系</a:t>
            </a:r>
            <a:r>
              <a:rPr lang="zh-CN" altLang="en-US" sz="2000" b="1" dirty="0">
                <a:latin typeface="微软雅黑" pitchFamily="34" charset="-122"/>
                <a:ea typeface="微软雅黑" pitchFamily="34" charset="-122"/>
              </a:rPr>
              <a:t>。主要包括：</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1010095" y="1963860"/>
            <a:ext cx="6018028" cy="20928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88925" lvl="1" indent="-285750">
              <a:lnSpc>
                <a:spcPts val="3000"/>
              </a:lnSpc>
              <a:spcBef>
                <a:spcPts val="600"/>
              </a:spcBef>
              <a:buClr>
                <a:srgbClr val="0070C0"/>
              </a:buClr>
              <a:buFont typeface="Wingdings" pitchFamily="2" charset="2"/>
              <a:buChar char="l"/>
            </a:pPr>
            <a:r>
              <a:rPr lang="zh-CN" altLang="en-US" sz="2000" b="1" dirty="0">
                <a:latin typeface="微软雅黑" pitchFamily="34" charset="-122"/>
                <a:ea typeface="微软雅黑" pitchFamily="34" charset="-122"/>
              </a:rPr>
              <a:t>费用</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质量</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标准化</a:t>
            </a:r>
          </a:p>
          <a:p>
            <a:pPr marL="288925" lvl="1" indent="-285750">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88925" lvl="1"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可靠性</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可扩展性和可升级性 </a:t>
            </a:r>
          </a:p>
          <a:p>
            <a:pPr marL="288925" lvl="1" indent="-285750">
              <a:lnSpc>
                <a:spcPts val="3000"/>
              </a:lnSpc>
              <a:buClr>
                <a:srgbClr val="0070C0"/>
              </a:buClr>
              <a:buFont typeface="Wingdings" pitchFamily="2" charset="2"/>
              <a:buChar char="l"/>
            </a:pPr>
            <a:r>
              <a:rPr lang="zh-CN" altLang="en-US" sz="2000" b="1" dirty="0">
                <a:latin typeface="微软雅黑" pitchFamily="34" charset="-122"/>
                <a:ea typeface="微软雅黑" pitchFamily="34" charset="-122"/>
              </a:rPr>
              <a:t>易于管理和维护 </a:t>
            </a:r>
          </a:p>
        </p:txBody>
      </p:sp>
    </p:spTree>
    <p:extLst>
      <p:ext uri="{BB962C8B-B14F-4D97-AF65-F5344CB8AC3E}">
        <p14:creationId xmlns:p14="http://schemas.microsoft.com/office/powerpoint/2010/main" val="1732649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007" y="485206"/>
            <a:ext cx="7808372" cy="449793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860" y="2798763"/>
            <a:ext cx="7750610" cy="1438839"/>
          </a:xfrm>
          <a:prstGeom prst="rect">
            <a:avLst/>
          </a:prstGeom>
          <a:noFill/>
          <a:ln w="9525">
            <a:solidFill>
              <a:srgbClr val="1608CE"/>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2695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ea typeface="微软雅黑" panose="020B0503020204020204" pitchFamily="34" charset="-122"/>
              </a:rPr>
              <a:t>计算机网络体系结构的形成</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ea typeface="微软雅黑" panose="020B0503020204020204" pitchFamily="34" charset="-122"/>
              </a:rPr>
              <a:t>协议与划分层次</a:t>
            </a:r>
            <a:endParaRPr lang="en-US" altLang="zh-CN" sz="2000" b="1" dirty="0">
              <a:solidFill>
                <a:schemeClr val="bg1"/>
              </a:solidFill>
              <a:ea typeface="微软雅黑" panose="020B0503020204020204" pitchFamily="34" charset="-122"/>
            </a:endParaRPr>
          </a:p>
          <a:p>
            <a:endParaRPr lang="en-US"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a:solidFill>
                  <a:schemeClr val="bg1"/>
                </a:solidFill>
                <a:latin typeface="微软雅黑" panose="020B0503020204020204" pitchFamily="34" charset="-122"/>
                <a:ea typeface="微软雅黑" panose="020B0503020204020204" pitchFamily="34" charset="-122"/>
              </a:rPr>
              <a:t>1.7.5                                  </a:t>
            </a:r>
            <a:r>
              <a:rPr lang="en-US" altLang="zh-CN" sz="2000" b="1" dirty="0">
                <a:solidFill>
                  <a:schemeClr val="bg1"/>
                </a:solidFill>
                <a:ea typeface="微软雅黑" panose="020B0503020204020204" pitchFamily="34" charset="-122"/>
              </a:rPr>
              <a:t>TCP/IP </a:t>
            </a:r>
            <a:r>
              <a:rPr lang="zh-CN" altLang="zh-CN" sz="2000" b="1" dirty="0">
                <a:solidFill>
                  <a:schemeClr val="bg1"/>
                </a:solidFill>
                <a:ea typeface="微软雅黑" panose="020B0503020204020204" pitchFamily="34" charset="-122"/>
              </a:rPr>
              <a:t>的体系结构</a:t>
            </a: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1.7</a:t>
            </a:r>
          </a:p>
          <a:p>
            <a:r>
              <a:rPr lang="zh-CN" altLang="zh-CN" sz="2000" b="1">
                <a:solidFill>
                  <a:schemeClr val="bg1"/>
                </a:solidFill>
                <a:latin typeface="微软雅黑" panose="020B0503020204020204" pitchFamily="34" charset="-122"/>
                <a:ea typeface="微软雅黑" panose="020B0503020204020204" pitchFamily="34" charset="-122"/>
              </a:rPr>
              <a:t>计算机网络的体系结构</a:t>
            </a:r>
            <a:endParaRPr lang="zh-CN" altLang="en-US" sz="2000" b="1">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931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AutoShape 5"/>
          <p:cNvSpPr>
            <a:spLocks noChangeArrowheads="1"/>
          </p:cNvSpPr>
          <p:nvPr/>
        </p:nvSpPr>
        <p:spPr bwMode="auto">
          <a:xfrm>
            <a:off x="505071" y="1041146"/>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7763" name="Rectangle 6"/>
          <p:cNvSpPr>
            <a:spLocks noChangeArrowheads="1"/>
          </p:cNvSpPr>
          <p:nvPr/>
        </p:nvSpPr>
        <p:spPr bwMode="auto">
          <a:xfrm>
            <a:off x="2169740" y="999808"/>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7764" name="Rectangle 8"/>
          <p:cNvSpPr>
            <a:spLocks noChangeArrowheads="1"/>
          </p:cNvSpPr>
          <p:nvPr/>
        </p:nvSpPr>
        <p:spPr bwMode="auto">
          <a:xfrm>
            <a:off x="505072" y="1493584"/>
            <a:ext cx="8133856" cy="2362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spcBef>
                <a:spcPts val="600"/>
              </a:spcBef>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计算机网络是个非常复杂的系统</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相互通信的两个计算机系统必须</a:t>
            </a:r>
            <a:r>
              <a:rPr lang="zh-CN" altLang="en-US" sz="2000" b="1" dirty="0">
                <a:solidFill>
                  <a:srgbClr val="0000FF"/>
                </a:solidFill>
                <a:latin typeface="微软雅黑" panose="020B0503020204020204" pitchFamily="34" charset="-122"/>
                <a:ea typeface="微软雅黑" panose="020B0503020204020204" pitchFamily="34" charset="-122"/>
              </a:rPr>
              <a:t>高度协调工作</a:t>
            </a:r>
            <a:r>
              <a:rPr lang="zh-CN" altLang="en-US" sz="2000" b="1" dirty="0">
                <a:latin typeface="微软雅黑" panose="020B0503020204020204" pitchFamily="34" charset="-122"/>
                <a:ea typeface="微软雅黑" panose="020B0503020204020204" pitchFamily="34" charset="-122"/>
              </a:rPr>
              <a:t>才行，而这种“协调”是相当复杂的。 </a:t>
            </a:r>
          </a:p>
          <a:p>
            <a:pPr marL="285750" indent="-285750">
              <a:lnSpc>
                <a:spcPts val="3300"/>
              </a:lnSpc>
              <a:spcBef>
                <a:spcPts val="600"/>
              </a:spcBef>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分层</a:t>
            </a:r>
            <a:r>
              <a:rPr lang="zh-CN" altLang="en-US" sz="2000" b="1" dirty="0">
                <a:latin typeface="微软雅黑" panose="020B0503020204020204" pitchFamily="34" charset="-122"/>
                <a:ea typeface="微软雅黑" panose="020B0503020204020204" pitchFamily="34" charset="-122"/>
              </a:rPr>
              <a:t>”可将庞大而复杂的问题，转化为若干较小的局部问题，而这些较小的局部问题就比较易于研究和处理。 </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35999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710552" y="652812"/>
            <a:ext cx="743685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 name="Rectangle 6"/>
          <p:cNvSpPr>
            <a:spLocks noChangeArrowheads="1"/>
          </p:cNvSpPr>
          <p:nvPr/>
        </p:nvSpPr>
        <p:spPr bwMode="auto">
          <a:xfrm>
            <a:off x="3198058" y="62899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哲学家</a:t>
            </a:r>
            <a:r>
              <a:rPr lang="en-US" altLang="zh-CN" sz="2000" b="1" dirty="0">
                <a:solidFill>
                  <a:schemeClr val="bg1"/>
                </a:solidFill>
                <a:ea typeface="微软雅黑" panose="020B0503020204020204" pitchFamily="34" charset="-122"/>
              </a:rPr>
              <a:t>-</a:t>
            </a:r>
            <a:r>
              <a:rPr lang="zh-CN" altLang="en-US" sz="2000" b="1" dirty="0">
                <a:solidFill>
                  <a:schemeClr val="bg1"/>
                </a:solidFill>
                <a:ea typeface="微软雅黑" panose="020B0503020204020204" pitchFamily="34" charset="-122"/>
              </a:rPr>
              <a:t>翻译</a:t>
            </a:r>
            <a:r>
              <a:rPr lang="en-US" altLang="zh-CN" sz="2000" b="1" dirty="0">
                <a:solidFill>
                  <a:schemeClr val="bg1"/>
                </a:solidFill>
                <a:ea typeface="微软雅黑" panose="020B0503020204020204" pitchFamily="34" charset="-122"/>
              </a:rPr>
              <a:t>-</a:t>
            </a:r>
            <a:r>
              <a:rPr lang="zh-CN" altLang="en-US" sz="2000" b="1" dirty="0">
                <a:solidFill>
                  <a:schemeClr val="bg1"/>
                </a:solidFill>
                <a:ea typeface="微软雅黑" panose="020B0503020204020204" pitchFamily="34" charset="-122"/>
              </a:rPr>
              <a:t>秘书结构</a:t>
            </a:r>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755" y="1039156"/>
            <a:ext cx="5934075" cy="377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3190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587" y="1155253"/>
            <a:ext cx="5677417" cy="3335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5"/>
          <p:cNvSpPr>
            <a:spLocks noChangeArrowheads="1"/>
          </p:cNvSpPr>
          <p:nvPr/>
        </p:nvSpPr>
        <p:spPr bwMode="auto">
          <a:xfrm>
            <a:off x="710552" y="652812"/>
            <a:ext cx="743685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 name="Rectangle 6"/>
          <p:cNvSpPr>
            <a:spLocks noChangeArrowheads="1"/>
          </p:cNvSpPr>
          <p:nvPr/>
        </p:nvSpPr>
        <p:spPr bwMode="auto">
          <a:xfrm>
            <a:off x="3198058" y="628999"/>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社会上存在的邮政系统</a:t>
            </a:r>
          </a:p>
        </p:txBody>
      </p:sp>
    </p:spTree>
    <p:extLst>
      <p:ext uri="{BB962C8B-B14F-4D97-AF65-F5344CB8AC3E}">
        <p14:creationId xmlns:p14="http://schemas.microsoft.com/office/powerpoint/2010/main" val="369439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8"/>
          <p:cNvSpPr>
            <a:spLocks noChangeArrowheads="1"/>
          </p:cNvSpPr>
          <p:nvPr/>
        </p:nvSpPr>
        <p:spPr bwMode="auto">
          <a:xfrm>
            <a:off x="505071" y="1384872"/>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1974</a:t>
            </a:r>
            <a:r>
              <a:rPr lang="zh-CN" altLang="zh-CN" sz="2000" b="1" dirty="0" smtClean="0">
                <a:latin typeface="微软雅黑" panose="020B0503020204020204" pitchFamily="34" charset="-122"/>
                <a:ea typeface="微软雅黑" panose="020B0503020204020204" pitchFamily="34" charset="-122"/>
              </a:rPr>
              <a:t>年</a:t>
            </a:r>
            <a:r>
              <a:rPr lang="zh-CN" altLang="zh-CN" sz="2000" b="1" dirty="0">
                <a:latin typeface="微软雅黑" panose="020B0503020204020204" pitchFamily="34" charset="-122"/>
                <a:ea typeface="微软雅黑" panose="020B0503020204020204" pitchFamily="34" charset="-122"/>
              </a:rPr>
              <a:t>，美国</a:t>
            </a:r>
            <a:r>
              <a:rPr lang="zh-CN" altLang="zh-CN" sz="2000" b="1" dirty="0" smtClean="0">
                <a:latin typeface="微软雅黑" panose="020B0503020204020204" pitchFamily="34" charset="-122"/>
                <a:ea typeface="微软雅黑" panose="020B0503020204020204" pitchFamily="34" charset="-122"/>
              </a:rPr>
              <a:t>的</a:t>
            </a:r>
            <a:r>
              <a:rPr lang="en-US" altLang="zh-CN" sz="2000" b="1" dirty="0" smtClean="0">
                <a:latin typeface="微软雅黑" panose="020B0503020204020204" pitchFamily="34" charset="-122"/>
                <a:ea typeface="微软雅黑" panose="020B0503020204020204" pitchFamily="34" charset="-122"/>
              </a:rPr>
              <a:t>IBM</a:t>
            </a:r>
            <a:r>
              <a:rPr lang="zh-CN" altLang="zh-CN" sz="2000" b="1" dirty="0" smtClean="0">
                <a:latin typeface="微软雅黑" panose="020B0503020204020204" pitchFamily="34" charset="-122"/>
                <a:ea typeface="微软雅黑" panose="020B0503020204020204" pitchFamily="34" charset="-122"/>
              </a:rPr>
              <a:t>公司</a:t>
            </a:r>
            <a:r>
              <a:rPr lang="zh-CN" altLang="zh-CN" sz="2000" b="1" dirty="0">
                <a:latin typeface="微软雅黑" panose="020B0503020204020204" pitchFamily="34" charset="-122"/>
                <a:ea typeface="微软雅黑" panose="020B0503020204020204" pitchFamily="34" charset="-122"/>
              </a:rPr>
              <a:t>宣布了</a:t>
            </a:r>
            <a:r>
              <a:rPr lang="zh-CN" altLang="zh-CN" sz="2000" b="1" dirty="0">
                <a:solidFill>
                  <a:srgbClr val="0000FF"/>
                </a:solidFill>
                <a:latin typeface="微软雅黑" panose="020B0503020204020204" pitchFamily="34" charset="-122"/>
                <a:ea typeface="微软雅黑" panose="020B0503020204020204" pitchFamily="34" charset="-122"/>
              </a:rPr>
              <a:t>系统网络体系结构</a:t>
            </a:r>
            <a:r>
              <a:rPr lang="en-US" altLang="zh-CN" sz="2000" b="1" dirty="0">
                <a:solidFill>
                  <a:srgbClr val="0000FF"/>
                </a:solidFill>
                <a:latin typeface="微软雅黑" panose="020B0503020204020204" pitchFamily="34" charset="-122"/>
                <a:ea typeface="微软雅黑" panose="020B0503020204020204" pitchFamily="34" charset="-122"/>
              </a:rPr>
              <a:t>SNA </a:t>
            </a:r>
            <a:r>
              <a:rPr lang="en-US" altLang="zh-CN" sz="2000" b="1" dirty="0">
                <a:latin typeface="微软雅黑" panose="020B0503020204020204" pitchFamily="34" charset="-122"/>
                <a:ea typeface="微软雅黑" panose="020B0503020204020204" pitchFamily="34" charset="-122"/>
              </a:rPr>
              <a:t>(System Network Architecture)</a:t>
            </a:r>
            <a:r>
              <a:rPr lang="zh-CN" altLang="zh-CN" sz="2000" b="1" dirty="0">
                <a:latin typeface="微软雅黑" panose="020B0503020204020204" pitchFamily="34" charset="-122"/>
                <a:ea typeface="微软雅黑" panose="020B0503020204020204" pitchFamily="34" charset="-122"/>
              </a:rPr>
              <a:t>。这个著名的网络标准就是按照分层的方法制定的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不久后，其他一些公司也相继推出自己公司的具有不同名称的体系结构。</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由于网络体系结构的不同，不同公司的设备很难互相连通。</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1" y="931418"/>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2169740" y="890080"/>
            <a:ext cx="480452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1.7.1  </a:t>
            </a:r>
            <a:r>
              <a:rPr lang="zh-CN" altLang="zh-CN" sz="2400" b="1" dirty="0">
                <a:solidFill>
                  <a:schemeClr val="bg1"/>
                </a:solidFill>
                <a:latin typeface="微软雅黑" panose="020B0503020204020204" pitchFamily="34" charset="-122"/>
                <a:ea typeface="微软雅黑" panose="020B0503020204020204" pitchFamily="34" charset="-122"/>
              </a:rPr>
              <a:t>计算机网络体系结构的形成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7796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AutoShape 5"/>
          <p:cNvSpPr>
            <a:spLocks noChangeArrowheads="1"/>
          </p:cNvSpPr>
          <p:nvPr/>
        </p:nvSpPr>
        <p:spPr bwMode="auto">
          <a:xfrm>
            <a:off x="914400" y="652812"/>
            <a:ext cx="7169150"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19811" name="Rectangle 6"/>
          <p:cNvSpPr>
            <a:spLocks noChangeArrowheads="1"/>
          </p:cNvSpPr>
          <p:nvPr/>
        </p:nvSpPr>
        <p:spPr bwMode="auto">
          <a:xfrm>
            <a:off x="2987263" y="628999"/>
            <a:ext cx="31710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anose="020B0503020204020204" pitchFamily="34" charset="-122"/>
              </a:rPr>
              <a:t>开放系统互连参考模型</a:t>
            </a:r>
            <a:r>
              <a:rPr lang="en-US" altLang="zh-CN" sz="2000" b="1" dirty="0" smtClean="0">
                <a:solidFill>
                  <a:schemeClr val="bg1"/>
                </a:solidFill>
                <a:ea typeface="微软雅黑" panose="020B0503020204020204" pitchFamily="34" charset="-122"/>
              </a:rPr>
              <a:t>OSI</a:t>
            </a:r>
            <a:endParaRPr lang="zh-CN" altLang="en-US" sz="2000" b="1" dirty="0">
              <a:solidFill>
                <a:schemeClr val="bg1"/>
              </a:solidFill>
              <a:ea typeface="微软雅黑" panose="020B0503020204020204" pitchFamily="34" charset="-122"/>
            </a:endParaRPr>
          </a:p>
        </p:txBody>
      </p:sp>
      <p:sp>
        <p:nvSpPr>
          <p:cNvPr id="119812" name="Rectangle 68"/>
          <p:cNvSpPr>
            <a:spLocks noChangeArrowheads="1"/>
          </p:cNvSpPr>
          <p:nvPr/>
        </p:nvSpPr>
        <p:spPr bwMode="auto">
          <a:xfrm>
            <a:off x="505072" y="1049687"/>
            <a:ext cx="813385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为了使不同体系结构的计算机网络都能互连，</a:t>
            </a:r>
            <a:r>
              <a:rPr lang="zh-CN" altLang="zh-CN" sz="2000" b="1" dirty="0" smtClean="0">
                <a:latin typeface="微软雅黑" panose="020B0503020204020204" pitchFamily="34" charset="-122"/>
                <a:ea typeface="微软雅黑" panose="020B0503020204020204" pitchFamily="34" charset="-122"/>
              </a:rPr>
              <a:t>国际标准化组织</a:t>
            </a:r>
            <a:r>
              <a:rPr lang="en-US" altLang="zh-CN" sz="2000" b="1" dirty="0" smtClean="0">
                <a:latin typeface="微软雅黑" panose="020B0503020204020204" pitchFamily="34" charset="-122"/>
                <a:ea typeface="微软雅黑" panose="020B0503020204020204" pitchFamily="34" charset="-122"/>
              </a:rPr>
              <a:t>ISO</a:t>
            </a:r>
            <a:r>
              <a:rPr lang="zh-CN" altLang="zh-CN" sz="2000" b="1" dirty="0" smtClean="0">
                <a:latin typeface="微软雅黑" panose="020B0503020204020204" pitchFamily="34" charset="-122"/>
                <a:ea typeface="微软雅黑" panose="020B0503020204020204" pitchFamily="34" charset="-122"/>
              </a:rPr>
              <a:t>于</a:t>
            </a:r>
            <a:r>
              <a:rPr lang="en-US" altLang="zh-CN" sz="2000" b="1" dirty="0" smtClean="0">
                <a:latin typeface="微软雅黑" panose="020B0503020204020204" pitchFamily="34" charset="-122"/>
                <a:ea typeface="微软雅黑" panose="020B0503020204020204" pitchFamily="34" charset="-122"/>
              </a:rPr>
              <a:t>1977</a:t>
            </a:r>
            <a:r>
              <a:rPr lang="zh-CN" altLang="zh-CN" sz="2000" b="1" dirty="0" smtClean="0">
                <a:latin typeface="微软雅黑" panose="020B0503020204020204" pitchFamily="34" charset="-122"/>
                <a:ea typeface="微软雅黑" panose="020B0503020204020204" pitchFamily="34" charset="-122"/>
              </a:rPr>
              <a:t>年</a:t>
            </a:r>
            <a:r>
              <a:rPr lang="zh-CN" altLang="zh-CN" sz="2000" b="1" dirty="0">
                <a:latin typeface="微软雅黑" panose="020B0503020204020204" pitchFamily="34" charset="-122"/>
                <a:ea typeface="微软雅黑" panose="020B0503020204020204" pitchFamily="34" charset="-122"/>
              </a:rPr>
              <a:t>成立了专门机构研究该问题。</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他们提出了一个试图使各种计算机在世界范围内互连成网的标准框架，即著名的</a:t>
            </a:r>
            <a:r>
              <a:rPr lang="zh-CN" altLang="zh-CN" sz="2000" b="1" dirty="0">
                <a:solidFill>
                  <a:srgbClr val="0000FF"/>
                </a:solidFill>
                <a:latin typeface="微软雅黑" panose="020B0503020204020204" pitchFamily="34" charset="-122"/>
                <a:ea typeface="微软雅黑" panose="020B0503020204020204" pitchFamily="34" charset="-122"/>
              </a:rPr>
              <a:t>开放系统互连基本参考</a:t>
            </a:r>
            <a:r>
              <a:rPr lang="zh-CN" altLang="zh-CN" sz="2000" b="1" dirty="0" smtClean="0">
                <a:solidFill>
                  <a:srgbClr val="0000FF"/>
                </a:solidFill>
                <a:latin typeface="微软雅黑" panose="020B0503020204020204" pitchFamily="34" charset="-122"/>
                <a:ea typeface="微软雅黑" panose="020B0503020204020204" pitchFamily="34" charset="-122"/>
              </a:rPr>
              <a:t>模型</a:t>
            </a:r>
            <a:r>
              <a:rPr lang="en-US" altLang="zh-CN" sz="2000" b="1" dirty="0" smtClean="0">
                <a:solidFill>
                  <a:srgbClr val="0000FF"/>
                </a:solidFill>
                <a:latin typeface="微软雅黑" panose="020B0503020204020204" pitchFamily="34" charset="-122"/>
                <a:ea typeface="微软雅黑" panose="020B0503020204020204" pitchFamily="34" charset="-122"/>
              </a:rPr>
              <a:t>OSI/RM </a:t>
            </a:r>
            <a:r>
              <a:rPr lang="en-US" altLang="zh-CN" sz="2000" b="1" dirty="0">
                <a:latin typeface="微软雅黑" panose="020B0503020204020204" pitchFamily="34" charset="-122"/>
                <a:ea typeface="微软雅黑" panose="020B0503020204020204" pitchFamily="34" charset="-122"/>
              </a:rPr>
              <a:t>(Open Systems Interconnection Reference Model)</a:t>
            </a:r>
            <a:r>
              <a:rPr lang="zh-CN" altLang="zh-CN" sz="2000" b="1" dirty="0">
                <a:latin typeface="微软雅黑" panose="020B0503020204020204" pitchFamily="34" charset="-122"/>
                <a:ea typeface="微软雅黑" panose="020B0503020204020204" pitchFamily="34" charset="-122"/>
              </a:rPr>
              <a:t>，简称</a:t>
            </a:r>
            <a:r>
              <a:rPr lang="zh-CN" altLang="zh-CN" sz="2000" b="1" dirty="0" smtClean="0">
                <a:latin typeface="微软雅黑" panose="020B0503020204020204" pitchFamily="34" charset="-122"/>
                <a:ea typeface="微软雅黑" panose="020B0503020204020204" pitchFamily="34" charset="-122"/>
              </a:rPr>
              <a:t>为</a:t>
            </a:r>
            <a:r>
              <a:rPr lang="en-US" altLang="zh-CN" sz="2000" b="1" dirty="0" smtClean="0">
                <a:latin typeface="微软雅黑" panose="020B0503020204020204" pitchFamily="34" charset="-122"/>
                <a:ea typeface="微软雅黑" panose="020B0503020204020204" pitchFamily="34" charset="-122"/>
              </a:rPr>
              <a:t>OSI</a:t>
            </a:r>
            <a:r>
              <a:rPr lang="zh-CN" altLang="zh-CN"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 name="对角圆角矩形 4"/>
          <p:cNvSpPr/>
          <p:nvPr/>
        </p:nvSpPr>
        <p:spPr>
          <a:xfrm>
            <a:off x="505073" y="3222307"/>
            <a:ext cx="8133854"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9816" name="矩形 5"/>
          <p:cNvSpPr>
            <a:spLocks noChangeArrowheads="1"/>
          </p:cNvSpPr>
          <p:nvPr/>
        </p:nvSpPr>
        <p:spPr bwMode="auto">
          <a:xfrm>
            <a:off x="1279525" y="3334385"/>
            <a:ext cx="6804025"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只要</a:t>
            </a:r>
            <a:r>
              <a:rPr lang="zh-CN" altLang="en-US" sz="2000" b="1" dirty="0" smtClean="0">
                <a:solidFill>
                  <a:schemeClr val="bg1"/>
                </a:solidFill>
                <a:latin typeface="微软雅黑" panose="020B0503020204020204" pitchFamily="34" charset="-122"/>
                <a:ea typeface="微软雅黑" panose="020B0503020204020204" pitchFamily="34" charset="-122"/>
              </a:rPr>
              <a:t>遵循</a:t>
            </a:r>
            <a:r>
              <a:rPr lang="en-US" altLang="zh-CN" sz="2000" b="1" dirty="0" smtClean="0">
                <a:solidFill>
                  <a:schemeClr val="bg1"/>
                </a:solidFill>
                <a:latin typeface="微软雅黑" panose="020B0503020204020204" pitchFamily="34" charset="-122"/>
                <a:ea typeface="微软雅黑" panose="020B0503020204020204" pitchFamily="34" charset="-122"/>
              </a:rPr>
              <a:t>OSI</a:t>
            </a:r>
            <a:r>
              <a:rPr lang="zh-CN" altLang="en-US" sz="2000" b="1" dirty="0" smtClean="0">
                <a:solidFill>
                  <a:schemeClr val="bg1"/>
                </a:solidFill>
                <a:latin typeface="微软雅黑" panose="020B0503020204020204" pitchFamily="34" charset="-122"/>
                <a:ea typeface="微软雅黑" panose="020B0503020204020204" pitchFamily="34" charset="-122"/>
              </a:rPr>
              <a:t>标准</a:t>
            </a:r>
            <a:r>
              <a:rPr lang="zh-CN" altLang="en-US" sz="2000" b="1" dirty="0">
                <a:solidFill>
                  <a:schemeClr val="bg1"/>
                </a:solidFill>
                <a:latin typeface="微软雅黑" panose="020B0503020204020204" pitchFamily="34" charset="-122"/>
                <a:ea typeface="微软雅黑" panose="020B0503020204020204" pitchFamily="34" charset="-122"/>
              </a:rPr>
              <a:t>，一个系统就可以和位于世界上任何地方的、也遵循这同一标准的其他任何系统进行通信。</a:t>
            </a:r>
          </a:p>
        </p:txBody>
      </p:sp>
    </p:spTree>
    <p:extLst>
      <p:ext uri="{BB962C8B-B14F-4D97-AF65-F5344CB8AC3E}">
        <p14:creationId xmlns:p14="http://schemas.microsoft.com/office/powerpoint/2010/main" val="3071345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6" name="Rectangle 68"/>
          <p:cNvSpPr>
            <a:spLocks noChangeArrowheads="1"/>
          </p:cNvSpPr>
          <p:nvPr/>
        </p:nvSpPr>
        <p:spPr bwMode="auto">
          <a:xfrm>
            <a:off x="402333" y="1176719"/>
            <a:ext cx="6604644"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OSI</a:t>
            </a:r>
            <a:r>
              <a:rPr lang="zh-CN" altLang="zh-CN" sz="2000" b="1" dirty="0" smtClean="0">
                <a:latin typeface="微软雅黑" panose="020B0503020204020204" pitchFamily="34" charset="-122"/>
                <a:ea typeface="微软雅黑" panose="020B0503020204020204" pitchFamily="34" charset="-122"/>
              </a:rPr>
              <a:t>只</a:t>
            </a:r>
            <a:r>
              <a:rPr lang="zh-CN" altLang="zh-CN" sz="2000" b="1" dirty="0">
                <a:latin typeface="微软雅黑" panose="020B0503020204020204" pitchFamily="34" charset="-122"/>
                <a:ea typeface="微软雅黑" panose="020B0503020204020204" pitchFamily="34" charset="-122"/>
              </a:rPr>
              <a:t>获得了一些理论研究的成果</a:t>
            </a:r>
            <a:r>
              <a:rPr lang="zh-CN" altLang="en-US" sz="2000" b="1" dirty="0">
                <a:latin typeface="微软雅黑" panose="020B0503020204020204" pitchFamily="34" charset="-122"/>
                <a:ea typeface="微软雅黑" panose="020B0503020204020204" pitchFamily="34" charset="-122"/>
              </a:rPr>
              <a:t>，在市场化方面却失败了。原因包括：</a:t>
            </a:r>
          </a:p>
          <a:p>
            <a:pPr marL="633730" lvl="1" indent="-342900">
              <a:lnSpc>
                <a:spcPts val="3300"/>
              </a:lnSpc>
              <a:buClr>
                <a:srgbClr val="7030A0"/>
              </a:buClr>
              <a:buFont typeface="Calibri" panose="020F0502020204030204" pitchFamily="34" charset="0"/>
              <a:buAutoNum type="arabicPeriod"/>
            </a:pPr>
            <a:r>
              <a:rPr lang="en-US" altLang="zh-CN" sz="2000" b="1" dirty="0" smtClean="0">
                <a:latin typeface="微软雅黑" panose="020B0503020204020204" pitchFamily="34" charset="-122"/>
                <a:ea typeface="微软雅黑" panose="020B0503020204020204" pitchFamily="34" charset="-122"/>
              </a:rPr>
              <a:t>OSI</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专家们在</a:t>
            </a:r>
            <a:r>
              <a:rPr lang="zh-CN" altLang="en-US" sz="2000" b="1" dirty="0" smtClean="0">
                <a:latin typeface="微软雅黑" panose="020B0503020204020204" pitchFamily="34" charset="-122"/>
                <a:ea typeface="微软雅黑" panose="020B0503020204020204" pitchFamily="34" charset="-122"/>
              </a:rPr>
              <a:t>完成</a:t>
            </a:r>
            <a:r>
              <a:rPr lang="en-US" altLang="zh-CN" sz="2000" b="1" dirty="0" smtClean="0">
                <a:latin typeface="微软雅黑" panose="020B0503020204020204" pitchFamily="34" charset="-122"/>
                <a:ea typeface="微软雅黑" panose="020B0503020204020204" pitchFamily="34" charset="-122"/>
              </a:rPr>
              <a:t>OSI</a:t>
            </a:r>
            <a:r>
              <a:rPr lang="zh-CN" altLang="en-US" sz="2000" b="1" dirty="0" smtClean="0">
                <a:latin typeface="微软雅黑" panose="020B0503020204020204" pitchFamily="34" charset="-122"/>
                <a:ea typeface="微软雅黑" panose="020B0503020204020204" pitchFamily="34" charset="-122"/>
              </a:rPr>
              <a:t>标准时</a:t>
            </a:r>
            <a:r>
              <a:rPr lang="zh-CN" altLang="en-US" sz="2000" b="1" dirty="0">
                <a:latin typeface="微软雅黑" panose="020B0503020204020204" pitchFamily="34" charset="-122"/>
                <a:ea typeface="微软雅黑" panose="020B0503020204020204" pitchFamily="34" charset="-122"/>
              </a:rPr>
              <a:t>没有商业驱动力；</a:t>
            </a:r>
          </a:p>
          <a:p>
            <a:pPr marL="633730" lvl="1" indent="-342900">
              <a:lnSpc>
                <a:spcPts val="3300"/>
              </a:lnSpc>
              <a:buClr>
                <a:srgbClr val="7030A0"/>
              </a:buClr>
              <a:buFont typeface="Calibri" panose="020F0502020204030204" pitchFamily="34" charset="0"/>
              <a:buAutoNum type="arabicPeriod"/>
            </a:pPr>
            <a:r>
              <a:rPr lang="en-US" altLang="zh-CN" sz="2000" b="1" dirty="0" smtClean="0">
                <a:latin typeface="微软雅黑" panose="020B0503020204020204" pitchFamily="34" charset="-122"/>
                <a:ea typeface="微软雅黑" panose="020B0503020204020204" pitchFamily="34" charset="-122"/>
              </a:rPr>
              <a:t>OSI</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协议实现起来过分复杂，且运行效率很低；</a:t>
            </a:r>
          </a:p>
          <a:p>
            <a:pPr marL="633730" lvl="1" indent="-342900">
              <a:lnSpc>
                <a:spcPts val="3300"/>
              </a:lnSpc>
              <a:buClr>
                <a:srgbClr val="7030A0"/>
              </a:buClr>
              <a:buFont typeface="Calibri" panose="020F0502020204030204" pitchFamily="34" charset="0"/>
              <a:buAutoNum type="arabicPeriod"/>
            </a:pPr>
            <a:r>
              <a:rPr lang="en-US" altLang="zh-CN" sz="2000" b="1" dirty="0" smtClean="0">
                <a:latin typeface="微软雅黑" panose="020B0503020204020204" pitchFamily="34" charset="-122"/>
                <a:ea typeface="微软雅黑" panose="020B0503020204020204" pitchFamily="34" charset="-122"/>
              </a:rPr>
              <a:t>OSI</a:t>
            </a:r>
            <a:r>
              <a:rPr lang="zh-CN" altLang="en-US" sz="2000" b="1" dirty="0" smtClean="0">
                <a:latin typeface="微软雅黑" panose="020B0503020204020204" pitchFamily="34" charset="-122"/>
                <a:ea typeface="微软雅黑" panose="020B0503020204020204" pitchFamily="34" charset="-122"/>
              </a:rPr>
              <a:t>标准</a:t>
            </a:r>
            <a:r>
              <a:rPr lang="zh-CN" altLang="en-US" sz="2000" b="1" dirty="0">
                <a:latin typeface="微软雅黑" panose="020B0503020204020204" pitchFamily="34" charset="-122"/>
                <a:ea typeface="微软雅黑" panose="020B0503020204020204" pitchFamily="34" charset="-122"/>
              </a:rPr>
              <a:t>的制定周期太长，因而使得</a:t>
            </a:r>
            <a:r>
              <a:rPr lang="zh-CN" altLang="en-US" sz="2000" b="1" dirty="0" smtClean="0">
                <a:latin typeface="微软雅黑" panose="020B0503020204020204" pitchFamily="34" charset="-122"/>
                <a:ea typeface="微软雅黑" panose="020B0503020204020204" pitchFamily="34" charset="-122"/>
              </a:rPr>
              <a:t>按</a:t>
            </a:r>
            <a:r>
              <a:rPr lang="en-US" altLang="zh-CN" sz="2000" b="1" dirty="0" smtClean="0">
                <a:latin typeface="微软雅黑" panose="020B0503020204020204" pitchFamily="34" charset="-122"/>
                <a:ea typeface="微软雅黑" panose="020B0503020204020204" pitchFamily="34" charset="-122"/>
              </a:rPr>
              <a:t>OSI</a:t>
            </a:r>
            <a:r>
              <a:rPr lang="zh-CN" altLang="en-US" sz="2000" b="1" dirty="0" smtClean="0">
                <a:latin typeface="微软雅黑" panose="020B0503020204020204" pitchFamily="34" charset="-122"/>
                <a:ea typeface="微软雅黑" panose="020B0503020204020204" pitchFamily="34" charset="-122"/>
              </a:rPr>
              <a:t>标准</a:t>
            </a:r>
            <a:r>
              <a:rPr lang="zh-CN" altLang="en-US" sz="2000" b="1" dirty="0">
                <a:latin typeface="微软雅黑" panose="020B0503020204020204" pitchFamily="34" charset="-122"/>
                <a:ea typeface="微软雅黑" panose="020B0503020204020204" pitchFamily="34" charset="-122"/>
              </a:rPr>
              <a:t>生产的设备无法及时进入市场；</a:t>
            </a:r>
          </a:p>
          <a:p>
            <a:pPr marL="633730" lvl="1" indent="-342900">
              <a:lnSpc>
                <a:spcPts val="3300"/>
              </a:lnSpc>
              <a:buClr>
                <a:srgbClr val="7030A0"/>
              </a:buClr>
              <a:buFont typeface="Calibri" panose="020F0502020204030204" pitchFamily="34" charset="0"/>
              <a:buAutoNum type="arabicPeriod"/>
            </a:pPr>
            <a:r>
              <a:rPr lang="en-US" altLang="zh-CN" sz="2000" b="1" dirty="0" smtClean="0">
                <a:latin typeface="微软雅黑" panose="020B0503020204020204" pitchFamily="34" charset="-122"/>
                <a:ea typeface="微软雅黑" panose="020B0503020204020204" pitchFamily="34" charset="-122"/>
              </a:rPr>
              <a:t>OSI</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层次划分也不太合理，有些功能在多个层次中重复出现。</a:t>
            </a:r>
            <a:r>
              <a:rPr lang="zh-CN" altLang="en-US" sz="2000" b="1" dirty="0">
                <a:solidFill>
                  <a:srgbClr val="0000CC"/>
                </a:solidFill>
                <a:latin typeface="微软雅黑" panose="020B0503020204020204" pitchFamily="34" charset="-122"/>
                <a:ea typeface="微软雅黑" panose="020B0503020204020204" pitchFamily="34" charset="-122"/>
              </a:rPr>
              <a:t>  </a:t>
            </a:r>
          </a:p>
        </p:txBody>
      </p:sp>
      <p:sp>
        <p:nvSpPr>
          <p:cNvPr id="6" name="Rectangle 6"/>
          <p:cNvSpPr>
            <a:spLocks noChangeArrowheads="1"/>
          </p:cNvSpPr>
          <p:nvPr/>
        </p:nvSpPr>
        <p:spPr bwMode="auto">
          <a:xfrm>
            <a:off x="2987263" y="729583"/>
            <a:ext cx="31710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开放系统互连参考模型 </a:t>
            </a:r>
            <a:r>
              <a:rPr lang="en-US" altLang="zh-CN" sz="2000" b="1" dirty="0" smtClean="0">
                <a:solidFill>
                  <a:schemeClr val="bg1"/>
                </a:solidFill>
                <a:ea typeface="微软雅黑" panose="020B0503020204020204" pitchFamily="34" charset="-122"/>
              </a:rPr>
              <a:t>OSI</a:t>
            </a:r>
            <a:endParaRPr lang="zh-CN" altLang="en-US" sz="2000" b="1" dirty="0">
              <a:solidFill>
                <a:schemeClr val="bg1"/>
              </a:solidFill>
              <a:ea typeface="微软雅黑" panose="020B0503020204020204" pitchFamily="34" charset="-122"/>
            </a:endParaRP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6161" y="1350570"/>
            <a:ext cx="1857906" cy="2995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5"/>
          <p:cNvSpPr>
            <a:spLocks noChangeArrowheads="1"/>
          </p:cNvSpPr>
          <p:nvPr/>
        </p:nvSpPr>
        <p:spPr bwMode="auto">
          <a:xfrm>
            <a:off x="657547" y="652812"/>
            <a:ext cx="7613150"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 name="Rectangle 6"/>
          <p:cNvSpPr>
            <a:spLocks noChangeArrowheads="1"/>
          </p:cNvSpPr>
          <p:nvPr/>
        </p:nvSpPr>
        <p:spPr bwMode="auto">
          <a:xfrm>
            <a:off x="2987263" y="628999"/>
            <a:ext cx="31710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anose="020B0503020204020204" pitchFamily="34" charset="-122"/>
              </a:rPr>
              <a:t>开放系统互连参考模型</a:t>
            </a:r>
            <a:r>
              <a:rPr lang="en-US" altLang="zh-CN" sz="2000" b="1" dirty="0" smtClean="0">
                <a:solidFill>
                  <a:schemeClr val="bg1"/>
                </a:solidFill>
                <a:ea typeface="微软雅黑" panose="020B0503020204020204" pitchFamily="34" charset="-122"/>
              </a:rPr>
              <a:t>OSI</a:t>
            </a:r>
            <a:endParaRPr lang="zh-CN" altLang="en-US" sz="2000" b="1"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3136228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987263" y="729583"/>
            <a:ext cx="31710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开放系统互连参考模型 </a:t>
            </a:r>
            <a:r>
              <a:rPr lang="en-US" altLang="zh-CN" sz="2000" b="1" dirty="0" smtClean="0">
                <a:solidFill>
                  <a:schemeClr val="bg1"/>
                </a:solidFill>
                <a:ea typeface="微软雅黑" panose="020B0503020204020204" pitchFamily="34" charset="-122"/>
              </a:rPr>
              <a:t>OSI</a:t>
            </a:r>
            <a:endParaRPr lang="zh-CN" altLang="en-US" sz="2000" b="1" dirty="0">
              <a:solidFill>
                <a:schemeClr val="bg1"/>
              </a:solidFill>
              <a:ea typeface="微软雅黑" panose="020B0503020204020204" pitchFamily="34" charset="-122"/>
            </a:endParaRPr>
          </a:p>
        </p:txBody>
      </p:sp>
      <p:sp>
        <p:nvSpPr>
          <p:cNvPr id="7" name="AutoShape 5"/>
          <p:cNvSpPr>
            <a:spLocks noChangeArrowheads="1"/>
          </p:cNvSpPr>
          <p:nvPr/>
        </p:nvSpPr>
        <p:spPr bwMode="auto">
          <a:xfrm>
            <a:off x="657547" y="652812"/>
            <a:ext cx="7613150"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 name="Rectangle 6"/>
          <p:cNvSpPr>
            <a:spLocks noChangeArrowheads="1"/>
          </p:cNvSpPr>
          <p:nvPr/>
        </p:nvSpPr>
        <p:spPr bwMode="auto">
          <a:xfrm>
            <a:off x="3582779" y="628999"/>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两头大象的启示</a:t>
            </a:r>
          </a:p>
        </p:txBody>
      </p:sp>
      <p:pic>
        <p:nvPicPr>
          <p:cNvPr id="9" name="Picture 5" descr="1-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7600" y="1239856"/>
            <a:ext cx="7032625" cy="359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749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AutoShape 5"/>
          <p:cNvSpPr>
            <a:spLocks noChangeArrowheads="1"/>
          </p:cNvSpPr>
          <p:nvPr/>
        </p:nvSpPr>
        <p:spPr bwMode="auto">
          <a:xfrm>
            <a:off x="505072" y="1557338"/>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1859" name="Rectangle 6"/>
          <p:cNvSpPr>
            <a:spLocks noChangeArrowheads="1"/>
          </p:cNvSpPr>
          <p:nvPr/>
        </p:nvSpPr>
        <p:spPr bwMode="auto">
          <a:xfrm>
            <a:off x="3709988" y="1535113"/>
            <a:ext cx="17240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两种国际标准</a:t>
            </a:r>
          </a:p>
        </p:txBody>
      </p:sp>
      <p:sp>
        <p:nvSpPr>
          <p:cNvPr id="121860" name="Rectangle 68"/>
          <p:cNvSpPr>
            <a:spLocks noChangeArrowheads="1"/>
          </p:cNvSpPr>
          <p:nvPr/>
        </p:nvSpPr>
        <p:spPr bwMode="auto">
          <a:xfrm>
            <a:off x="505072" y="1954213"/>
            <a:ext cx="813385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法律上的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de jure</a:t>
            </a:r>
            <a:r>
              <a:rPr lang="en-US" altLang="zh-CN" sz="2000" b="1" dirty="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国际标准</a:t>
            </a:r>
            <a:r>
              <a:rPr lang="en-US" altLang="zh-CN" sz="2000" b="1" dirty="0" smtClean="0">
                <a:latin typeface="微软雅黑" panose="020B0503020204020204" pitchFamily="34" charset="-122"/>
                <a:ea typeface="微软雅黑" panose="020B0503020204020204" pitchFamily="34" charset="-122"/>
              </a:rPr>
              <a:t>OSI</a:t>
            </a:r>
            <a:r>
              <a:rPr lang="zh-CN" altLang="en-US" sz="2000" b="1" dirty="0" smtClean="0">
                <a:latin typeface="微软雅黑" panose="020B0503020204020204" pitchFamily="34" charset="-122"/>
                <a:ea typeface="微软雅黑" panose="020B0503020204020204" pitchFamily="34" charset="-122"/>
              </a:rPr>
              <a:t>并没有</a:t>
            </a:r>
            <a:r>
              <a:rPr lang="zh-CN" altLang="en-US" sz="2000" b="1" dirty="0">
                <a:latin typeface="微软雅黑" panose="020B0503020204020204" pitchFamily="34" charset="-122"/>
                <a:ea typeface="微软雅黑" panose="020B0503020204020204" pitchFamily="34" charset="-122"/>
              </a:rPr>
              <a:t>得到市场的认可。</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非</a:t>
            </a:r>
            <a:r>
              <a:rPr lang="zh-CN" altLang="en-US" sz="2000" b="1" dirty="0" smtClean="0">
                <a:latin typeface="微软雅黑" panose="020B0503020204020204" pitchFamily="34" charset="-122"/>
                <a:ea typeface="微软雅黑" panose="020B0503020204020204" pitchFamily="34" charset="-122"/>
              </a:rPr>
              <a:t>国际标准</a:t>
            </a:r>
            <a:r>
              <a:rPr lang="en-US" altLang="zh-CN" sz="2000" b="1" dirty="0" smtClean="0">
                <a:solidFill>
                  <a:srgbClr val="FF0000"/>
                </a:solidFill>
                <a:latin typeface="微软雅黑" panose="020B0503020204020204" pitchFamily="34" charset="-122"/>
                <a:ea typeface="微软雅黑" panose="020B0503020204020204" pitchFamily="34" charset="-122"/>
              </a:rPr>
              <a:t>TCP/IP</a:t>
            </a:r>
            <a:r>
              <a:rPr lang="zh-CN" altLang="en-US" sz="2000" b="1" dirty="0" smtClean="0">
                <a:latin typeface="微软雅黑" panose="020B0503020204020204" pitchFamily="34" charset="-122"/>
                <a:ea typeface="微软雅黑" panose="020B0503020204020204" pitchFamily="34" charset="-122"/>
              </a:rPr>
              <a:t>却</a:t>
            </a:r>
            <a:r>
              <a:rPr lang="zh-CN" altLang="en-US" sz="2000" b="1" dirty="0">
                <a:latin typeface="微软雅黑" panose="020B0503020204020204" pitchFamily="34" charset="-122"/>
                <a:ea typeface="微软雅黑" panose="020B0503020204020204" pitchFamily="34" charset="-122"/>
              </a:rPr>
              <a:t>获得了最广泛的应用。</a:t>
            </a:r>
            <a:r>
              <a:rPr lang="en-US" altLang="zh-CN" sz="2000" b="1" dirty="0" smtClean="0">
                <a:solidFill>
                  <a:srgbClr val="FF0000"/>
                </a:solidFill>
                <a:latin typeface="微软雅黑" panose="020B0503020204020204" pitchFamily="34" charset="-122"/>
                <a:ea typeface="微软雅黑" panose="020B0503020204020204" pitchFamily="34" charset="-122"/>
              </a:rPr>
              <a:t>TCP/IP</a:t>
            </a:r>
            <a:r>
              <a:rPr lang="zh-CN" altLang="en-US" sz="2000" b="1" dirty="0" smtClean="0">
                <a:latin typeface="微软雅黑" panose="020B0503020204020204" pitchFamily="34" charset="-122"/>
                <a:ea typeface="微软雅黑" panose="020B0503020204020204" pitchFamily="34" charset="-122"/>
              </a:rPr>
              <a:t>常</a:t>
            </a:r>
            <a:r>
              <a:rPr lang="zh-CN" altLang="en-US" sz="2000" b="1" dirty="0">
                <a:latin typeface="微软雅黑" panose="020B0503020204020204" pitchFamily="34" charset="-122"/>
                <a:ea typeface="微软雅黑" panose="020B0503020204020204" pitchFamily="34" charset="-122"/>
              </a:rPr>
              <a:t>被称为</a:t>
            </a:r>
            <a:r>
              <a:rPr lang="zh-CN" altLang="en-US" sz="2000" b="1" dirty="0">
                <a:solidFill>
                  <a:srgbClr val="0000FF"/>
                </a:solidFill>
                <a:latin typeface="微软雅黑" panose="020B0503020204020204" pitchFamily="34" charset="-122"/>
                <a:ea typeface="微软雅黑" panose="020B0503020204020204" pitchFamily="34" charset="-122"/>
              </a:rPr>
              <a:t>事实上的 </a:t>
            </a:r>
            <a:r>
              <a:rPr lang="en-US" altLang="zh-CN" sz="2000" b="1" dirty="0">
                <a:solidFill>
                  <a:srgbClr val="0000FF"/>
                </a:solidFill>
                <a:latin typeface="微软雅黑" panose="020B0503020204020204" pitchFamily="34" charset="-122"/>
                <a:ea typeface="微软雅黑" panose="020B0503020204020204" pitchFamily="34" charset="-122"/>
              </a:rPr>
              <a:t>(de facto) </a:t>
            </a:r>
            <a:r>
              <a:rPr lang="zh-CN" altLang="en-US" sz="2000" b="1" dirty="0">
                <a:solidFill>
                  <a:srgbClr val="0000FF"/>
                </a:solidFill>
                <a:latin typeface="微软雅黑" panose="020B0503020204020204" pitchFamily="34" charset="-122"/>
                <a:ea typeface="微软雅黑" panose="020B0503020204020204" pitchFamily="34" charset="-122"/>
              </a:rPr>
              <a:t>国际标准</a:t>
            </a:r>
            <a:r>
              <a:rPr lang="zh-CN" altLang="en-US" sz="20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38557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inter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1" y="1105312"/>
            <a:ext cx="3127375" cy="35470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5"/>
          <p:cNvSpPr>
            <a:spLocks noChangeArrowheads="1"/>
          </p:cNvSpPr>
          <p:nvPr/>
        </p:nvSpPr>
        <p:spPr bwMode="auto">
          <a:xfrm>
            <a:off x="657547" y="652812"/>
            <a:ext cx="7613150"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 name="Rectangle 6"/>
          <p:cNvSpPr>
            <a:spLocks noChangeArrowheads="1"/>
          </p:cNvSpPr>
          <p:nvPr/>
        </p:nvSpPr>
        <p:spPr bwMode="auto">
          <a:xfrm>
            <a:off x="2099362" y="628999"/>
            <a:ext cx="49468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smtClean="0">
                <a:solidFill>
                  <a:schemeClr val="bg1"/>
                </a:solidFill>
                <a:ea typeface="微软雅黑" panose="020B0503020204020204" pitchFamily="34" charset="-122"/>
              </a:rPr>
              <a:t>TCP/IP</a:t>
            </a:r>
            <a:r>
              <a:rPr lang="zh-CN" altLang="en-US" sz="2000" b="1" dirty="0" smtClean="0">
                <a:solidFill>
                  <a:schemeClr val="bg1"/>
                </a:solidFill>
                <a:ea typeface="微软雅黑" panose="020B0503020204020204" pitchFamily="34" charset="-122"/>
              </a:rPr>
              <a:t>发明人</a:t>
            </a:r>
            <a:r>
              <a:rPr lang="en-US" altLang="zh-CN" sz="2000" b="1" dirty="0">
                <a:solidFill>
                  <a:schemeClr val="bg1"/>
                </a:solidFill>
                <a:ea typeface="微软雅黑" panose="020B0503020204020204" pitchFamily="34" charset="-122"/>
              </a:rPr>
              <a:t>Cerf</a:t>
            </a:r>
            <a:r>
              <a:rPr lang="zh-CN" altLang="en-US" sz="2000" b="1" dirty="0">
                <a:solidFill>
                  <a:schemeClr val="bg1"/>
                </a:solidFill>
                <a:ea typeface="微软雅黑" panose="020B0503020204020204" pitchFamily="34" charset="-122"/>
              </a:rPr>
              <a:t>及</a:t>
            </a:r>
            <a:r>
              <a:rPr lang="en-US" altLang="zh-CN" sz="2000" b="1" dirty="0">
                <a:solidFill>
                  <a:schemeClr val="bg1"/>
                </a:solidFill>
                <a:ea typeface="微软雅黑" panose="020B0503020204020204" pitchFamily="34" charset="-122"/>
              </a:rPr>
              <a:t>Kahn</a:t>
            </a:r>
            <a:r>
              <a:rPr lang="zh-CN" altLang="en-US" sz="2000" b="1" dirty="0" smtClean="0">
                <a:solidFill>
                  <a:schemeClr val="bg1"/>
                </a:solidFill>
                <a:ea typeface="微软雅黑" panose="020B0503020204020204" pitchFamily="34" charset="-122"/>
              </a:rPr>
              <a:t>获</a:t>
            </a:r>
            <a:r>
              <a:rPr lang="en-US" altLang="zh-CN" sz="2000" b="1" dirty="0" smtClean="0">
                <a:solidFill>
                  <a:schemeClr val="bg1"/>
                </a:solidFill>
                <a:ea typeface="微软雅黑" panose="020B0503020204020204" pitchFamily="34" charset="-122"/>
              </a:rPr>
              <a:t>2004</a:t>
            </a:r>
            <a:r>
              <a:rPr lang="zh-CN" altLang="en-US" sz="2000" b="1" dirty="0" smtClean="0">
                <a:solidFill>
                  <a:schemeClr val="bg1"/>
                </a:solidFill>
                <a:ea typeface="微软雅黑" panose="020B0503020204020204" pitchFamily="34" charset="-122"/>
              </a:rPr>
              <a:t>年度图灵奖</a:t>
            </a:r>
            <a:endParaRPr lang="zh-CN" altLang="en-US" sz="2000" b="1"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2758206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custDataLst>
              <p:tags r:id="rId2"/>
            </p:custDataLst>
          </p:nvPr>
        </p:nvSpPr>
        <p:spPr>
          <a:xfrm>
            <a:off x="623864" y="670785"/>
            <a:ext cx="7893408" cy="1353222"/>
          </a:xfrm>
          <a:prstGeom prst="rect">
            <a:avLst/>
          </a:prstGeom>
          <a:noFill/>
        </p:spPr>
        <p:txBody>
          <a:bodyPr vert="horz" wrap="square" rtlCol="0" anchor="ctr" anchorCtr="0">
            <a:noAutofit/>
          </a:bodyPr>
          <a:lstStyle/>
          <a:p>
            <a:r>
              <a:rPr lang="zh-CN" altLang="en-US" sz="1600" dirty="0"/>
              <a:t>微博实时、便捷，与旅游“在路上”的状态</a:t>
            </a:r>
            <a:r>
              <a:rPr lang="en-US" altLang="zh-CN" sz="1600" dirty="0"/>
              <a:t>______</a:t>
            </a:r>
            <a:r>
              <a:rPr lang="zh-CN" altLang="en-US" sz="1600" dirty="0"/>
              <a:t>。微博提供“社会加媒体”平台，用户乐于在此交流信息，分享感受，也容易接受他人的推荐。旅游属于体验型服务，即时消费型产品，人们在消费前往往会</a:t>
            </a:r>
            <a:r>
              <a:rPr lang="en-US" altLang="zh-CN" sz="1600" dirty="0"/>
              <a:t>______</a:t>
            </a:r>
            <a:r>
              <a:rPr lang="zh-CN" altLang="en-US" sz="1600" dirty="0"/>
              <a:t>别人的评价，两者再次找到契合点</a:t>
            </a:r>
            <a:r>
              <a:rPr lang="zh-CN" altLang="en-US" sz="1600" dirty="0" smtClean="0"/>
              <a:t>。</a:t>
            </a:r>
            <a:endParaRPr lang="en-US" altLang="zh-CN" sz="1600" dirty="0" smtClean="0"/>
          </a:p>
          <a:p>
            <a:r>
              <a:rPr lang="zh-CN" altLang="en-US" sz="1600" dirty="0" smtClean="0"/>
              <a:t>依次填入划横线部分最恰当的一项是</a:t>
            </a:r>
            <a:r>
              <a:rPr lang="en-US" altLang="zh-CN" sz="1600" dirty="0" smtClean="0"/>
              <a:t>( )</a:t>
            </a:r>
            <a:r>
              <a:rPr lang="zh-CN" altLang="en-US" sz="1600" dirty="0" smtClean="0"/>
              <a:t>。</a:t>
            </a:r>
            <a:endParaRPr lang="zh-CN" altLang="en-US" sz="1600" dirty="0">
              <a:solidFill>
                <a:srgbClr val="000000"/>
              </a:solidFill>
              <a:latin typeface="Microsoft Yahei"/>
              <a:ea typeface="Microsoft Yahei"/>
              <a:sym typeface="Microsoft Yahei"/>
            </a:endParaRPr>
          </a:p>
        </p:txBody>
      </p:sp>
      <p:sp>
        <p:nvSpPr>
          <p:cNvPr id="6" name="TextBox 5"/>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800" dirty="0"/>
              <a:t>一拍即合 搜索</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zh-CN" altLang="en-US" sz="2800" dirty="0"/>
              <a:t>殊途同归 借鉴</a:t>
            </a:r>
            <a:endParaRPr lang="zh-CN" altLang="en-US" sz="2600" dirty="0">
              <a:solidFill>
                <a:srgbClr val="000000"/>
              </a:solidFill>
              <a:latin typeface="Microsoft Yahei"/>
              <a:ea typeface="Microsoft Yahei"/>
              <a:sym typeface="Microsoft Yahei"/>
            </a:endParaRPr>
          </a:p>
        </p:txBody>
      </p:sp>
      <p:sp>
        <p:nvSpPr>
          <p:cNvPr id="8" name="TextBox 7"/>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zh-CN" altLang="en-US" sz="2800" dirty="0"/>
              <a:t>不谋而合 参考</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zh-CN" altLang="en-US" sz="2800" dirty="0"/>
              <a:t>相辅相成 听取</a:t>
            </a:r>
            <a:endParaRPr lang="zh-CN" altLang="en-US" sz="2600" dirty="0">
              <a:solidFill>
                <a:srgbClr val="000000"/>
              </a:solidFill>
              <a:latin typeface="Microsoft Yahei"/>
              <a:ea typeface="Microsoft Yahei"/>
              <a:sym typeface="Microsoft Yahei"/>
            </a:endParaRPr>
          </a:p>
        </p:txBody>
      </p:sp>
      <p:sp>
        <p:nvSpPr>
          <p:cNvPr id="10" name="椭圆 9"/>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8"/>
            </p:custDataLst>
          </p:nvPr>
        </p:nvSpPr>
        <p:spPr>
          <a:xfrm>
            <a:off x="1178719" y="2780705"/>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2" name="椭圆 11"/>
          <p:cNvSpPr>
            <a:spLocks noChangeAspect="1"/>
          </p:cNvSpPr>
          <p:nvPr>
            <p:custDataLst>
              <p:tags r:id="rId9"/>
            </p:custDataLst>
          </p:nvPr>
        </p:nvSpPr>
        <p:spPr>
          <a:xfrm>
            <a:off x="1178719" y="3423642"/>
            <a:ext cx="385762" cy="385763"/>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3" name="椭圆 12"/>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4" name="圆角矩形 13"/>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8"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4" name="图片 3"/>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090806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D:\docs\人物集\Alan Turing\TURING.gif"/>
          <p:cNvPicPr>
            <a:picLocks noGrp="1" noChangeAspect="1" noChangeArrowheads="1"/>
          </p:cNvPicPr>
          <p:nvPr>
            <p:ph type="clipArt" sz="half" idx="2"/>
          </p:nvPr>
        </p:nvPicPr>
        <p:blipFill>
          <a:blip r:embed="rId3" r:link="rId4">
            <a:extLst>
              <a:ext uri="{28A0092B-C50C-407E-A947-70E740481C1C}">
                <a14:useLocalDpi xmlns:a14="http://schemas.microsoft.com/office/drawing/2010/main" val="0"/>
              </a:ext>
            </a:extLst>
          </a:blip>
          <a:srcRect/>
          <a:stretch>
            <a:fillRect/>
          </a:stretch>
        </p:blipFill>
        <p:spPr bwMode="auto">
          <a:xfrm>
            <a:off x="6320412" y="1600201"/>
            <a:ext cx="2179063" cy="2974181"/>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9171" name="Rectangle 3"/>
          <p:cNvSpPr>
            <a:spLocks noChangeArrowheads="1"/>
          </p:cNvSpPr>
          <p:nvPr/>
        </p:nvSpPr>
        <p:spPr bwMode="auto">
          <a:xfrm>
            <a:off x="755650" y="569531"/>
            <a:ext cx="6553200" cy="120097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defRPr/>
            </a:pPr>
            <a:r>
              <a:rPr lang="zh-CN" altLang="en-US" sz="3600" b="1" dirty="0">
                <a:solidFill>
                  <a:srgbClr val="FF0000"/>
                </a:solidFill>
                <a:effectLst>
                  <a:outerShdw blurRad="38100" dist="38100" dir="2700000" algn="tl">
                    <a:srgbClr val="000000"/>
                  </a:outerShdw>
                </a:effectLst>
                <a:latin typeface="微软雅黑" pitchFamily="34" charset="-122"/>
                <a:ea typeface="微软雅黑" pitchFamily="34" charset="-122"/>
              </a:rPr>
              <a:t>图灵奖：</a:t>
            </a:r>
            <a:br>
              <a:rPr lang="zh-CN" altLang="en-US" sz="3600" b="1" dirty="0">
                <a:solidFill>
                  <a:srgbClr val="FF0000"/>
                </a:solidFill>
                <a:effectLst>
                  <a:outerShdw blurRad="38100" dist="38100" dir="2700000" algn="tl">
                    <a:srgbClr val="000000"/>
                  </a:outerShdw>
                </a:effectLst>
                <a:latin typeface="微软雅黑" pitchFamily="34" charset="-122"/>
                <a:ea typeface="微软雅黑" pitchFamily="34" charset="-122"/>
              </a:rPr>
            </a:br>
            <a:r>
              <a:rPr lang="zh-CN" altLang="en-US" sz="3600" b="1" dirty="0" smtClean="0">
                <a:solidFill>
                  <a:srgbClr val="FF0000"/>
                </a:solidFill>
                <a:effectLst>
                  <a:outerShdw blurRad="38100" dist="38100" dir="2700000" algn="tl">
                    <a:srgbClr val="000000"/>
                  </a:outerShdw>
                </a:effectLst>
                <a:latin typeface="微软雅黑" pitchFamily="34" charset="-122"/>
                <a:ea typeface="微软雅黑" pitchFamily="34" charset="-122"/>
              </a:rPr>
              <a:t>计算机</a:t>
            </a:r>
            <a:r>
              <a:rPr lang="zh-CN" altLang="en-US" sz="3600" b="1" dirty="0">
                <a:solidFill>
                  <a:srgbClr val="FF0000"/>
                </a:solidFill>
                <a:effectLst>
                  <a:outerShdw blurRad="38100" dist="38100" dir="2700000" algn="tl">
                    <a:srgbClr val="000000"/>
                  </a:outerShdw>
                </a:effectLst>
                <a:latin typeface="微软雅黑" pitchFamily="34" charset="-122"/>
                <a:ea typeface="微软雅黑" pitchFamily="34" charset="-122"/>
              </a:rPr>
              <a:t>界</a:t>
            </a:r>
            <a:r>
              <a:rPr lang="zh-CN" altLang="en-US" sz="3600" b="1" dirty="0" smtClean="0">
                <a:solidFill>
                  <a:srgbClr val="FF0000"/>
                </a:solidFill>
                <a:effectLst>
                  <a:outerShdw blurRad="38100" dist="38100" dir="2700000" algn="tl">
                    <a:srgbClr val="000000"/>
                  </a:outerShdw>
                </a:effectLst>
                <a:latin typeface="微软雅黑" pitchFamily="34" charset="-122"/>
                <a:ea typeface="微软雅黑" pitchFamily="34" charset="-122"/>
              </a:rPr>
              <a:t>的</a:t>
            </a:r>
            <a:r>
              <a:rPr lang="zh-CN" altLang="en-US" sz="3600" b="1" dirty="0">
                <a:solidFill>
                  <a:srgbClr val="FF0000"/>
                </a:solidFill>
                <a:effectLst>
                  <a:outerShdw blurRad="38100" dist="38100" dir="2700000" algn="tl">
                    <a:srgbClr val="000000"/>
                  </a:outerShdw>
                </a:effectLst>
                <a:latin typeface="微软雅黑" pitchFamily="34" charset="-122"/>
                <a:ea typeface="微软雅黑" pitchFamily="34" charset="-122"/>
              </a:rPr>
              <a:t>诺贝尔奖</a:t>
            </a:r>
          </a:p>
        </p:txBody>
      </p:sp>
      <p:sp>
        <p:nvSpPr>
          <p:cNvPr id="1159172" name="Rectangle 4"/>
          <p:cNvSpPr>
            <a:spLocks noGrp="1" noChangeArrowheads="1"/>
          </p:cNvSpPr>
          <p:nvPr>
            <p:ph type="body" sz="half" idx="1"/>
          </p:nvPr>
        </p:nvSpPr>
        <p:spPr bwMode="auto">
          <a:xfrm>
            <a:off x="755651" y="1928413"/>
            <a:ext cx="4752975" cy="248483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defRPr/>
            </a:pPr>
            <a:r>
              <a:rPr lang="zh-CN" altLang="en-US" sz="2600" b="1" dirty="0" smtClean="0">
                <a:latin typeface="微软雅黑" pitchFamily="34" charset="-122"/>
                <a:ea typeface="微软雅黑" pitchFamily="34" charset="-122"/>
              </a:rPr>
              <a:t>阿兰·图灵</a:t>
            </a:r>
          </a:p>
          <a:p>
            <a:pPr eaLnBrk="1" hangingPunct="1">
              <a:defRPr/>
            </a:pPr>
            <a:r>
              <a:rPr lang="en-US" altLang="zh-CN" sz="2600" b="1" dirty="0" err="1" smtClean="0">
                <a:latin typeface="微软雅黑" pitchFamily="34" charset="-122"/>
                <a:ea typeface="微软雅黑" pitchFamily="34" charset="-122"/>
              </a:rPr>
              <a:t>Alan·Turing</a:t>
            </a:r>
            <a:endParaRPr lang="en-US" altLang="zh-CN" sz="2600" b="1" dirty="0" smtClean="0">
              <a:latin typeface="微软雅黑" pitchFamily="34" charset="-122"/>
              <a:ea typeface="微软雅黑" pitchFamily="34" charset="-122"/>
            </a:endParaRPr>
          </a:p>
          <a:p>
            <a:pPr eaLnBrk="1" hangingPunct="1">
              <a:defRPr/>
            </a:pPr>
            <a:r>
              <a:rPr lang="zh-CN" altLang="en-US" sz="2600" b="1" dirty="0" smtClean="0">
                <a:latin typeface="微软雅黑" pitchFamily="34" charset="-122"/>
                <a:ea typeface="微软雅黑" pitchFamily="34" charset="-122"/>
              </a:rPr>
              <a:t>英国</a:t>
            </a:r>
            <a:r>
              <a:rPr lang="zh-CN" altLang="en-US" sz="2600" b="1" dirty="0">
                <a:latin typeface="微软雅黑" pitchFamily="34" charset="-122"/>
                <a:ea typeface="微软雅黑" pitchFamily="34" charset="-122"/>
              </a:rPr>
              <a:t>，</a:t>
            </a:r>
            <a:r>
              <a:rPr lang="zh-CN" altLang="en-US" sz="2600" b="1" dirty="0" smtClean="0">
                <a:solidFill>
                  <a:srgbClr val="C00000"/>
                </a:solidFill>
                <a:latin typeface="微软雅黑" pitchFamily="34" charset="-122"/>
                <a:ea typeface="微软雅黑" pitchFamily="34" charset="-122"/>
              </a:rPr>
              <a:t>计算机科学之父</a:t>
            </a:r>
          </a:p>
          <a:p>
            <a:pPr eaLnBrk="1" hangingPunct="1">
              <a:defRPr/>
            </a:pPr>
            <a:r>
              <a:rPr lang="en-US" altLang="zh-CN" sz="2600" b="1" dirty="0" smtClean="0">
                <a:latin typeface="微软雅黑" pitchFamily="34" charset="-122"/>
                <a:ea typeface="微软雅黑" pitchFamily="34" charset="-122"/>
              </a:rPr>
              <a:t>1912</a:t>
            </a:r>
            <a:r>
              <a:rPr lang="zh-CN" altLang="en-US" sz="2600" b="1" dirty="0" smtClean="0">
                <a:latin typeface="微软雅黑" pitchFamily="34" charset="-122"/>
                <a:ea typeface="微软雅黑" pitchFamily="34" charset="-122"/>
              </a:rPr>
              <a:t>年6月23日诞生</a:t>
            </a:r>
          </a:p>
          <a:p>
            <a:pPr eaLnBrk="1" hangingPunct="1">
              <a:defRPr/>
            </a:pPr>
            <a:r>
              <a:rPr lang="en-US" altLang="zh-CN" sz="2600" b="1" dirty="0" smtClean="0">
                <a:latin typeface="微软雅黑" pitchFamily="34" charset="-122"/>
                <a:ea typeface="微软雅黑" pitchFamily="34" charset="-122"/>
              </a:rPr>
              <a:t>1954</a:t>
            </a:r>
            <a:r>
              <a:rPr lang="zh-CN" altLang="en-US" sz="2600" b="1" dirty="0" smtClean="0">
                <a:latin typeface="微软雅黑" pitchFamily="34" charset="-122"/>
                <a:ea typeface="微软雅黑" pitchFamily="34" charset="-122"/>
              </a:rPr>
              <a:t>年6月7日辞世</a:t>
            </a:r>
          </a:p>
        </p:txBody>
      </p:sp>
    </p:spTree>
    <p:extLst>
      <p:ext uri="{BB962C8B-B14F-4D97-AF65-F5344CB8AC3E}">
        <p14:creationId xmlns:p14="http://schemas.microsoft.com/office/powerpoint/2010/main" val="1817426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1218" name="Rectangle 2"/>
          <p:cNvSpPr>
            <a:spLocks noGrp="1" noChangeArrowheads="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zh-CN" altLang="en-US" sz="2800" b="1" dirty="0" smtClean="0">
                <a:solidFill>
                  <a:srgbClr val="0000FF"/>
                </a:solidFill>
                <a:latin typeface="微软雅黑" pitchFamily="34" charset="-122"/>
                <a:ea typeface="微软雅黑" pitchFamily="34" charset="-122"/>
              </a:rPr>
              <a:t>提出图灵机模型                    </a:t>
            </a:r>
          </a:p>
          <a:p>
            <a:pPr eaLnBrk="1" hangingPunct="1">
              <a:buClr>
                <a:schemeClr val="tx1"/>
              </a:buClr>
              <a:buSzPct val="60000"/>
              <a:defRPr/>
            </a:pPr>
            <a:r>
              <a:rPr lang="zh-CN" altLang="en-US" sz="2200" b="1" dirty="0" smtClean="0">
                <a:latin typeface="微软雅黑" pitchFamily="34" charset="-122"/>
                <a:ea typeface="微软雅黑" pitchFamily="34" charset="-122"/>
              </a:rPr>
              <a:t>1936年，发表论文：“论可计算数及其在判定问题中的应用”</a:t>
            </a:r>
            <a:r>
              <a:rPr lang="zh-CN" altLang="en-US" sz="2200" b="1" dirty="0">
                <a:latin typeface="微软雅黑" pitchFamily="34" charset="-122"/>
                <a:ea typeface="微软雅黑" pitchFamily="34" charset="-122"/>
              </a:rPr>
              <a:t>，</a:t>
            </a:r>
            <a:r>
              <a:rPr lang="zh-CN" altLang="en-US" sz="2200" b="1" dirty="0" smtClean="0">
                <a:latin typeface="微软雅黑" pitchFamily="34" charset="-122"/>
                <a:ea typeface="微软雅黑" pitchFamily="34" charset="-122"/>
              </a:rPr>
              <a:t>提出了</a:t>
            </a:r>
            <a:r>
              <a:rPr lang="zh-CN" altLang="en-US" sz="2200" b="1" dirty="0">
                <a:latin typeface="微软雅黑" pitchFamily="34" charset="-122"/>
                <a:ea typeface="微软雅黑" pitchFamily="34" charset="-122"/>
              </a:rPr>
              <a:t>著名的理论计算机的抽象</a:t>
            </a:r>
            <a:r>
              <a:rPr lang="zh-CN" altLang="en-US" sz="2200" b="1" dirty="0" smtClean="0">
                <a:latin typeface="微软雅黑" pitchFamily="34" charset="-122"/>
                <a:ea typeface="微软雅黑" pitchFamily="34" charset="-122"/>
              </a:rPr>
              <a:t>模型</a:t>
            </a:r>
            <a:r>
              <a:rPr lang="en-US" altLang="zh-CN" sz="2200" b="1" dirty="0" smtClean="0">
                <a:latin typeface="微软雅黑" pitchFamily="34" charset="-122"/>
                <a:ea typeface="微软雅黑" pitchFamily="34" charset="-122"/>
              </a:rPr>
              <a:t>——</a:t>
            </a:r>
            <a:r>
              <a:rPr lang="zh-CN" altLang="en-US" sz="2200" b="1" dirty="0" smtClean="0">
                <a:latin typeface="微软雅黑" pitchFamily="34" charset="-122"/>
                <a:ea typeface="微软雅黑" pitchFamily="34" charset="-122"/>
              </a:rPr>
              <a:t>“图灵机”。</a:t>
            </a:r>
          </a:p>
          <a:p>
            <a:pPr eaLnBrk="1" hangingPunct="1">
              <a:defRPr/>
            </a:pPr>
            <a:r>
              <a:rPr lang="zh-CN" altLang="en-US" sz="2800" b="1" dirty="0" smtClean="0">
                <a:solidFill>
                  <a:srgbClr val="0000FF"/>
                </a:solidFill>
                <a:latin typeface="微软雅黑" pitchFamily="34" charset="-122"/>
                <a:ea typeface="微软雅黑" pitchFamily="34" charset="-122"/>
              </a:rPr>
              <a:t>提出图灵测试</a:t>
            </a:r>
          </a:p>
          <a:p>
            <a:pPr eaLnBrk="1" hangingPunct="1">
              <a:buClr>
                <a:schemeClr val="tx1"/>
              </a:buClr>
              <a:buSzPct val="60000"/>
              <a:defRPr/>
            </a:pPr>
            <a:r>
              <a:rPr lang="zh-CN" altLang="en-US" sz="2200" b="1" dirty="0" smtClean="0">
                <a:latin typeface="微软雅黑" pitchFamily="34" charset="-122"/>
                <a:ea typeface="微软雅黑" pitchFamily="34" charset="-122"/>
              </a:rPr>
              <a:t>1950年，发表论文：“计算机与智能”，奠定了人工智能的基础。 </a:t>
            </a:r>
            <a:r>
              <a:rPr lang="zh-CN" altLang="en-US" sz="2200" b="1" dirty="0" smtClean="0">
                <a:solidFill>
                  <a:srgbClr val="C00000"/>
                </a:solidFill>
                <a:latin typeface="微软雅黑" pitchFamily="34" charset="-122"/>
                <a:ea typeface="微软雅黑" pitchFamily="34" charset="-122"/>
              </a:rPr>
              <a:t>人工智能之父</a:t>
            </a:r>
            <a:r>
              <a:rPr lang="zh-CN" altLang="en-US" sz="2200" b="1" dirty="0" smtClean="0">
                <a:latin typeface="微软雅黑" pitchFamily="34" charset="-122"/>
                <a:ea typeface="微软雅黑" pitchFamily="34" charset="-122"/>
              </a:rPr>
              <a:t>                                                                </a:t>
            </a:r>
          </a:p>
          <a:p>
            <a:pPr eaLnBrk="1" hangingPunct="1">
              <a:defRPr/>
            </a:pPr>
            <a:endParaRPr lang="zh-CN" altLang="en-US" sz="3200" dirty="0" smtClean="0">
              <a:latin typeface="微软雅黑" pitchFamily="34" charset="-122"/>
              <a:ea typeface="微软雅黑" pitchFamily="34" charset="-122"/>
            </a:endParaRPr>
          </a:p>
        </p:txBody>
      </p:sp>
      <p:sp>
        <p:nvSpPr>
          <p:cNvPr id="1161219" name="Rectangle 3"/>
          <p:cNvSpPr>
            <a:spLocks noChangeArrowheads="1"/>
          </p:cNvSpPr>
          <p:nvPr/>
        </p:nvSpPr>
        <p:spPr bwMode="auto">
          <a:xfrm>
            <a:off x="611188" y="514240"/>
            <a:ext cx="4032250" cy="64697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defRPr/>
            </a:pPr>
            <a:r>
              <a:rPr lang="zh-CN" altLang="en-US" sz="3600" b="1" dirty="0">
                <a:solidFill>
                  <a:srgbClr val="FF0000"/>
                </a:solidFill>
                <a:effectLst>
                  <a:outerShdw blurRad="38100" dist="38100" dir="2700000" algn="tl">
                    <a:srgbClr val="000000"/>
                  </a:outerShdw>
                </a:effectLst>
                <a:latin typeface="微软雅黑" pitchFamily="34" charset="-122"/>
                <a:ea typeface="微软雅黑" pitchFamily="34" charset="-122"/>
              </a:rPr>
              <a:t>图灵的主要贡献</a:t>
            </a:r>
          </a:p>
        </p:txBody>
      </p:sp>
      <p:pic>
        <p:nvPicPr>
          <p:cNvPr id="1161220" name="Picture 4" descr="tur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0031" y="3406389"/>
            <a:ext cx="3121283" cy="138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3263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5314" name="Rectangle 2"/>
          <p:cNvSpPr>
            <a:spLocks noChangeArrowheads="1"/>
          </p:cNvSpPr>
          <p:nvPr/>
        </p:nvSpPr>
        <p:spPr bwMode="auto">
          <a:xfrm>
            <a:off x="208166" y="463354"/>
            <a:ext cx="8064500" cy="346312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defRPr/>
            </a:pPr>
            <a:r>
              <a:rPr lang="zh-CN" altLang="en-US" sz="3600" b="1" dirty="0">
                <a:effectLst>
                  <a:outerShdw blurRad="38100" dist="38100" dir="2700000" algn="tl">
                    <a:srgbClr val="000000"/>
                  </a:outerShdw>
                </a:effectLst>
                <a:latin typeface="微软雅黑" pitchFamily="34" charset="-122"/>
                <a:ea typeface="微软雅黑" pitchFamily="34" charset="-122"/>
              </a:rPr>
              <a:t>    </a:t>
            </a:r>
            <a:r>
              <a:rPr lang="zh-CN" altLang="en-US" sz="2400" b="1" dirty="0">
                <a:latin typeface="微软雅黑" pitchFamily="34" charset="-122"/>
                <a:ea typeface="微软雅黑" pitchFamily="34" charset="-122"/>
              </a:rPr>
              <a:t>图灵似乎是上天派来的一个使者，匆匆而来，匆匆而去，为人间留下了智慧，留下了深邃的思想，后人必须为之思索几十年、上百年甚至永远。</a:t>
            </a:r>
          </a:p>
          <a:p>
            <a:pPr>
              <a:spcBef>
                <a:spcPct val="50000"/>
              </a:spcBef>
              <a:defRPr/>
            </a:pPr>
            <a:r>
              <a:rPr lang="zh-CN" altLang="en-US" b="1" dirty="0">
                <a:solidFill>
                  <a:srgbClr val="FF0000"/>
                </a:solidFill>
                <a:effectLst>
                  <a:outerShdw blurRad="38100" dist="38100" dir="2700000" algn="tl">
                    <a:srgbClr val="000000"/>
                  </a:outerShdw>
                </a:effectLst>
                <a:latin typeface="微软雅黑" pitchFamily="34" charset="-122"/>
                <a:ea typeface="微软雅黑" pitchFamily="34" charset="-122"/>
              </a:rPr>
              <a:t>    </a:t>
            </a:r>
            <a:endParaRPr lang="en-US" altLang="zh-CN" b="1" dirty="0" smtClean="0">
              <a:solidFill>
                <a:srgbClr val="FF0000"/>
              </a:solidFill>
              <a:effectLst>
                <a:outerShdw blurRad="38100" dist="38100" dir="2700000" algn="tl">
                  <a:srgbClr val="000000"/>
                </a:outerShdw>
              </a:effectLst>
              <a:latin typeface="微软雅黑" pitchFamily="34" charset="-122"/>
              <a:ea typeface="微软雅黑" pitchFamily="34" charset="-122"/>
            </a:endParaRPr>
          </a:p>
          <a:p>
            <a:pPr>
              <a:spcBef>
                <a:spcPct val="50000"/>
              </a:spcBef>
              <a:defRPr/>
            </a:pPr>
            <a:endParaRPr lang="en-US" altLang="zh-CN" b="1" dirty="0">
              <a:solidFill>
                <a:srgbClr val="66FF33"/>
              </a:solidFill>
              <a:effectLst>
                <a:outerShdw blurRad="38100" dist="38100" dir="2700000" algn="tl">
                  <a:srgbClr val="000000"/>
                </a:outerShdw>
              </a:effectLst>
              <a:latin typeface="微软雅黑" pitchFamily="34" charset="-122"/>
              <a:ea typeface="微软雅黑" pitchFamily="34" charset="-122"/>
            </a:endParaRPr>
          </a:p>
          <a:p>
            <a:pPr>
              <a:spcBef>
                <a:spcPct val="50000"/>
              </a:spcBef>
              <a:defRPr/>
            </a:pPr>
            <a:endParaRPr lang="en-US" altLang="zh-CN" b="1" dirty="0" smtClean="0">
              <a:solidFill>
                <a:srgbClr val="66FF33"/>
              </a:solidFill>
              <a:effectLst>
                <a:outerShdw blurRad="38100" dist="38100" dir="2700000" algn="tl">
                  <a:srgbClr val="000000"/>
                </a:outerShdw>
              </a:effectLst>
              <a:latin typeface="微软雅黑" pitchFamily="34" charset="-122"/>
              <a:ea typeface="微软雅黑" pitchFamily="34" charset="-122"/>
            </a:endParaRPr>
          </a:p>
          <a:p>
            <a:pPr>
              <a:spcBef>
                <a:spcPct val="50000"/>
              </a:spcBef>
              <a:defRPr/>
            </a:pPr>
            <a:endParaRPr lang="en-US" altLang="zh-CN" b="1" dirty="0" smtClean="0">
              <a:solidFill>
                <a:srgbClr val="66FF33"/>
              </a:solidFill>
              <a:effectLst>
                <a:outerShdw blurRad="38100" dist="38100" dir="2700000" algn="tl">
                  <a:srgbClr val="000000"/>
                </a:outerShdw>
              </a:effectLst>
              <a:latin typeface="微软雅黑" pitchFamily="34" charset="-122"/>
              <a:ea typeface="微软雅黑" pitchFamily="34" charset="-122"/>
            </a:endParaRPr>
          </a:p>
          <a:p>
            <a:pPr>
              <a:spcBef>
                <a:spcPct val="50000"/>
              </a:spcBef>
              <a:defRPr/>
            </a:pPr>
            <a:endParaRPr lang="en-US" altLang="zh-CN" b="1" dirty="0">
              <a:solidFill>
                <a:srgbClr val="66FF33"/>
              </a:solidFill>
              <a:effectLst>
                <a:outerShdw blurRad="38100" dist="38100" dir="2700000" algn="tl">
                  <a:srgbClr val="000000"/>
                </a:outerShdw>
              </a:effectLst>
              <a:latin typeface="微软雅黑" pitchFamily="34" charset="-122"/>
              <a:ea typeface="微软雅黑" pitchFamily="34" charset="-122"/>
            </a:endParaRPr>
          </a:p>
        </p:txBody>
      </p:sp>
      <p:pic>
        <p:nvPicPr>
          <p:cNvPr id="4" name="Picture 3" descr="tompda_187385_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3071" y="2044221"/>
            <a:ext cx="1637879" cy="2126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15081" y="4200313"/>
            <a:ext cx="4677510" cy="584775"/>
          </a:xfrm>
          <a:prstGeom prst="rect">
            <a:avLst/>
          </a:prstGeom>
        </p:spPr>
        <p:txBody>
          <a:bodyPr wrap="square">
            <a:spAutoFit/>
          </a:bodyPr>
          <a:lstStyle/>
          <a:p>
            <a:pPr algn="ctr">
              <a:spcBef>
                <a:spcPct val="50000"/>
              </a:spcBef>
              <a:defRPr/>
            </a:pPr>
            <a:r>
              <a:rPr lang="zh-CN" altLang="en-US" sz="1600" b="1" dirty="0">
                <a:solidFill>
                  <a:srgbClr val="0000FF"/>
                </a:solidFill>
                <a:latin typeface="微软雅黑" pitchFamily="34" charset="-122"/>
                <a:ea typeface="微软雅黑" pitchFamily="34" charset="-122"/>
              </a:rPr>
              <a:t>牛津大学著名数学家安德鲁</a:t>
            </a:r>
            <a:r>
              <a:rPr lang="en-US" altLang="zh-CN" sz="1600" b="1" dirty="0">
                <a:solidFill>
                  <a:srgbClr val="0000FF"/>
                </a:solidFill>
                <a:latin typeface="微软雅黑" pitchFamily="34" charset="-122"/>
                <a:ea typeface="微软雅黑" pitchFamily="34" charset="-122"/>
              </a:rPr>
              <a:t>·</a:t>
            </a:r>
            <a:r>
              <a:rPr lang="zh-CN" altLang="en-US" sz="1600" b="1" dirty="0">
                <a:solidFill>
                  <a:srgbClr val="0000FF"/>
                </a:solidFill>
                <a:latin typeface="微软雅黑" pitchFamily="34" charset="-122"/>
                <a:ea typeface="微软雅黑" pitchFamily="34" charset="-122"/>
              </a:rPr>
              <a:t>哈吉斯所著图灵传记</a:t>
            </a:r>
            <a:r>
              <a:rPr lang="en-US" altLang="zh-CN" sz="1600" b="1" dirty="0">
                <a:solidFill>
                  <a:srgbClr val="0000FF"/>
                </a:solidFill>
                <a:latin typeface="微软雅黑" pitchFamily="34" charset="-122"/>
                <a:ea typeface="微软雅黑" pitchFamily="34" charset="-122"/>
              </a:rPr>
              <a:t> </a:t>
            </a:r>
          </a:p>
          <a:p>
            <a:pPr algn="ctr">
              <a:defRPr/>
            </a:pPr>
            <a:r>
              <a:rPr lang="en-US" altLang="zh-CN" sz="1600" b="1" dirty="0">
                <a:solidFill>
                  <a:schemeClr val="accent2"/>
                </a:solidFill>
                <a:latin typeface="微软雅黑" pitchFamily="34" charset="-122"/>
                <a:ea typeface="微软雅黑" pitchFamily="34" charset="-122"/>
              </a:rPr>
              <a:t>(Alan Turing: The </a:t>
            </a:r>
            <a:r>
              <a:rPr lang="en-US" altLang="zh-CN" sz="1600" b="1" dirty="0">
                <a:solidFill>
                  <a:srgbClr val="FF0000"/>
                </a:solidFill>
                <a:latin typeface="微软雅黑" pitchFamily="34" charset="-122"/>
                <a:ea typeface="微软雅黑" pitchFamily="34" charset="-122"/>
              </a:rPr>
              <a:t>Enigma</a:t>
            </a:r>
            <a:r>
              <a:rPr lang="en-US" altLang="zh-CN" sz="1600" b="1" dirty="0">
                <a:solidFill>
                  <a:schemeClr val="accent2"/>
                </a:solidFill>
                <a:latin typeface="微软雅黑" pitchFamily="34" charset="-122"/>
                <a:ea typeface="微软雅黑" pitchFamily="34" charset="-122"/>
              </a:rPr>
              <a:t>)</a:t>
            </a:r>
            <a:r>
              <a:rPr lang="en-US" altLang="zh-CN" sz="1600" b="1" dirty="0">
                <a:solidFill>
                  <a:srgbClr val="FF9900"/>
                </a:solidFill>
                <a:latin typeface="微软雅黑" pitchFamily="34" charset="-122"/>
                <a:ea typeface="微软雅黑" pitchFamily="34" charset="-122"/>
              </a:rPr>
              <a:t>《</a:t>
            </a:r>
            <a:r>
              <a:rPr lang="zh-CN" altLang="en-US" sz="1600" b="1" dirty="0">
                <a:solidFill>
                  <a:srgbClr val="FF0000"/>
                </a:solidFill>
                <a:latin typeface="微软雅黑" pitchFamily="34" charset="-122"/>
                <a:ea typeface="微软雅黑" pitchFamily="34" charset="-122"/>
              </a:rPr>
              <a:t>谜</a:t>
            </a:r>
            <a:r>
              <a:rPr lang="zh-CN" altLang="en-US" sz="1600" b="1" dirty="0">
                <a:solidFill>
                  <a:srgbClr val="FF9900"/>
                </a:solidFill>
                <a:latin typeface="微软雅黑" pitchFamily="34" charset="-122"/>
                <a:ea typeface="微软雅黑" pitchFamily="34" charset="-122"/>
              </a:rPr>
              <a:t>一样的图灵</a:t>
            </a:r>
            <a:r>
              <a:rPr lang="en-US" altLang="zh-CN" sz="1600" b="1" dirty="0">
                <a:solidFill>
                  <a:srgbClr val="FF9900"/>
                </a:solidFill>
                <a:latin typeface="微软雅黑" pitchFamily="34" charset="-122"/>
                <a:ea typeface="微软雅黑" pitchFamily="34" charset="-122"/>
              </a:rPr>
              <a:t>》</a:t>
            </a:r>
          </a:p>
        </p:txBody>
      </p:sp>
      <p:sp>
        <p:nvSpPr>
          <p:cNvPr id="6" name="矩形 5"/>
          <p:cNvSpPr/>
          <p:nvPr/>
        </p:nvSpPr>
        <p:spPr>
          <a:xfrm>
            <a:off x="4295674" y="4202089"/>
            <a:ext cx="4677510" cy="954107"/>
          </a:xfrm>
          <a:prstGeom prst="rect">
            <a:avLst/>
          </a:prstGeom>
        </p:spPr>
        <p:txBody>
          <a:bodyPr wrap="square">
            <a:spAutoFit/>
          </a:bodyPr>
          <a:lstStyle/>
          <a:p>
            <a:pPr algn="ctr">
              <a:spcBef>
                <a:spcPts val="0"/>
              </a:spcBef>
              <a:defRPr/>
            </a:pPr>
            <a:r>
              <a:rPr lang="zh-CN" altLang="en-US" sz="1600" b="1" dirty="0" smtClean="0">
                <a:solidFill>
                  <a:srgbClr val="0000FF"/>
                </a:solidFill>
                <a:latin typeface="微软雅黑" pitchFamily="34" charset="-122"/>
                <a:ea typeface="微软雅黑" pitchFamily="34" charset="-122"/>
              </a:rPr>
              <a:t>破解</a:t>
            </a:r>
            <a:r>
              <a:rPr lang="zh-CN" altLang="en-US" sz="1600" b="1" dirty="0">
                <a:solidFill>
                  <a:srgbClr val="0000FF"/>
                </a:solidFill>
                <a:latin typeface="微软雅黑" pitchFamily="34" charset="-122"/>
                <a:ea typeface="微软雅黑" pitchFamily="34" charset="-122"/>
              </a:rPr>
              <a:t>二战期间德军的</a:t>
            </a:r>
            <a:r>
              <a:rPr lang="en-US" altLang="zh-CN" sz="1600" b="1" dirty="0" smtClean="0">
                <a:solidFill>
                  <a:srgbClr val="0000FF"/>
                </a:solidFill>
                <a:latin typeface="微软雅黑" pitchFamily="34" charset="-122"/>
                <a:ea typeface="微软雅黑" pitchFamily="34" charset="-122"/>
              </a:rPr>
              <a:t>Enigma</a:t>
            </a:r>
            <a:r>
              <a:rPr lang="zh-CN" altLang="en-US" sz="1600" b="1" dirty="0" smtClean="0">
                <a:solidFill>
                  <a:srgbClr val="0000FF"/>
                </a:solidFill>
                <a:latin typeface="微软雅黑" pitchFamily="34" charset="-122"/>
                <a:ea typeface="微软雅黑" pitchFamily="34" charset="-122"/>
              </a:rPr>
              <a:t>密码机</a:t>
            </a:r>
            <a:endParaRPr lang="en-US" altLang="zh-CN" sz="1600" b="1" dirty="0" smtClean="0">
              <a:solidFill>
                <a:srgbClr val="0000FF"/>
              </a:solidFill>
              <a:latin typeface="微软雅黑" pitchFamily="34" charset="-122"/>
              <a:ea typeface="微软雅黑" pitchFamily="34" charset="-122"/>
            </a:endParaRPr>
          </a:p>
          <a:p>
            <a:pPr algn="ctr">
              <a:spcBef>
                <a:spcPts val="0"/>
              </a:spcBef>
              <a:defRPr/>
            </a:pPr>
            <a:r>
              <a:rPr lang="en-US" altLang="zh-CN" sz="1600" b="1" dirty="0" smtClean="0">
                <a:solidFill>
                  <a:srgbClr val="FF9900"/>
                </a:solidFill>
                <a:latin typeface="微软雅黑" pitchFamily="34" charset="-122"/>
                <a:ea typeface="微软雅黑" pitchFamily="34" charset="-122"/>
              </a:rPr>
              <a:t>2014</a:t>
            </a:r>
            <a:r>
              <a:rPr lang="zh-CN" altLang="en-US" sz="1600" b="1" dirty="0">
                <a:solidFill>
                  <a:srgbClr val="FF9900"/>
                </a:solidFill>
                <a:latin typeface="微软雅黑" pitchFamily="34" charset="-122"/>
                <a:ea typeface="微软雅黑" pitchFamily="34" charset="-122"/>
              </a:rPr>
              <a:t>年改编电影：</a:t>
            </a:r>
            <a:r>
              <a:rPr lang="en-US" altLang="zh-CN" sz="1600" b="1" dirty="0">
                <a:solidFill>
                  <a:srgbClr val="FF9900"/>
                </a:solidFill>
                <a:latin typeface="微软雅黑" pitchFamily="34" charset="-122"/>
                <a:ea typeface="微软雅黑" pitchFamily="34" charset="-122"/>
              </a:rPr>
              <a:t>《</a:t>
            </a:r>
            <a:r>
              <a:rPr lang="zh-CN" altLang="en-US" sz="1600" b="1" dirty="0">
                <a:solidFill>
                  <a:srgbClr val="FF9900"/>
                </a:solidFill>
                <a:latin typeface="微软雅黑" pitchFamily="34" charset="-122"/>
                <a:ea typeface="微软雅黑" pitchFamily="34" charset="-122"/>
              </a:rPr>
              <a:t>模仿游戏</a:t>
            </a:r>
            <a:r>
              <a:rPr lang="en-US" altLang="zh-CN" sz="1600" b="1" dirty="0">
                <a:solidFill>
                  <a:srgbClr val="FF9900"/>
                </a:solidFill>
                <a:latin typeface="微软雅黑" pitchFamily="34" charset="-122"/>
                <a:ea typeface="微软雅黑" pitchFamily="34" charset="-122"/>
              </a:rPr>
              <a:t>》</a:t>
            </a:r>
          </a:p>
          <a:p>
            <a:pPr algn="ctr">
              <a:spcBef>
                <a:spcPct val="50000"/>
              </a:spcBef>
              <a:defRPr/>
            </a:pPr>
            <a:endParaRPr lang="en-US" altLang="zh-CN" sz="1600" b="1" dirty="0">
              <a:solidFill>
                <a:srgbClr val="0000FF"/>
              </a:solidFill>
              <a:latin typeface="微软雅黑" pitchFamily="34" charset="-122"/>
              <a:ea typeface="微软雅黑" pitchFamily="34" charset="-122"/>
            </a:endParaRPr>
          </a:p>
        </p:txBody>
      </p:sp>
      <p:pic>
        <p:nvPicPr>
          <p:cNvPr id="7"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94008" y="2027925"/>
            <a:ext cx="1504125" cy="2078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http://img3.doubanio.com/lpic/s2456680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96233" y="1982158"/>
            <a:ext cx="1618299" cy="2185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8823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484" y="1252089"/>
            <a:ext cx="3899823" cy="293806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69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1952" y="1252090"/>
            <a:ext cx="4029391" cy="293806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AutoShape 5"/>
          <p:cNvSpPr>
            <a:spLocks noChangeArrowheads="1"/>
          </p:cNvSpPr>
          <p:nvPr/>
        </p:nvSpPr>
        <p:spPr bwMode="auto">
          <a:xfrm>
            <a:off x="657547" y="652812"/>
            <a:ext cx="7613150"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 name="Rectangle 6"/>
          <p:cNvSpPr>
            <a:spLocks noChangeArrowheads="1"/>
          </p:cNvSpPr>
          <p:nvPr/>
        </p:nvSpPr>
        <p:spPr bwMode="auto">
          <a:xfrm>
            <a:off x="2289959" y="628999"/>
            <a:ext cx="45656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smtClean="0">
                <a:solidFill>
                  <a:schemeClr val="bg1"/>
                </a:solidFill>
                <a:ea typeface="微软雅黑" panose="020B0503020204020204" pitchFamily="34" charset="-122"/>
              </a:rPr>
              <a:t>2012</a:t>
            </a:r>
            <a:r>
              <a:rPr lang="zh-CN" altLang="en-US" sz="2000" b="1" dirty="0" smtClean="0">
                <a:solidFill>
                  <a:schemeClr val="bg1"/>
                </a:solidFill>
                <a:ea typeface="微软雅黑" panose="020B0503020204020204" pitchFamily="34" charset="-122"/>
              </a:rPr>
              <a:t>年</a:t>
            </a:r>
            <a:r>
              <a:rPr lang="en-US" altLang="zh-CN" sz="2000" b="1" dirty="0" smtClean="0">
                <a:solidFill>
                  <a:schemeClr val="bg1"/>
                </a:solidFill>
                <a:ea typeface="微软雅黑" panose="020B0503020204020204" pitchFamily="34" charset="-122"/>
              </a:rPr>
              <a:t>6</a:t>
            </a:r>
            <a:r>
              <a:rPr lang="zh-CN" altLang="en-US" sz="2000" b="1" dirty="0" smtClean="0">
                <a:solidFill>
                  <a:schemeClr val="bg1"/>
                </a:solidFill>
                <a:ea typeface="微软雅黑" panose="020B0503020204020204" pitchFamily="34" charset="-122"/>
              </a:rPr>
              <a:t>月</a:t>
            </a:r>
            <a:r>
              <a:rPr lang="en-US" altLang="zh-CN" sz="2000" b="1" dirty="0" smtClean="0">
                <a:solidFill>
                  <a:schemeClr val="bg1"/>
                </a:solidFill>
                <a:ea typeface="微软雅黑" panose="020B0503020204020204" pitchFamily="34" charset="-122"/>
              </a:rPr>
              <a:t>23</a:t>
            </a:r>
            <a:r>
              <a:rPr lang="zh-CN" altLang="en-US" sz="2000" b="1" dirty="0" smtClean="0">
                <a:solidFill>
                  <a:schemeClr val="bg1"/>
                </a:solidFill>
                <a:ea typeface="微软雅黑" panose="020B0503020204020204" pitchFamily="34" charset="-122"/>
              </a:rPr>
              <a:t>日，</a:t>
            </a:r>
            <a:r>
              <a:rPr lang="en-US" altLang="zh-CN" sz="2000" b="1" dirty="0" smtClean="0">
                <a:solidFill>
                  <a:schemeClr val="bg1"/>
                </a:solidFill>
                <a:ea typeface="微软雅黑" panose="020B0503020204020204" pitchFamily="34" charset="-122"/>
              </a:rPr>
              <a:t>GOOGLE</a:t>
            </a:r>
            <a:r>
              <a:rPr lang="zh-CN" altLang="en-US" sz="2000" b="1" dirty="0" smtClean="0">
                <a:solidFill>
                  <a:schemeClr val="bg1"/>
                </a:solidFill>
                <a:ea typeface="微软雅黑" panose="020B0503020204020204" pitchFamily="34" charset="-122"/>
              </a:rPr>
              <a:t>首页纪念图灵</a:t>
            </a:r>
            <a:endParaRPr lang="zh-CN" altLang="en-US" sz="2000" b="1" dirty="0">
              <a:solidFill>
                <a:schemeClr val="bg1"/>
              </a:solidFill>
              <a:ea typeface="微软雅黑" panose="020B0503020204020204" pitchFamily="34" charset="-122"/>
            </a:endParaRPr>
          </a:p>
        </p:txBody>
      </p:sp>
    </p:spTree>
    <p:extLst>
      <p:ext uri="{BB962C8B-B14F-4D97-AF65-F5344CB8AC3E}">
        <p14:creationId xmlns:p14="http://schemas.microsoft.com/office/powerpoint/2010/main" val="1164622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62" name="Rectangle 2"/>
          <p:cNvSpPr>
            <a:spLocks noGrp="1" noChangeArrowheads="1"/>
          </p:cNvSpPr>
          <p:nvPr>
            <p:ph type="title"/>
          </p:nvPr>
        </p:nvSpPr>
        <p:spPr bwMode="auto">
          <a:xfrm>
            <a:off x="437103" y="547616"/>
            <a:ext cx="8229600" cy="8572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eaLnBrk="1" hangingPunct="1">
              <a:defRPr/>
            </a:pPr>
            <a:r>
              <a:rPr lang="zh-CN" altLang="en-US" sz="3200" b="1" dirty="0">
                <a:solidFill>
                  <a:srgbClr val="FF0000"/>
                </a:solidFill>
                <a:effectLst>
                  <a:outerShdw blurRad="38100" dist="38100" dir="2700000" algn="tl">
                    <a:srgbClr val="000000"/>
                  </a:outerShdw>
                </a:effectLst>
                <a:latin typeface="微软雅黑" pitchFamily="34" charset="-122"/>
                <a:ea typeface="微软雅黑" pitchFamily="34" charset="-122"/>
                <a:cs typeface="+mn-cs"/>
              </a:rPr>
              <a:t>美国计算机学会（</a:t>
            </a:r>
            <a:r>
              <a:rPr lang="en-US" altLang="zh-CN" sz="3200" b="1" dirty="0">
                <a:solidFill>
                  <a:srgbClr val="FF0000"/>
                </a:solidFill>
                <a:effectLst>
                  <a:outerShdw blurRad="38100" dist="38100" dir="2700000" algn="tl">
                    <a:srgbClr val="000000"/>
                  </a:outerShdw>
                </a:effectLst>
                <a:latin typeface="微软雅黑" pitchFamily="34" charset="-122"/>
                <a:ea typeface="微软雅黑" pitchFamily="34" charset="-122"/>
                <a:cs typeface="+mn-cs"/>
              </a:rPr>
              <a:t>ACM）</a:t>
            </a:r>
            <a:r>
              <a:rPr lang="zh-CN" altLang="en-US" sz="3200" b="1" dirty="0">
                <a:solidFill>
                  <a:srgbClr val="FF0000"/>
                </a:solidFill>
                <a:effectLst>
                  <a:outerShdw blurRad="38100" dist="38100" dir="2700000" algn="tl">
                    <a:srgbClr val="000000"/>
                  </a:outerShdw>
                </a:effectLst>
                <a:latin typeface="微软雅黑" pitchFamily="34" charset="-122"/>
                <a:ea typeface="微软雅黑" pitchFamily="34" charset="-122"/>
                <a:cs typeface="+mn-cs"/>
              </a:rPr>
              <a:t>设立图灵奖</a:t>
            </a:r>
          </a:p>
        </p:txBody>
      </p:sp>
      <p:sp>
        <p:nvSpPr>
          <p:cNvPr id="1167363" name="Rectangle 3"/>
          <p:cNvSpPr>
            <a:spLocks noGrp="1" noChangeArrowheads="1"/>
          </p:cNvSpPr>
          <p:nvPr>
            <p:ph type="body" idx="1"/>
          </p:nvPr>
        </p:nvSpPr>
        <p:spPr bwMode="auto">
          <a:xfrm>
            <a:off x="457200" y="1264444"/>
            <a:ext cx="8229600" cy="339447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zh-CN" altLang="en-US" sz="2600" b="1" dirty="0" smtClean="0">
                <a:latin typeface="微软雅黑" pitchFamily="34" charset="-122"/>
                <a:ea typeface="微软雅黑" pitchFamily="34" charset="-122"/>
              </a:rPr>
              <a:t>自1966年开始，设立图灵奖，被誉为</a:t>
            </a:r>
            <a:r>
              <a:rPr lang="zh-CN" altLang="en-US" sz="2600" b="1" dirty="0">
                <a:solidFill>
                  <a:srgbClr val="0000FF"/>
                </a:solidFill>
                <a:latin typeface="微软雅黑" pitchFamily="34" charset="-122"/>
                <a:ea typeface="微软雅黑" pitchFamily="34" charset="-122"/>
              </a:rPr>
              <a:t>“</a:t>
            </a:r>
            <a:r>
              <a:rPr lang="zh-CN" altLang="en-US" sz="2600" b="1" dirty="0" smtClean="0">
                <a:solidFill>
                  <a:srgbClr val="0000FF"/>
                </a:solidFill>
                <a:latin typeface="微软雅黑" pitchFamily="34" charset="-122"/>
                <a:ea typeface="微软雅黑" pitchFamily="34" charset="-122"/>
              </a:rPr>
              <a:t>计算机界的诺贝尔奖”。</a:t>
            </a:r>
          </a:p>
          <a:p>
            <a:pPr eaLnBrk="1" hangingPunct="1">
              <a:defRPr/>
            </a:pPr>
            <a:r>
              <a:rPr lang="zh-CN" altLang="en-US" sz="2600" b="1" dirty="0" smtClean="0">
                <a:latin typeface="微软雅黑" pitchFamily="34" charset="-122"/>
                <a:ea typeface="微软雅黑" pitchFamily="34" charset="-122"/>
              </a:rPr>
              <a:t>每年有</a:t>
            </a:r>
            <a:r>
              <a:rPr lang="en-US" altLang="zh-CN" sz="2600" b="1" dirty="0" smtClean="0">
                <a:latin typeface="微软雅黑" pitchFamily="34" charset="-122"/>
                <a:ea typeface="微软雅黑" pitchFamily="34" charset="-122"/>
              </a:rPr>
              <a:t>1-3</a:t>
            </a:r>
            <a:r>
              <a:rPr lang="zh-CN" altLang="en-US" sz="2600" b="1" dirty="0" smtClean="0">
                <a:latin typeface="微软雅黑" pitchFamily="34" charset="-122"/>
                <a:ea typeface="微软雅黑" pitchFamily="34" charset="-122"/>
              </a:rPr>
              <a:t>位杰出的计算机科学家获得此项殊荣。如</a:t>
            </a:r>
            <a:r>
              <a:rPr lang="en-US" altLang="en-US" sz="2600" b="1" dirty="0" smtClean="0">
                <a:latin typeface="微软雅黑" pitchFamily="34" charset="-122"/>
                <a:ea typeface="微软雅黑" pitchFamily="34" charset="-122"/>
              </a:rPr>
              <a:t>John </a:t>
            </a:r>
            <a:r>
              <a:rPr lang="en-US" altLang="en-US" sz="2600" b="1" dirty="0" err="1" smtClean="0">
                <a:latin typeface="微软雅黑" pitchFamily="34" charset="-122"/>
                <a:ea typeface="微软雅黑" pitchFamily="34" charset="-122"/>
              </a:rPr>
              <a:t>Backus</a:t>
            </a:r>
            <a:r>
              <a:rPr lang="en-US" altLang="zh-CN" sz="2600" b="1" dirty="0" err="1" smtClean="0">
                <a:latin typeface="微软雅黑" pitchFamily="34" charset="-122"/>
                <a:ea typeface="微软雅黑" pitchFamily="34" charset="-122"/>
              </a:rPr>
              <a:t>，Ken</a:t>
            </a:r>
            <a:r>
              <a:rPr lang="en-US" altLang="zh-CN" sz="2600" b="1" dirty="0" smtClean="0">
                <a:latin typeface="微软雅黑" pitchFamily="34" charset="-122"/>
                <a:ea typeface="微软雅黑" pitchFamily="34" charset="-122"/>
              </a:rPr>
              <a:t> </a:t>
            </a:r>
            <a:r>
              <a:rPr lang="en-US" altLang="zh-CN" sz="2600" b="1" dirty="0" err="1" smtClean="0">
                <a:latin typeface="微软雅黑" pitchFamily="34" charset="-122"/>
                <a:ea typeface="微软雅黑" pitchFamily="34" charset="-122"/>
              </a:rPr>
              <a:t>Thompson，R.W.Hamming，Frederick</a:t>
            </a:r>
            <a:r>
              <a:rPr lang="en-US" altLang="zh-CN" sz="2600" b="1" dirty="0" smtClean="0">
                <a:latin typeface="微软雅黑" pitchFamily="34" charset="-122"/>
                <a:ea typeface="微软雅黑" pitchFamily="34" charset="-122"/>
              </a:rPr>
              <a:t> P. </a:t>
            </a:r>
            <a:r>
              <a:rPr lang="en-US" altLang="zh-CN" sz="2600" b="1" dirty="0" err="1" smtClean="0">
                <a:latin typeface="微软雅黑" pitchFamily="34" charset="-122"/>
                <a:ea typeface="微软雅黑" pitchFamily="34" charset="-122"/>
              </a:rPr>
              <a:t>Brooks，Edward</a:t>
            </a:r>
            <a:r>
              <a:rPr lang="en-US" altLang="zh-CN" sz="2600" b="1" dirty="0" smtClean="0">
                <a:latin typeface="微软雅黑" pitchFamily="34" charset="-122"/>
                <a:ea typeface="微软雅黑" pitchFamily="34" charset="-122"/>
              </a:rPr>
              <a:t> A. </a:t>
            </a:r>
            <a:r>
              <a:rPr lang="en-US" altLang="zh-CN" sz="2600" b="1" dirty="0" err="1" smtClean="0">
                <a:latin typeface="微软雅黑" pitchFamily="34" charset="-122"/>
                <a:ea typeface="微软雅黑" pitchFamily="34" charset="-122"/>
              </a:rPr>
              <a:t>Feigenbaum，Herbert</a:t>
            </a:r>
            <a:r>
              <a:rPr lang="en-US" altLang="zh-CN" sz="2600" b="1" dirty="0" smtClean="0">
                <a:latin typeface="微软雅黑" pitchFamily="34" charset="-122"/>
                <a:ea typeface="微软雅黑" pitchFamily="34" charset="-122"/>
              </a:rPr>
              <a:t> </a:t>
            </a:r>
            <a:r>
              <a:rPr lang="en-US" altLang="zh-CN" sz="2600" b="1" dirty="0" err="1" smtClean="0">
                <a:latin typeface="微软雅黑" pitchFamily="34" charset="-122"/>
                <a:ea typeface="微软雅黑" pitchFamily="34" charset="-122"/>
              </a:rPr>
              <a:t>Simon，Dana</a:t>
            </a:r>
            <a:r>
              <a:rPr lang="en-US" altLang="zh-CN" sz="2600" b="1" dirty="0" smtClean="0">
                <a:latin typeface="微软雅黑" pitchFamily="34" charset="-122"/>
                <a:ea typeface="微软雅黑" pitchFamily="34" charset="-122"/>
              </a:rPr>
              <a:t> </a:t>
            </a:r>
            <a:r>
              <a:rPr lang="en-US" altLang="zh-CN" sz="2600" b="1" dirty="0" err="1" smtClean="0">
                <a:latin typeface="微软雅黑" pitchFamily="34" charset="-122"/>
                <a:ea typeface="微软雅黑" pitchFamily="34" charset="-122"/>
              </a:rPr>
              <a:t>S.Scott</a:t>
            </a:r>
            <a:r>
              <a:rPr lang="zh-CN" altLang="en-US" sz="2600" b="1" dirty="0" smtClean="0">
                <a:latin typeface="微软雅黑" pitchFamily="34" charset="-122"/>
                <a:ea typeface="微软雅黑" pitchFamily="34" charset="-122"/>
              </a:rPr>
              <a:t>，</a:t>
            </a:r>
            <a:r>
              <a:rPr lang="en-US" altLang="en-US" sz="2600" b="1" dirty="0" smtClean="0">
                <a:latin typeface="微软雅黑" pitchFamily="34" charset="-122"/>
                <a:ea typeface="微软雅黑" pitchFamily="34" charset="-122"/>
              </a:rPr>
              <a:t>Ronald L.</a:t>
            </a:r>
            <a:r>
              <a:rPr lang="en-US" altLang="zh-CN" sz="2600" b="1" dirty="0" smtClean="0">
                <a:latin typeface="微软雅黑" pitchFamily="34" charset="-122"/>
                <a:ea typeface="微软雅黑" pitchFamily="34" charset="-122"/>
              </a:rPr>
              <a:t> </a:t>
            </a:r>
            <a:r>
              <a:rPr lang="en-US" altLang="zh-CN" sz="2600" b="1" dirty="0" err="1" smtClean="0">
                <a:latin typeface="微软雅黑" pitchFamily="34" charset="-122"/>
                <a:ea typeface="微软雅黑" pitchFamily="34" charset="-122"/>
              </a:rPr>
              <a:t>Rivest</a:t>
            </a:r>
            <a:r>
              <a:rPr lang="en-US" altLang="zh-CN" sz="2600" b="1" dirty="0" smtClean="0">
                <a:latin typeface="微软雅黑" pitchFamily="34" charset="-122"/>
                <a:ea typeface="微软雅黑" pitchFamily="34" charset="-122"/>
              </a:rPr>
              <a:t>, </a:t>
            </a:r>
            <a:r>
              <a:rPr lang="en-US" altLang="zh-CN" sz="2600" b="1" dirty="0" err="1" smtClean="0">
                <a:latin typeface="微软雅黑" pitchFamily="34" charset="-122"/>
                <a:ea typeface="微软雅黑" pitchFamily="34" charset="-122"/>
              </a:rPr>
              <a:t>Adi</a:t>
            </a:r>
            <a:r>
              <a:rPr lang="en-US" altLang="zh-CN" sz="2600" b="1" dirty="0" smtClean="0">
                <a:latin typeface="微软雅黑" pitchFamily="34" charset="-122"/>
                <a:ea typeface="微软雅黑" pitchFamily="34" charset="-122"/>
              </a:rPr>
              <a:t> Shamir and Leonard M. </a:t>
            </a:r>
            <a:r>
              <a:rPr lang="en-US" altLang="zh-CN" sz="2600" b="1" dirty="0" err="1" smtClean="0">
                <a:latin typeface="微软雅黑" pitchFamily="34" charset="-122"/>
                <a:ea typeface="微软雅黑" pitchFamily="34" charset="-122"/>
              </a:rPr>
              <a:t>Adleman</a:t>
            </a:r>
            <a:r>
              <a:rPr lang="zh-CN" altLang="en-US" sz="2600" b="1" dirty="0" smtClean="0">
                <a:latin typeface="微软雅黑" pitchFamily="34" charset="-122"/>
                <a:ea typeface="微软雅黑" pitchFamily="34" charset="-122"/>
              </a:rPr>
              <a:t>等。</a:t>
            </a:r>
          </a:p>
        </p:txBody>
      </p:sp>
    </p:spTree>
    <p:extLst>
      <p:ext uri="{BB962C8B-B14F-4D97-AF65-F5344CB8AC3E}">
        <p14:creationId xmlns:p14="http://schemas.microsoft.com/office/powerpoint/2010/main" val="3229867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170" name="Rectangle 1026"/>
          <p:cNvSpPr>
            <a:spLocks noGrp="1" noChangeArrowheads="1"/>
          </p:cNvSpPr>
          <p:nvPr>
            <p:ph type="title"/>
          </p:nvPr>
        </p:nvSpPr>
        <p:spPr bwMode="auto">
          <a:xfrm>
            <a:off x="457200" y="457144"/>
            <a:ext cx="8229600" cy="857250"/>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eaLnBrk="1" hangingPunct="1">
              <a:defRPr/>
            </a:pPr>
            <a:r>
              <a:rPr lang="zh-CN" altLang="en-US" sz="3200" b="1" dirty="0">
                <a:solidFill>
                  <a:srgbClr val="FF0000"/>
                </a:solidFill>
                <a:effectLst>
                  <a:outerShdw blurRad="38100" dist="38100" dir="2700000" algn="tl">
                    <a:srgbClr val="000000"/>
                  </a:outerShdw>
                </a:effectLst>
                <a:latin typeface="微软雅黑" pitchFamily="34" charset="-122"/>
                <a:ea typeface="微软雅黑" pitchFamily="34" charset="-122"/>
                <a:cs typeface="+mn-cs"/>
              </a:rPr>
              <a:t>图灵奖的概况</a:t>
            </a:r>
          </a:p>
        </p:txBody>
      </p:sp>
      <p:sp>
        <p:nvSpPr>
          <p:cNvPr id="1031171" name="Rectangle 1027"/>
          <p:cNvSpPr>
            <a:spLocks noGrp="1" noChangeArrowheads="1"/>
          </p:cNvSpPr>
          <p:nvPr>
            <p:ph type="body" idx="1"/>
          </p:nvPr>
        </p:nvSpPr>
        <p:spPr bwMode="auto">
          <a:xfrm>
            <a:off x="457200" y="1149911"/>
            <a:ext cx="8229600" cy="339447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eaLnBrk="1" hangingPunct="1">
              <a:defRPr/>
            </a:pPr>
            <a:r>
              <a:rPr lang="zh-CN" altLang="en-US" sz="2600" b="1" dirty="0">
                <a:latin typeface="微软雅黑" pitchFamily="34" charset="-122"/>
                <a:ea typeface="微软雅黑" pitchFamily="34" charset="-122"/>
              </a:rPr>
              <a:t>截止</a:t>
            </a:r>
            <a:r>
              <a:rPr lang="en-US" altLang="zh-CN" sz="2600" b="1" dirty="0" smtClean="0">
                <a:latin typeface="微软雅黑" pitchFamily="34" charset="-122"/>
                <a:ea typeface="微软雅黑" pitchFamily="34" charset="-122"/>
              </a:rPr>
              <a:t>2019</a:t>
            </a:r>
            <a:r>
              <a:rPr lang="zh-CN" altLang="en-US" sz="2600" b="1" dirty="0" smtClean="0">
                <a:latin typeface="微软雅黑" pitchFamily="34" charset="-122"/>
                <a:ea typeface="微软雅黑" pitchFamily="34" charset="-122"/>
              </a:rPr>
              <a:t>年，共有</a:t>
            </a:r>
            <a:r>
              <a:rPr lang="en-US" altLang="zh-CN" sz="2600" b="1" dirty="0" smtClean="0">
                <a:latin typeface="微软雅黑" pitchFamily="34" charset="-122"/>
                <a:ea typeface="微软雅黑" pitchFamily="34" charset="-122"/>
              </a:rPr>
              <a:t>70</a:t>
            </a:r>
            <a:r>
              <a:rPr lang="zh-CN" altLang="en-US" sz="2600" b="1" dirty="0" smtClean="0">
                <a:latin typeface="微软雅黑" pitchFamily="34" charset="-122"/>
                <a:ea typeface="微软雅黑" pitchFamily="34" charset="-122"/>
              </a:rPr>
              <a:t>名获奖者</a:t>
            </a:r>
            <a:endParaRPr lang="en-US" altLang="zh-CN" sz="2600" b="1" dirty="0" smtClean="0">
              <a:latin typeface="微软雅黑" pitchFamily="34" charset="-122"/>
              <a:ea typeface="微软雅黑" pitchFamily="34" charset="-122"/>
            </a:endParaRPr>
          </a:p>
          <a:p>
            <a:pPr eaLnBrk="1" hangingPunct="1">
              <a:defRPr/>
            </a:pPr>
            <a:r>
              <a:rPr lang="zh-CN" altLang="en-US" sz="2600" b="1" dirty="0" smtClean="0">
                <a:latin typeface="微软雅黑" pitchFamily="34" charset="-122"/>
                <a:ea typeface="微软雅黑" pitchFamily="34" charset="-122"/>
              </a:rPr>
              <a:t>获奖人数排行榜（含校友</a:t>
            </a:r>
            <a:r>
              <a:rPr lang="zh-CN" altLang="en-US" sz="2600" b="1" dirty="0">
                <a:latin typeface="微软雅黑" pitchFamily="34" charset="-122"/>
                <a:ea typeface="微软雅黑" pitchFamily="34" charset="-122"/>
              </a:rPr>
              <a:t>或教职工）</a:t>
            </a:r>
            <a:endParaRPr lang="en-US" altLang="zh-CN" sz="2600" b="1" dirty="0" smtClean="0">
              <a:latin typeface="微软雅黑" pitchFamily="34" charset="-122"/>
              <a:ea typeface="微软雅黑" pitchFamily="34" charset="-122"/>
            </a:endParaRPr>
          </a:p>
          <a:p>
            <a:pPr lvl="1" eaLnBrk="1" hangingPunct="1">
              <a:defRPr/>
            </a:pPr>
            <a:r>
              <a:rPr lang="zh-CN" altLang="en-US" sz="2200" b="1" dirty="0" smtClean="0">
                <a:solidFill>
                  <a:srgbClr val="0000FF"/>
                </a:solidFill>
                <a:latin typeface="微软雅黑" pitchFamily="34" charset="-122"/>
                <a:ea typeface="微软雅黑" pitchFamily="34" charset="-122"/>
              </a:rPr>
              <a:t>美国斯坦福大学（</a:t>
            </a:r>
            <a:r>
              <a:rPr lang="en-US" altLang="zh-CN" sz="2200" b="1" dirty="0" smtClean="0">
                <a:solidFill>
                  <a:srgbClr val="0000FF"/>
                </a:solidFill>
                <a:latin typeface="微软雅黑" pitchFamily="34" charset="-122"/>
                <a:ea typeface="微软雅黑" pitchFamily="34" charset="-122"/>
              </a:rPr>
              <a:t>27</a:t>
            </a:r>
            <a:r>
              <a:rPr lang="zh-CN" altLang="en-US" sz="2200" b="1" dirty="0" smtClean="0">
                <a:solidFill>
                  <a:srgbClr val="0000FF"/>
                </a:solidFill>
                <a:latin typeface="微软雅黑" pitchFamily="34" charset="-122"/>
                <a:ea typeface="微软雅黑" pitchFamily="34" charset="-122"/>
              </a:rPr>
              <a:t>位）</a:t>
            </a:r>
            <a:endParaRPr lang="en-US" altLang="zh-CN" sz="2200" b="1" dirty="0">
              <a:solidFill>
                <a:srgbClr val="0000FF"/>
              </a:solidFill>
              <a:latin typeface="微软雅黑" pitchFamily="34" charset="-122"/>
              <a:ea typeface="微软雅黑" pitchFamily="34" charset="-122"/>
            </a:endParaRPr>
          </a:p>
          <a:p>
            <a:pPr lvl="1" eaLnBrk="1" hangingPunct="1">
              <a:defRPr/>
            </a:pPr>
            <a:r>
              <a:rPr lang="zh-CN" altLang="en-US" sz="2200" b="1" dirty="0" smtClean="0">
                <a:solidFill>
                  <a:srgbClr val="0000FF"/>
                </a:solidFill>
                <a:latin typeface="微软雅黑" pitchFamily="34" charset="-122"/>
                <a:ea typeface="微软雅黑" pitchFamily="34" charset="-122"/>
              </a:rPr>
              <a:t>美国麻省理工学院</a:t>
            </a:r>
            <a:r>
              <a:rPr lang="zh-CN" altLang="en-US" sz="2200" b="1" dirty="0">
                <a:solidFill>
                  <a:srgbClr val="0000FF"/>
                </a:solidFill>
                <a:latin typeface="微软雅黑" pitchFamily="34" charset="-122"/>
                <a:ea typeface="微软雅黑" pitchFamily="34" charset="-122"/>
              </a:rPr>
              <a:t>（</a:t>
            </a:r>
            <a:r>
              <a:rPr lang="en-US" altLang="zh-CN" sz="2200" b="1" dirty="0" smtClean="0">
                <a:solidFill>
                  <a:srgbClr val="0000FF"/>
                </a:solidFill>
                <a:latin typeface="微软雅黑" pitchFamily="34" charset="-122"/>
                <a:ea typeface="微软雅黑" pitchFamily="34" charset="-122"/>
              </a:rPr>
              <a:t>26</a:t>
            </a:r>
            <a:r>
              <a:rPr lang="zh-CN" altLang="en-US" sz="2200" b="1" dirty="0" smtClean="0">
                <a:solidFill>
                  <a:srgbClr val="0000FF"/>
                </a:solidFill>
                <a:latin typeface="微软雅黑" pitchFamily="34" charset="-122"/>
                <a:ea typeface="微软雅黑" pitchFamily="34" charset="-122"/>
              </a:rPr>
              <a:t>位）</a:t>
            </a:r>
            <a:endParaRPr lang="en-US" altLang="zh-CN" sz="2200" b="1" dirty="0" smtClean="0">
              <a:solidFill>
                <a:srgbClr val="0000FF"/>
              </a:solidFill>
              <a:latin typeface="微软雅黑" pitchFamily="34" charset="-122"/>
              <a:ea typeface="微软雅黑" pitchFamily="34" charset="-122"/>
            </a:endParaRPr>
          </a:p>
          <a:p>
            <a:pPr lvl="1" eaLnBrk="1" hangingPunct="1">
              <a:defRPr/>
            </a:pPr>
            <a:r>
              <a:rPr lang="zh-CN" altLang="en-US" sz="2200" b="1" dirty="0" smtClean="0">
                <a:solidFill>
                  <a:srgbClr val="0000FF"/>
                </a:solidFill>
                <a:latin typeface="微软雅黑" pitchFamily="34" charset="-122"/>
                <a:ea typeface="微软雅黑" pitchFamily="34" charset="-122"/>
              </a:rPr>
              <a:t>美国加州大学伯克利分校（</a:t>
            </a:r>
            <a:r>
              <a:rPr lang="en-US" altLang="zh-CN" sz="2200" b="1" dirty="0" smtClean="0">
                <a:solidFill>
                  <a:srgbClr val="0000FF"/>
                </a:solidFill>
                <a:latin typeface="微软雅黑" pitchFamily="34" charset="-122"/>
                <a:ea typeface="微软雅黑" pitchFamily="34" charset="-122"/>
              </a:rPr>
              <a:t>25</a:t>
            </a:r>
            <a:r>
              <a:rPr lang="zh-CN" altLang="en-US" sz="2200" b="1" dirty="0" smtClean="0">
                <a:solidFill>
                  <a:srgbClr val="0000FF"/>
                </a:solidFill>
                <a:latin typeface="微软雅黑" pitchFamily="34" charset="-122"/>
                <a:ea typeface="微软雅黑" pitchFamily="34" charset="-122"/>
              </a:rPr>
              <a:t>位）</a:t>
            </a:r>
            <a:endParaRPr lang="en-US" altLang="zh-CN" sz="2200" b="1" dirty="0" smtClean="0">
              <a:solidFill>
                <a:srgbClr val="0000FF"/>
              </a:solidFill>
              <a:latin typeface="微软雅黑" pitchFamily="34" charset="-122"/>
              <a:ea typeface="微软雅黑" pitchFamily="34" charset="-122"/>
            </a:endParaRPr>
          </a:p>
          <a:p>
            <a:pPr lvl="1" eaLnBrk="1" hangingPunct="1">
              <a:defRPr/>
            </a:pPr>
            <a:r>
              <a:rPr lang="zh-CN" altLang="en-US" sz="2200" b="1" dirty="0" smtClean="0">
                <a:solidFill>
                  <a:srgbClr val="0000FF"/>
                </a:solidFill>
                <a:latin typeface="微软雅黑" pitchFamily="34" charset="-122"/>
                <a:ea typeface="微软雅黑" pitchFamily="34" charset="-122"/>
              </a:rPr>
              <a:t>美国哈佛大学</a:t>
            </a:r>
            <a:r>
              <a:rPr lang="zh-CN" altLang="en-US" sz="2200" b="1" dirty="0">
                <a:solidFill>
                  <a:srgbClr val="0000FF"/>
                </a:solidFill>
                <a:latin typeface="微软雅黑" pitchFamily="34" charset="-122"/>
                <a:ea typeface="微软雅黑" pitchFamily="34" charset="-122"/>
              </a:rPr>
              <a:t>（</a:t>
            </a:r>
            <a:r>
              <a:rPr lang="en-US" altLang="zh-CN" sz="2200" b="1" dirty="0">
                <a:solidFill>
                  <a:srgbClr val="0000FF"/>
                </a:solidFill>
                <a:latin typeface="微软雅黑" pitchFamily="34" charset="-122"/>
                <a:ea typeface="微软雅黑" pitchFamily="34" charset="-122"/>
              </a:rPr>
              <a:t>14</a:t>
            </a:r>
            <a:r>
              <a:rPr lang="zh-CN" altLang="en-US" sz="2200" b="1" dirty="0">
                <a:solidFill>
                  <a:srgbClr val="0000FF"/>
                </a:solidFill>
                <a:latin typeface="微软雅黑" pitchFamily="34" charset="-122"/>
                <a:ea typeface="微软雅黑" pitchFamily="34" charset="-122"/>
              </a:rPr>
              <a:t>位</a:t>
            </a:r>
            <a:r>
              <a:rPr lang="zh-CN" altLang="en-US" sz="2200" b="1" dirty="0" smtClean="0">
                <a:solidFill>
                  <a:srgbClr val="0000FF"/>
                </a:solidFill>
                <a:latin typeface="微软雅黑" pitchFamily="34" charset="-122"/>
                <a:ea typeface="微软雅黑" pitchFamily="34" charset="-122"/>
              </a:rPr>
              <a:t>）</a:t>
            </a:r>
            <a:endParaRPr lang="en-US" altLang="zh-CN" sz="2200" b="1" dirty="0" smtClean="0">
              <a:solidFill>
                <a:srgbClr val="0000FF"/>
              </a:solidFill>
              <a:latin typeface="微软雅黑" pitchFamily="34" charset="-122"/>
              <a:ea typeface="微软雅黑" pitchFamily="34" charset="-122"/>
            </a:endParaRPr>
          </a:p>
          <a:p>
            <a:pPr lvl="1" eaLnBrk="1" hangingPunct="1">
              <a:defRPr/>
            </a:pPr>
            <a:r>
              <a:rPr lang="zh-CN" altLang="en-US" sz="2200" b="1" dirty="0" smtClean="0">
                <a:solidFill>
                  <a:srgbClr val="0000FF"/>
                </a:solidFill>
                <a:latin typeface="微软雅黑" pitchFamily="34" charset="-122"/>
                <a:ea typeface="微软雅黑" pitchFamily="34" charset="-122"/>
              </a:rPr>
              <a:t>美国普林斯顿大学（</a:t>
            </a:r>
            <a:r>
              <a:rPr lang="en-US" altLang="zh-CN" sz="2200" b="1" dirty="0" smtClean="0">
                <a:solidFill>
                  <a:srgbClr val="0000FF"/>
                </a:solidFill>
                <a:latin typeface="微软雅黑" pitchFamily="34" charset="-122"/>
                <a:ea typeface="微软雅黑" pitchFamily="34" charset="-122"/>
              </a:rPr>
              <a:t>13</a:t>
            </a:r>
            <a:r>
              <a:rPr lang="zh-CN" altLang="en-US" sz="2200" b="1" dirty="0" smtClean="0">
                <a:solidFill>
                  <a:srgbClr val="0000FF"/>
                </a:solidFill>
                <a:latin typeface="微软雅黑" pitchFamily="34" charset="-122"/>
                <a:ea typeface="微软雅黑" pitchFamily="34" charset="-122"/>
              </a:rPr>
              <a:t>位）</a:t>
            </a:r>
            <a:endParaRPr lang="en-US" altLang="zh-CN" sz="2200" b="1" dirty="0" smtClean="0">
              <a:solidFill>
                <a:srgbClr val="0000FF"/>
              </a:solidFill>
              <a:latin typeface="微软雅黑" pitchFamily="34" charset="-122"/>
              <a:ea typeface="微软雅黑" pitchFamily="34" charset="-122"/>
            </a:endParaRPr>
          </a:p>
          <a:p>
            <a:pPr lvl="1" eaLnBrk="1" hangingPunct="1">
              <a:defRPr/>
            </a:pPr>
            <a:r>
              <a:rPr lang="zh-CN" altLang="en-US" sz="2200" b="1" dirty="0" smtClean="0">
                <a:solidFill>
                  <a:srgbClr val="0000FF"/>
                </a:solidFill>
                <a:latin typeface="微软雅黑" pitchFamily="34" charset="-122"/>
                <a:ea typeface="微软雅黑" pitchFamily="34" charset="-122"/>
              </a:rPr>
              <a:t>美国</a:t>
            </a:r>
            <a:r>
              <a:rPr lang="zh-CN" altLang="en-US" sz="2200" b="1" dirty="0">
                <a:solidFill>
                  <a:srgbClr val="0000FF"/>
                </a:solidFill>
                <a:latin typeface="微软雅黑" pitchFamily="34" charset="-122"/>
                <a:ea typeface="微软雅黑" pitchFamily="34" charset="-122"/>
              </a:rPr>
              <a:t>卡耐基梅隆大学（</a:t>
            </a:r>
            <a:r>
              <a:rPr lang="en-US" altLang="zh-CN" sz="2200" b="1" dirty="0" smtClean="0">
                <a:solidFill>
                  <a:srgbClr val="0000FF"/>
                </a:solidFill>
                <a:latin typeface="微软雅黑" pitchFamily="34" charset="-122"/>
                <a:ea typeface="微软雅黑" pitchFamily="34" charset="-122"/>
              </a:rPr>
              <a:t>13</a:t>
            </a:r>
            <a:r>
              <a:rPr lang="zh-CN" altLang="en-US" sz="2200" b="1" dirty="0" smtClean="0">
                <a:solidFill>
                  <a:srgbClr val="0000FF"/>
                </a:solidFill>
                <a:latin typeface="微软雅黑" pitchFamily="34" charset="-122"/>
                <a:ea typeface="微软雅黑" pitchFamily="34" charset="-122"/>
              </a:rPr>
              <a:t>位</a:t>
            </a:r>
            <a:r>
              <a:rPr lang="zh-CN" altLang="en-US" sz="2200" b="1" dirty="0">
                <a:solidFill>
                  <a:srgbClr val="0000FF"/>
                </a:solidFill>
                <a:latin typeface="微软雅黑" pitchFamily="34" charset="-122"/>
                <a:ea typeface="微软雅黑" pitchFamily="34" charset="-122"/>
              </a:rPr>
              <a:t>）</a:t>
            </a:r>
          </a:p>
          <a:p>
            <a:pPr lvl="1" eaLnBrk="1" hangingPunct="1">
              <a:defRPr/>
            </a:pPr>
            <a:endParaRPr lang="zh-CN" altLang="en-US" sz="2200" b="1" dirty="0" smtClean="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12351729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hlinkClick r:id="rId3"/>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6868" y="560947"/>
            <a:ext cx="2849440" cy="200041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5"/>
          <a:srcRect/>
          <a:stretch>
            <a:fillRect/>
          </a:stretch>
        </p:blipFill>
        <p:spPr bwMode="auto">
          <a:xfrm>
            <a:off x="4836868" y="2742019"/>
            <a:ext cx="2849440" cy="2010852"/>
          </a:xfrm>
          <a:prstGeom prst="rect">
            <a:avLst/>
          </a:prstGeom>
          <a:noFill/>
          <a:ln w="0" cap="flat" cmpd="sng">
            <a:solidFill>
              <a:schemeClr val="tx1"/>
            </a:solidFill>
            <a:prstDash val="solid"/>
            <a:miter lim="800000"/>
            <a:headEnd/>
            <a:tailEnd/>
          </a:ln>
          <a:effectLst>
            <a:prstShdw prst="shdw17" dist="17961" dir="2700000">
              <a:schemeClr val="folHlink">
                <a:gamma/>
                <a:shade val="60000"/>
                <a:invGamma/>
              </a:schemeClr>
            </a:prstShdw>
          </a:effectLst>
          <a:extLst>
            <a:ext uri="{909E8E84-426E-40DD-AFC4-6F175D3DCCD1}">
              <a14:hiddenFill xmlns:a14="http://schemas.microsoft.com/office/drawing/2010/main">
                <a:solidFill>
                  <a:schemeClr val="folHlink"/>
                </a:solidFill>
              </a14:hiddenFill>
            </a:ext>
          </a:extLst>
        </p:spPr>
      </p:pic>
      <p:pic>
        <p:nvPicPr>
          <p:cNvPr id="9"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5604" y="549347"/>
            <a:ext cx="2945517" cy="200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25604" y="2702219"/>
            <a:ext cx="2945517" cy="207074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2B498B"/>
                  </a:outerShdw>
                </a:effectLst>
              </a14:hiddenEffects>
            </a:ext>
          </a:extLst>
        </p:spPr>
      </p:pic>
    </p:spTree>
    <p:extLst>
      <p:ext uri="{BB962C8B-B14F-4D97-AF65-F5344CB8AC3E}">
        <p14:creationId xmlns:p14="http://schemas.microsoft.com/office/powerpoint/2010/main" val="2932675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AutoShape 5"/>
          <p:cNvSpPr>
            <a:spLocks noChangeArrowheads="1"/>
          </p:cNvSpPr>
          <p:nvPr/>
        </p:nvSpPr>
        <p:spPr bwMode="auto">
          <a:xfrm>
            <a:off x="505072" y="120675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2883" name="Rectangle 6"/>
          <p:cNvSpPr>
            <a:spLocks noChangeArrowheads="1"/>
          </p:cNvSpPr>
          <p:nvPr/>
        </p:nvSpPr>
        <p:spPr bwMode="auto">
          <a:xfrm>
            <a:off x="2939975" y="1172972"/>
            <a:ext cx="32656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1.7.2  </a:t>
            </a:r>
            <a:r>
              <a:rPr lang="zh-CN" altLang="zh-CN" sz="2400" b="1" dirty="0">
                <a:solidFill>
                  <a:schemeClr val="bg1"/>
                </a:solidFill>
                <a:latin typeface="微软雅黑" panose="020B0503020204020204" pitchFamily="34" charset="-122"/>
                <a:ea typeface="微软雅黑" panose="020B0503020204020204" pitchFamily="34" charset="-122"/>
              </a:rPr>
              <a:t>协议与划分层次</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22884" name="Rectangle 8"/>
          <p:cNvSpPr>
            <a:spLocks noChangeArrowheads="1"/>
          </p:cNvSpPr>
          <p:nvPr/>
        </p:nvSpPr>
        <p:spPr bwMode="auto">
          <a:xfrm>
            <a:off x="505072" y="1659192"/>
            <a:ext cx="8133856"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计算机网络中的数据交换</a:t>
            </a:r>
            <a:r>
              <a:rPr lang="zh-CN" altLang="en-US" sz="2000" b="1" dirty="0">
                <a:solidFill>
                  <a:srgbClr val="0000FF"/>
                </a:solidFill>
                <a:latin typeface="微软雅黑" panose="020B0503020204020204" pitchFamily="34" charset="-122"/>
                <a:ea typeface="微软雅黑" panose="020B0503020204020204" pitchFamily="34" charset="-122"/>
              </a:rPr>
              <a:t>必须遵守事先约定好的规则</a:t>
            </a:r>
            <a:r>
              <a:rPr lang="zh-CN" altLang="en-US" sz="2000" b="1" dirty="0">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这些</a:t>
            </a:r>
            <a:r>
              <a:rPr lang="zh-CN" altLang="en-US" sz="2000" b="1" dirty="0">
                <a:solidFill>
                  <a:srgbClr val="0000FF"/>
                </a:solidFill>
                <a:latin typeface="微软雅黑" panose="020B0503020204020204" pitchFamily="34" charset="-122"/>
                <a:ea typeface="微软雅黑" panose="020B0503020204020204" pitchFamily="34" charset="-122"/>
              </a:rPr>
              <a:t>规则</a:t>
            </a:r>
            <a:r>
              <a:rPr lang="zh-CN" altLang="en-US" sz="2000" b="1" dirty="0">
                <a:latin typeface="微软雅黑" panose="020B0503020204020204" pitchFamily="34" charset="-122"/>
                <a:ea typeface="微软雅黑" panose="020B0503020204020204" pitchFamily="34" charset="-122"/>
              </a:rPr>
              <a:t>明确规定了所交换的数据的格式以及有关的同步问题（同步含有时序的意思）。</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网络协议 </a:t>
            </a:r>
            <a:r>
              <a:rPr lang="en-US" altLang="zh-CN" sz="2000" b="1" dirty="0">
                <a:latin typeface="微软雅黑" panose="020B0503020204020204" pitchFamily="34" charset="-122"/>
                <a:ea typeface="微软雅黑" panose="020B0503020204020204" pitchFamily="34" charset="-122"/>
              </a:rPr>
              <a:t>(network protocol)</a:t>
            </a:r>
            <a:r>
              <a:rPr lang="zh-CN" altLang="en-US" sz="2000" b="1" dirty="0">
                <a:latin typeface="微软雅黑" panose="020B0503020204020204" pitchFamily="34" charset="-122"/>
                <a:ea typeface="微软雅黑" panose="020B0503020204020204" pitchFamily="34" charset="-122"/>
              </a:rPr>
              <a:t>，简称为</a:t>
            </a: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，是为进行网络中的数据交换而建立的规则、标准或约定。 </a:t>
            </a:r>
          </a:p>
        </p:txBody>
      </p:sp>
    </p:spTree>
    <p:extLst>
      <p:ext uri="{BB962C8B-B14F-4D97-AF65-F5344CB8AC3E}">
        <p14:creationId xmlns:p14="http://schemas.microsoft.com/office/powerpoint/2010/main" val="197496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AutoShape 5"/>
          <p:cNvSpPr>
            <a:spLocks noChangeArrowheads="1"/>
          </p:cNvSpPr>
          <p:nvPr/>
        </p:nvSpPr>
        <p:spPr bwMode="auto">
          <a:xfrm>
            <a:off x="505072" y="1204151"/>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3907" name="Rectangle 6"/>
          <p:cNvSpPr>
            <a:spLocks noChangeArrowheads="1"/>
          </p:cNvSpPr>
          <p:nvPr/>
        </p:nvSpPr>
        <p:spPr bwMode="auto">
          <a:xfrm>
            <a:off x="3040063" y="118033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网络协议的三个组成要素 </a:t>
            </a:r>
          </a:p>
        </p:txBody>
      </p:sp>
      <p:sp>
        <p:nvSpPr>
          <p:cNvPr id="123908" name="Rectangle 68"/>
          <p:cNvSpPr>
            <a:spLocks noChangeArrowheads="1"/>
          </p:cNvSpPr>
          <p:nvPr/>
        </p:nvSpPr>
        <p:spPr bwMode="auto">
          <a:xfrm>
            <a:off x="505073" y="1599438"/>
            <a:ext cx="793407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语法</a:t>
            </a:r>
            <a:r>
              <a:rPr lang="zh-CN" altLang="en-US" sz="2000" b="1" dirty="0">
                <a:latin typeface="微软雅黑" panose="020B0503020204020204" pitchFamily="34" charset="-122"/>
                <a:ea typeface="微软雅黑" panose="020B0503020204020204" pitchFamily="34" charset="-122"/>
              </a:rPr>
              <a:t>：数据与控制信息的结构或</a:t>
            </a:r>
            <a:r>
              <a:rPr lang="zh-CN" altLang="en-US" sz="2000" b="1" dirty="0" smtClean="0">
                <a:latin typeface="微软雅黑" panose="020B0503020204020204" pitchFamily="34" charset="-122"/>
                <a:ea typeface="微软雅黑" panose="020B0503020204020204" pitchFamily="34" charset="-122"/>
              </a:rPr>
              <a:t>格式。 </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语义</a:t>
            </a:r>
            <a:r>
              <a:rPr lang="zh-CN" altLang="en-US" sz="2000" b="1" dirty="0">
                <a:latin typeface="微软雅黑" panose="020B0503020204020204" pitchFamily="34" charset="-122"/>
                <a:ea typeface="微软雅黑" panose="020B0503020204020204" pitchFamily="34" charset="-122"/>
              </a:rPr>
              <a:t>：需要发出何种控制信息，完成何种动作以及做出何种响应。 </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同步</a:t>
            </a:r>
            <a:r>
              <a:rPr lang="zh-CN" altLang="en-US" sz="2000" b="1" dirty="0">
                <a:latin typeface="微软雅黑" panose="020B0503020204020204" pitchFamily="34" charset="-122"/>
                <a:ea typeface="微软雅黑" panose="020B0503020204020204" pitchFamily="34" charset="-122"/>
              </a:rPr>
              <a:t>：事件实现顺序的详细说明。 </a:t>
            </a:r>
          </a:p>
        </p:txBody>
      </p:sp>
      <p:sp>
        <p:nvSpPr>
          <p:cNvPr id="5" name="对角圆角矩形 4"/>
          <p:cNvSpPr/>
          <p:nvPr/>
        </p:nvSpPr>
        <p:spPr>
          <a:xfrm>
            <a:off x="505072" y="3011995"/>
            <a:ext cx="8133855" cy="755333"/>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3912" name="矩形 5"/>
          <p:cNvSpPr>
            <a:spLocks noChangeArrowheads="1"/>
          </p:cNvSpPr>
          <p:nvPr/>
        </p:nvSpPr>
        <p:spPr bwMode="auto">
          <a:xfrm>
            <a:off x="1279525" y="3170682"/>
            <a:ext cx="6804025" cy="41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pPr>
            <a:r>
              <a:rPr lang="zh-CN" altLang="zh-CN" sz="2000" b="1" dirty="0">
                <a:solidFill>
                  <a:schemeClr val="bg1"/>
                </a:solidFill>
                <a:latin typeface="微软雅黑" panose="020B0503020204020204" pitchFamily="34" charset="-122"/>
                <a:ea typeface="微软雅黑" panose="020B0503020204020204" pitchFamily="34" charset="-122"/>
              </a:rPr>
              <a:t>由此可见，网络协议是计算机网络的不可缺少的组成部分。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35574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AutoShape 5"/>
          <p:cNvSpPr>
            <a:spLocks noChangeArrowheads="1"/>
          </p:cNvSpPr>
          <p:nvPr/>
        </p:nvSpPr>
        <p:spPr bwMode="auto">
          <a:xfrm>
            <a:off x="505072" y="1587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5955" name="Rectangle 6"/>
          <p:cNvSpPr>
            <a:spLocks noChangeArrowheads="1"/>
          </p:cNvSpPr>
          <p:nvPr/>
        </p:nvSpPr>
        <p:spPr bwMode="auto">
          <a:xfrm>
            <a:off x="3622675" y="1565275"/>
            <a:ext cx="19812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层次式协议结构</a:t>
            </a:r>
          </a:p>
        </p:txBody>
      </p:sp>
      <p:sp>
        <p:nvSpPr>
          <p:cNvPr id="125956" name="Rectangle 68"/>
          <p:cNvSpPr>
            <a:spLocks noChangeArrowheads="1"/>
          </p:cNvSpPr>
          <p:nvPr/>
        </p:nvSpPr>
        <p:spPr bwMode="auto">
          <a:xfrm>
            <a:off x="505072" y="1984375"/>
            <a:ext cx="813385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en-US" altLang="zh-CN" sz="2000" b="1" dirty="0" smtClean="0">
                <a:latin typeface="微软雅黑" panose="020B0503020204020204" pitchFamily="34" charset="-122"/>
                <a:ea typeface="微软雅黑" panose="020B0503020204020204" pitchFamily="34" charset="-122"/>
              </a:rPr>
              <a:t>ARPANET</a:t>
            </a:r>
            <a:r>
              <a:rPr lang="zh-CN" altLang="zh-CN" sz="2000" b="1" dirty="0" smtClean="0">
                <a:latin typeface="微软雅黑" panose="020B0503020204020204" pitchFamily="34" charset="-122"/>
                <a:ea typeface="微软雅黑" panose="020B0503020204020204" pitchFamily="34" charset="-122"/>
              </a:rPr>
              <a:t>的</a:t>
            </a:r>
            <a:r>
              <a:rPr lang="zh-CN" altLang="zh-CN" sz="2000" b="1" dirty="0">
                <a:latin typeface="微软雅黑" panose="020B0503020204020204" pitchFamily="34" charset="-122"/>
                <a:ea typeface="微软雅黑" panose="020B0503020204020204" pitchFamily="34" charset="-122"/>
              </a:rPr>
              <a:t>研制经验表明，对于非常复杂的计算机网络协议，</a:t>
            </a:r>
            <a:endParaRPr lang="en-US" altLang="zh-CN" sz="2000" b="1" dirty="0">
              <a:latin typeface="微软雅黑" panose="020B0503020204020204" pitchFamily="34" charset="-122"/>
              <a:ea typeface="微软雅黑" panose="020B0503020204020204" pitchFamily="34" charset="-122"/>
            </a:endParaRPr>
          </a:p>
          <a:p>
            <a:pPr>
              <a:lnSpc>
                <a:spcPts val="3300"/>
              </a:lnSpc>
            </a:pPr>
            <a:r>
              <a:rPr lang="zh-CN" altLang="zh-CN" sz="2000" b="1" dirty="0">
                <a:latin typeface="微软雅黑" panose="020B0503020204020204" pitchFamily="34" charset="-122"/>
                <a:ea typeface="微软雅黑" panose="020B0503020204020204" pitchFamily="34" charset="-122"/>
              </a:rPr>
              <a:t>其</a:t>
            </a:r>
            <a:r>
              <a:rPr lang="zh-CN" altLang="zh-CN" sz="2000" b="1" dirty="0">
                <a:solidFill>
                  <a:srgbClr val="0000FF"/>
                </a:solidFill>
                <a:latin typeface="微软雅黑" panose="020B0503020204020204" pitchFamily="34" charset="-122"/>
                <a:ea typeface="微软雅黑" panose="020B0503020204020204" pitchFamily="34" charset="-122"/>
              </a:rPr>
              <a:t>结构应该是层次式的</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5143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498207"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498207"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498207"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7" name="Rectangle 12"/>
          <p:cNvSpPr>
            <a:spLocks noChangeArrowheads="1"/>
          </p:cNvSpPr>
          <p:nvPr/>
        </p:nvSpPr>
        <p:spPr bwMode="auto">
          <a:xfrm>
            <a:off x="2498207"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 name="Rectangle 13"/>
          <p:cNvSpPr>
            <a:spLocks noChangeArrowheads="1"/>
          </p:cNvSpPr>
          <p:nvPr/>
        </p:nvSpPr>
        <p:spPr bwMode="auto">
          <a:xfrm>
            <a:off x="2498207"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 name="Rectangle 14"/>
          <p:cNvSpPr>
            <a:spLocks noChangeArrowheads="1"/>
          </p:cNvSpPr>
          <p:nvPr/>
        </p:nvSpPr>
        <p:spPr bwMode="auto">
          <a:xfrm>
            <a:off x="2498207"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0" name="Rectangle 15"/>
          <p:cNvSpPr>
            <a:spLocks noChangeArrowheads="1"/>
          </p:cNvSpPr>
          <p:nvPr/>
        </p:nvSpPr>
        <p:spPr bwMode="auto">
          <a:xfrm>
            <a:off x="2496620"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2529957" y="968375"/>
            <a:ext cx="5782352"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a:solidFill>
                  <a:schemeClr val="bg1"/>
                </a:solidFill>
                <a:latin typeface="微软雅黑" pitchFamily="34" charset="-122"/>
                <a:ea typeface="微软雅黑" pitchFamily="34" charset="-122"/>
              </a:rPr>
              <a:t>1.1                    </a:t>
            </a:r>
            <a:r>
              <a:rPr lang="fr-FR" altLang="zh-CN" sz="2000" b="1" dirty="0" smtClean="0">
                <a:solidFill>
                  <a:schemeClr val="bg1"/>
                </a:solidFill>
                <a:latin typeface="微软雅黑" pitchFamily="34" charset="-122"/>
                <a:ea typeface="微软雅黑" pitchFamily="34" charset="-122"/>
              </a:rPr>
              <a:t> 计算机网络</a:t>
            </a:r>
            <a:r>
              <a:rPr lang="zh-CN" altLang="en-US" sz="2000" b="1" dirty="0">
                <a:solidFill>
                  <a:schemeClr val="bg1"/>
                </a:solidFill>
                <a:latin typeface="微软雅黑" pitchFamily="34" charset="-122"/>
                <a:ea typeface="微软雅黑" pitchFamily="34" charset="-122"/>
              </a:rPr>
              <a:t>在信息时代中的作用</a:t>
            </a:r>
            <a:endParaRPr lang="fr-FR" altLang="zh-CN" sz="2000" b="1" dirty="0">
              <a:solidFill>
                <a:schemeClr val="bg1"/>
              </a:solidFill>
              <a:latin typeface="微软雅黑" pitchFamily="34" charset="-122"/>
              <a:ea typeface="微软雅黑" pitchFamily="34" charset="-122"/>
            </a:endParaRPr>
          </a:p>
          <a:p>
            <a:pPr eaLnBrk="0" hangingPunct="0"/>
            <a:endParaRPr lang="fr-FR" sz="2000" b="1" dirty="0">
              <a:solidFill>
                <a:schemeClr val="bg1"/>
              </a:solidFill>
              <a:latin typeface="微软雅黑" pitchFamily="34" charset="-122"/>
              <a:ea typeface="微软雅黑" pitchFamily="34" charset="-122"/>
            </a:endParaRPr>
          </a:p>
        </p:txBody>
      </p:sp>
      <p:sp>
        <p:nvSpPr>
          <p:cNvPr id="12299" name="Rectangle 18"/>
          <p:cNvSpPr>
            <a:spLocks noChangeArrowheads="1"/>
          </p:cNvSpPr>
          <p:nvPr/>
        </p:nvSpPr>
        <p:spPr bwMode="auto">
          <a:xfrm>
            <a:off x="2529957"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1.2                                                  </a:t>
            </a:r>
            <a:r>
              <a:rPr lang="fr-FR" sz="2000" b="1" dirty="0">
                <a:solidFill>
                  <a:schemeClr val="bg1"/>
                </a:solidFill>
                <a:latin typeface="微软雅黑" pitchFamily="34" charset="-122"/>
                <a:ea typeface="微软雅黑" pitchFamily="34" charset="-122"/>
              </a:rPr>
              <a:t>互联网概述</a:t>
            </a:r>
          </a:p>
        </p:txBody>
      </p:sp>
      <p:sp>
        <p:nvSpPr>
          <p:cNvPr id="12300" name="Rectangle 19"/>
          <p:cNvSpPr>
            <a:spLocks noChangeArrowheads="1"/>
          </p:cNvSpPr>
          <p:nvPr/>
        </p:nvSpPr>
        <p:spPr bwMode="auto">
          <a:xfrm>
            <a:off x="2529957"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1.3                                               </a:t>
            </a:r>
            <a:r>
              <a:rPr lang="fr-FR" sz="2000" b="1">
                <a:solidFill>
                  <a:schemeClr val="bg1"/>
                </a:solidFill>
                <a:latin typeface="微软雅黑" pitchFamily="34" charset="-122"/>
                <a:ea typeface="微软雅黑" pitchFamily="34" charset="-122"/>
              </a:rPr>
              <a:t>互联网的组成</a:t>
            </a:r>
          </a:p>
        </p:txBody>
      </p:sp>
      <p:sp>
        <p:nvSpPr>
          <p:cNvPr id="12301" name="Rectangle 20"/>
          <p:cNvSpPr>
            <a:spLocks noChangeArrowheads="1"/>
          </p:cNvSpPr>
          <p:nvPr/>
        </p:nvSpPr>
        <p:spPr bwMode="auto">
          <a:xfrm>
            <a:off x="2529957"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1.4                              </a:t>
            </a:r>
            <a:r>
              <a:rPr lang="fr-FR" sz="2000" b="1" dirty="0">
                <a:solidFill>
                  <a:schemeClr val="bg1"/>
                </a:solidFill>
                <a:latin typeface="微软雅黑" pitchFamily="34" charset="-122"/>
                <a:ea typeface="微软雅黑" pitchFamily="34" charset="-122"/>
              </a:rPr>
              <a:t>计算机网络在我国的发展</a:t>
            </a:r>
          </a:p>
        </p:txBody>
      </p:sp>
      <p:sp>
        <p:nvSpPr>
          <p:cNvPr id="12302" name="Rectangle 21"/>
          <p:cNvSpPr>
            <a:spLocks noChangeArrowheads="1"/>
          </p:cNvSpPr>
          <p:nvPr/>
        </p:nvSpPr>
        <p:spPr bwMode="auto">
          <a:xfrm>
            <a:off x="2529957"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itchFamily="34" charset="-122"/>
                <a:ea typeface="微软雅黑" pitchFamily="34" charset="-122"/>
              </a:rPr>
              <a:t>1.5                                        </a:t>
            </a:r>
            <a:r>
              <a:rPr lang="fr-FR" sz="2000" b="1">
                <a:solidFill>
                  <a:schemeClr val="bg1"/>
                </a:solidFill>
                <a:latin typeface="微软雅黑" pitchFamily="34" charset="-122"/>
                <a:ea typeface="微软雅黑" pitchFamily="34" charset="-122"/>
              </a:rPr>
              <a:t>计算机网络的类别</a:t>
            </a:r>
          </a:p>
        </p:txBody>
      </p:sp>
      <p:sp>
        <p:nvSpPr>
          <p:cNvPr id="12303" name="Rectangle 22"/>
          <p:cNvSpPr>
            <a:spLocks noChangeArrowheads="1"/>
          </p:cNvSpPr>
          <p:nvPr/>
        </p:nvSpPr>
        <p:spPr bwMode="auto">
          <a:xfrm>
            <a:off x="2529957"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1.6                                        </a:t>
            </a:r>
            <a:r>
              <a:rPr lang="fr-FR" sz="2000" b="1" dirty="0">
                <a:solidFill>
                  <a:schemeClr val="bg1"/>
                </a:solidFill>
                <a:latin typeface="微软雅黑" pitchFamily="34" charset="-122"/>
                <a:ea typeface="微软雅黑" pitchFamily="34" charset="-122"/>
              </a:rPr>
              <a:t>计算机网络的性能</a:t>
            </a:r>
          </a:p>
        </p:txBody>
      </p:sp>
      <p:sp>
        <p:nvSpPr>
          <p:cNvPr id="12304" name="Rectangle 23"/>
          <p:cNvSpPr>
            <a:spLocks noChangeArrowheads="1"/>
          </p:cNvSpPr>
          <p:nvPr/>
        </p:nvSpPr>
        <p:spPr bwMode="auto">
          <a:xfrm>
            <a:off x="2529957"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itchFamily="34" charset="-122"/>
                <a:ea typeface="微软雅黑" pitchFamily="34" charset="-122"/>
              </a:rPr>
              <a:t>1.7                                 </a:t>
            </a:r>
            <a:r>
              <a:rPr lang="fr-FR" sz="2000" b="1" dirty="0">
                <a:solidFill>
                  <a:schemeClr val="bg1"/>
                </a:solidFill>
                <a:latin typeface="微软雅黑" pitchFamily="34" charset="-122"/>
                <a:ea typeface="微软雅黑" pitchFamily="34" charset="-122"/>
              </a:rPr>
              <a:t>计算机网络的体系结构</a:t>
            </a:r>
          </a:p>
        </p:txBody>
      </p:sp>
      <p:sp>
        <p:nvSpPr>
          <p:cNvPr id="18"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19" name="Rectangle 29"/>
          <p:cNvSpPr>
            <a:spLocks noChangeArrowheads="1"/>
          </p:cNvSpPr>
          <p:nvPr/>
        </p:nvSpPr>
        <p:spPr bwMode="auto">
          <a:xfrm>
            <a:off x="649288" y="1754188"/>
            <a:ext cx="1627187" cy="11387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3000" b="1" dirty="0">
                <a:solidFill>
                  <a:srgbClr val="FFFF00"/>
                </a:solidFill>
                <a:latin typeface="微软雅黑" pitchFamily="34" charset="-122"/>
                <a:ea typeface="微软雅黑" pitchFamily="34" charset="-122"/>
              </a:rPr>
              <a:t>第</a:t>
            </a:r>
            <a:r>
              <a:rPr lang="fr-FR" altLang="zh-CN" sz="3000" b="1" dirty="0" smtClean="0">
                <a:solidFill>
                  <a:srgbClr val="FFFF00"/>
                </a:solidFill>
                <a:latin typeface="微软雅黑" pitchFamily="34" charset="-122"/>
                <a:ea typeface="微软雅黑" pitchFamily="34" charset="-122"/>
              </a:rPr>
              <a:t>1</a:t>
            </a:r>
            <a:r>
              <a:rPr lang="zh-CN" altLang="en-US" sz="3000" b="1" dirty="0" smtClean="0">
                <a:solidFill>
                  <a:srgbClr val="FFFF00"/>
                </a:solidFill>
                <a:latin typeface="微软雅黑" pitchFamily="34" charset="-122"/>
                <a:ea typeface="微软雅黑" pitchFamily="34" charset="-122"/>
              </a:rPr>
              <a:t>章</a:t>
            </a:r>
            <a:endParaRPr lang="fr-FR" altLang="zh-CN" sz="3000" b="1" dirty="0">
              <a:solidFill>
                <a:srgbClr val="FFFF00"/>
              </a:solidFill>
              <a:latin typeface="微软雅黑" pitchFamily="34" charset="-122"/>
              <a:ea typeface="微软雅黑" pitchFamily="34" charset="-122"/>
            </a:endParaRPr>
          </a:p>
          <a:p>
            <a:pPr eaLnBrk="0" hangingPunct="0"/>
            <a:r>
              <a:rPr lang="zh-CN" altLang="en-US" sz="3800" b="1" dirty="0" smtClean="0">
                <a:solidFill>
                  <a:schemeClr val="bg1"/>
                </a:solidFill>
                <a:latin typeface="微软雅黑" pitchFamily="34" charset="-122"/>
                <a:ea typeface="微软雅黑" pitchFamily="34" charset="-122"/>
              </a:rPr>
              <a:t>概 述</a:t>
            </a:r>
            <a:endParaRPr lang="zh-CN" altLang="fr-FR" sz="38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353404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AutoShape 5"/>
          <p:cNvSpPr>
            <a:spLocks noChangeArrowheads="1"/>
          </p:cNvSpPr>
          <p:nvPr/>
        </p:nvSpPr>
        <p:spPr bwMode="auto">
          <a:xfrm>
            <a:off x="505072" y="1011174"/>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6979" name="Rectangle 6"/>
          <p:cNvSpPr>
            <a:spLocks noChangeArrowheads="1"/>
          </p:cNvSpPr>
          <p:nvPr/>
        </p:nvSpPr>
        <p:spPr bwMode="auto">
          <a:xfrm>
            <a:off x="3357563" y="988949"/>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划分层次的概念举例</a:t>
            </a:r>
          </a:p>
        </p:txBody>
      </p:sp>
      <p:sp>
        <p:nvSpPr>
          <p:cNvPr id="126980" name="Rectangle 68"/>
          <p:cNvSpPr>
            <a:spLocks noChangeArrowheads="1"/>
          </p:cNvSpPr>
          <p:nvPr/>
        </p:nvSpPr>
        <p:spPr bwMode="auto">
          <a:xfrm>
            <a:off x="505072" y="1408049"/>
            <a:ext cx="813385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556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可以将要做的工作进行如下的划分：</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第一类工作与传送文件直接有关。</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确信对方已做好接收和存储文件的准备。</a:t>
            </a:r>
          </a:p>
          <a:p>
            <a:pPr marL="896938"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双方已协调好一致的文件格式。</a:t>
            </a: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两个主机将</a:t>
            </a:r>
            <a:r>
              <a:rPr lang="zh-CN" altLang="en-US" sz="2000" b="1" dirty="0">
                <a:solidFill>
                  <a:srgbClr val="0000FF"/>
                </a:solidFill>
                <a:latin typeface="微软雅黑" panose="020B0503020204020204" pitchFamily="34" charset="-122"/>
                <a:ea typeface="微软雅黑" panose="020B0503020204020204" pitchFamily="34" charset="-122"/>
              </a:rPr>
              <a:t>文件传送模块</a:t>
            </a:r>
            <a:r>
              <a:rPr lang="zh-CN" altLang="en-US" sz="2000" b="1" dirty="0">
                <a:latin typeface="微软雅黑" panose="020B0503020204020204" pitchFamily="34" charset="-122"/>
                <a:ea typeface="微软雅黑" panose="020B0503020204020204" pitchFamily="34" charset="-122"/>
              </a:rPr>
              <a:t>作为最高的一层 ，剩下的工作由下面的模块负责。</a:t>
            </a:r>
          </a:p>
        </p:txBody>
      </p:sp>
    </p:spTree>
    <p:extLst>
      <p:ext uri="{BB962C8B-B14F-4D97-AF65-F5344CB8AC3E}">
        <p14:creationId xmlns:p14="http://schemas.microsoft.com/office/powerpoint/2010/main" val="4072298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128005"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8006" name="Rectangle 6"/>
          <p:cNvSpPr>
            <a:spLocks noChangeArrowheads="1"/>
          </p:cNvSpPr>
          <p:nvPr/>
        </p:nvSpPr>
        <p:spPr bwMode="auto">
          <a:xfrm>
            <a:off x="3425825" y="674688"/>
            <a:ext cx="22939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两个主机交换文件 </a:t>
            </a:r>
          </a:p>
        </p:txBody>
      </p:sp>
      <p:sp>
        <p:nvSpPr>
          <p:cNvPr id="39" name="Rectangle 16"/>
          <p:cNvSpPr>
            <a:spLocks noChangeArrowheads="1"/>
          </p:cNvSpPr>
          <p:nvPr/>
        </p:nvSpPr>
        <p:spPr bwMode="auto">
          <a:xfrm>
            <a:off x="5944397"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769165"/>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817813"/>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8014" name="Text Box 6"/>
          <p:cNvSpPr txBox="1">
            <a:spLocks noChangeArrowheads="1"/>
          </p:cNvSpPr>
          <p:nvPr/>
        </p:nvSpPr>
        <p:spPr bwMode="auto">
          <a:xfrm>
            <a:off x="2062163"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8015" name="Text Box 9"/>
          <p:cNvSpPr txBox="1">
            <a:spLocks noChangeArrowheads="1"/>
          </p:cNvSpPr>
          <p:nvPr/>
        </p:nvSpPr>
        <p:spPr bwMode="auto">
          <a:xfrm>
            <a:off x="6264275" y="2382838"/>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8016" name="Text Box 10"/>
          <p:cNvSpPr txBox="1">
            <a:spLocks noChangeArrowheads="1"/>
          </p:cNvSpPr>
          <p:nvPr/>
        </p:nvSpPr>
        <p:spPr bwMode="auto">
          <a:xfrm>
            <a:off x="5927725" y="2817813"/>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45" name="Line 11"/>
          <p:cNvSpPr>
            <a:spLocks noChangeShapeType="1"/>
          </p:cNvSpPr>
          <p:nvPr/>
        </p:nvSpPr>
        <p:spPr bwMode="auto">
          <a:xfrm>
            <a:off x="3125788" y="3017838"/>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302000" y="1954213"/>
            <a:ext cx="2517775" cy="73818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只看这两个文件传送模块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好像文件及文件传送命令</a:t>
            </a:r>
          </a:p>
          <a:p>
            <a:pPr algn="ctr"/>
            <a:r>
              <a:rPr lang="zh-CN" altLang="en-US" sz="1400" b="1">
                <a:solidFill>
                  <a:srgbClr val="0000FF"/>
                </a:solidFill>
                <a:latin typeface="微软雅黑" panose="020B0503020204020204" pitchFamily="34" charset="-122"/>
                <a:ea typeface="微软雅黑" panose="020B0503020204020204" pitchFamily="34" charset="-122"/>
              </a:rPr>
              <a:t>是按照水平方向的虚线传送的</a:t>
            </a:r>
          </a:p>
        </p:txBody>
      </p:sp>
      <p:sp>
        <p:nvSpPr>
          <p:cNvPr id="128019" name="Line 17"/>
          <p:cNvSpPr>
            <a:spLocks noChangeShapeType="1"/>
          </p:cNvSpPr>
          <p:nvPr/>
        </p:nvSpPr>
        <p:spPr bwMode="auto">
          <a:xfrm>
            <a:off x="1371600" y="33115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AutoShape 18"/>
          <p:cNvSpPr>
            <a:spLocks noChangeArrowheads="1"/>
          </p:cNvSpPr>
          <p:nvPr/>
        </p:nvSpPr>
        <p:spPr bwMode="auto">
          <a:xfrm>
            <a:off x="2276475"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19"/>
          <p:cNvSpPr>
            <a:spLocks noChangeArrowheads="1"/>
          </p:cNvSpPr>
          <p:nvPr/>
        </p:nvSpPr>
        <p:spPr bwMode="auto">
          <a:xfrm flipV="1">
            <a:off x="6477000" y="3141663"/>
            <a:ext cx="319088" cy="342900"/>
          </a:xfrm>
          <a:prstGeom prst="downArrow">
            <a:avLst>
              <a:gd name="adj1" fmla="val 50000"/>
              <a:gd name="adj2" fmla="val 29104"/>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Text Box 20"/>
          <p:cNvSpPr txBox="1">
            <a:spLocks noChangeArrowheads="1"/>
          </p:cNvSpPr>
          <p:nvPr/>
        </p:nvSpPr>
        <p:spPr bwMode="auto">
          <a:xfrm>
            <a:off x="1527175" y="3586163"/>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51" name="Text Box 21"/>
          <p:cNvSpPr txBox="1">
            <a:spLocks noChangeArrowheads="1"/>
          </p:cNvSpPr>
          <p:nvPr/>
        </p:nvSpPr>
        <p:spPr bwMode="auto">
          <a:xfrm>
            <a:off x="5834063" y="3586163"/>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52" name="AutoShape 24"/>
          <p:cNvSpPr>
            <a:spLocks noChangeArrowheads="1"/>
          </p:cNvSpPr>
          <p:nvPr/>
        </p:nvSpPr>
        <p:spPr bwMode="auto">
          <a:xfrm>
            <a:off x="3976688" y="3683000"/>
            <a:ext cx="1117600" cy="293688"/>
          </a:xfrm>
          <a:prstGeom prst="rightArrow">
            <a:avLst>
              <a:gd name="adj1" fmla="val 50000"/>
              <a:gd name="adj2" fmla="val 8782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282678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up)">
                                      <p:cBhvr>
                                        <p:cTn id="7" dur="500"/>
                                        <p:tgtEl>
                                          <p:spTgt spid="4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up)">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500"/>
                                  </p:stCondLst>
                                  <p:childTnLst>
                                    <p:set>
                                      <p:cBhvr>
                                        <p:cTn id="14" dur="1" fill="hold">
                                          <p:stCondLst>
                                            <p:cond delay="0"/>
                                          </p:stCondLst>
                                        </p:cTn>
                                        <p:tgtEl>
                                          <p:spTgt spid="52"/>
                                        </p:tgtEl>
                                        <p:attrNameLst>
                                          <p:attrName>style.visibility</p:attrName>
                                        </p:attrNameLst>
                                      </p:cBhvr>
                                      <p:to>
                                        <p:strVal val="visible"/>
                                      </p:to>
                                    </p:set>
                                    <p:animEffect transition="in" filter="wipe(left)">
                                      <p:cBhvr>
                                        <p:cTn id="15" dur="500"/>
                                        <p:tgtEl>
                                          <p:spTgt spid="52"/>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wipe(left)">
                                      <p:cBhvr>
                                        <p:cTn id="19" dur="500"/>
                                        <p:tgtEl>
                                          <p:spTgt spid="51"/>
                                        </p:tgtEl>
                                      </p:cBhvr>
                                    </p:animEffect>
                                  </p:childTnLst>
                                </p:cTn>
                              </p:par>
                            </p:childTnLst>
                          </p:cTn>
                        </p:par>
                        <p:par>
                          <p:cTn id="20" fill="hold">
                            <p:stCondLst>
                              <p:cond delay="3000"/>
                            </p:stCondLst>
                            <p:childTnLst>
                              <p:par>
                                <p:cTn id="21" presetID="22" presetClass="entr" presetSubtype="4" fill="hold" grpId="0" nodeType="afterEffect">
                                  <p:stCondLst>
                                    <p:cond delay="500"/>
                                  </p:stCondLst>
                                  <p:childTnLst>
                                    <p:set>
                                      <p:cBhvr>
                                        <p:cTn id="22" dur="1" fill="hold">
                                          <p:stCondLst>
                                            <p:cond delay="0"/>
                                          </p:stCondLst>
                                        </p:cTn>
                                        <p:tgtEl>
                                          <p:spTgt spid="49"/>
                                        </p:tgtEl>
                                        <p:attrNameLst>
                                          <p:attrName>style.visibility</p:attrName>
                                        </p:attrNameLst>
                                      </p:cBhvr>
                                      <p:to>
                                        <p:strVal val="visible"/>
                                      </p:to>
                                    </p:set>
                                    <p:animEffect transition="in" filter="wipe(down)">
                                      <p:cBhvr>
                                        <p:cTn id="23" dur="500"/>
                                        <p:tgtEl>
                                          <p:spTgt spid="4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grpId="0" nodeType="click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up)">
                                      <p:cBhvr>
                                        <p:cTn id="28" dur="500"/>
                                        <p:tgtEl>
                                          <p:spTgt spid="46"/>
                                        </p:tgtEl>
                                      </p:cBhvr>
                                    </p:animEffect>
                                  </p:childTnLst>
                                </p:cTn>
                              </p:par>
                            </p:childTnLst>
                          </p:cTn>
                        </p:par>
                        <p:par>
                          <p:cTn id="29" fill="hold">
                            <p:stCondLst>
                              <p:cond delay="500"/>
                            </p:stCondLst>
                            <p:childTnLst>
                              <p:par>
                                <p:cTn id="30" presetID="22" presetClass="entr" presetSubtype="8" fill="hold" grpId="0" nodeType="afterEffect">
                                  <p:stCondLst>
                                    <p:cond delay="50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48" grpId="0" animBg="1"/>
      <p:bldP spid="49" grpId="0" animBg="1"/>
      <p:bldP spid="50" grpId="0"/>
      <p:bldP spid="51" grpId="0"/>
      <p:bldP spid="52"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9029"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9030"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再设计一个通信服务模块</a:t>
            </a:r>
          </a:p>
        </p:txBody>
      </p:sp>
      <p:sp>
        <p:nvSpPr>
          <p:cNvPr id="19" name="Rectangle 16"/>
          <p:cNvSpPr>
            <a:spLocks noChangeArrowheads="1"/>
          </p:cNvSpPr>
          <p:nvPr/>
        </p:nvSpPr>
        <p:spPr bwMode="auto">
          <a:xfrm>
            <a:off x="5901667"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0" name="Rectangle 15"/>
          <p:cNvSpPr>
            <a:spLocks noChangeArrowheads="1"/>
          </p:cNvSpPr>
          <p:nvPr/>
        </p:nvSpPr>
        <p:spPr bwMode="auto">
          <a:xfrm>
            <a:off x="1701130" y="1996688"/>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37" name="Text Box 5"/>
          <p:cNvSpPr txBox="1">
            <a:spLocks noChangeArrowheads="1"/>
          </p:cNvSpPr>
          <p:nvPr/>
        </p:nvSpPr>
        <p:spPr bwMode="auto">
          <a:xfrm>
            <a:off x="1684338"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29038" name="Text Box 6"/>
          <p:cNvSpPr txBox="1">
            <a:spLocks noChangeArrowheads="1"/>
          </p:cNvSpPr>
          <p:nvPr/>
        </p:nvSpPr>
        <p:spPr bwMode="auto">
          <a:xfrm>
            <a:off x="2019300"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29039" name="Text Box 9"/>
          <p:cNvSpPr txBox="1">
            <a:spLocks noChangeArrowheads="1"/>
          </p:cNvSpPr>
          <p:nvPr/>
        </p:nvSpPr>
        <p:spPr bwMode="auto">
          <a:xfrm>
            <a:off x="6221413" y="1674813"/>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29040" name="Text Box 10"/>
          <p:cNvSpPr txBox="1">
            <a:spLocks noChangeArrowheads="1"/>
          </p:cNvSpPr>
          <p:nvPr/>
        </p:nvSpPr>
        <p:spPr bwMode="auto">
          <a:xfrm>
            <a:off x="5884863" y="20542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25" name="Line 11"/>
          <p:cNvSpPr>
            <a:spLocks noChangeShapeType="1"/>
          </p:cNvSpPr>
          <p:nvPr/>
        </p:nvSpPr>
        <p:spPr bwMode="auto">
          <a:xfrm>
            <a:off x="3082925" y="2951163"/>
            <a:ext cx="2819400" cy="0"/>
          </a:xfrm>
          <a:prstGeom prst="line">
            <a:avLst/>
          </a:prstGeom>
          <a:noFill/>
          <a:ln w="57150">
            <a:solidFill>
              <a:srgbClr val="FF00FF"/>
            </a:solidFill>
            <a:prstDash val="dash"/>
            <a:round/>
            <a:headEnd type="non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Text Box 12"/>
          <p:cNvSpPr txBox="1">
            <a:spLocks noChangeArrowheads="1"/>
          </p:cNvSpPr>
          <p:nvPr/>
        </p:nvSpPr>
        <p:spPr bwMode="auto">
          <a:xfrm>
            <a:off x="3438525" y="2085975"/>
            <a:ext cx="2159000" cy="7397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只看这两个通信服务模块</a:t>
            </a:r>
          </a:p>
          <a:p>
            <a:pPr algn="ctr"/>
            <a:r>
              <a:rPr lang="zh-CN" altLang="en-US" sz="1400" b="1">
                <a:solidFill>
                  <a:srgbClr val="0000FF"/>
                </a:solidFill>
                <a:latin typeface="微软雅黑" panose="020B0503020204020204" pitchFamily="34" charset="-122"/>
                <a:ea typeface="微软雅黑" panose="020B0503020204020204" pitchFamily="34" charset="-122"/>
              </a:rPr>
              <a:t>好像可直接把文件</a:t>
            </a:r>
          </a:p>
          <a:p>
            <a:pPr algn="ctr"/>
            <a:r>
              <a:rPr lang="zh-CN" altLang="en-US" sz="1400" b="1">
                <a:solidFill>
                  <a:srgbClr val="0000FF"/>
                </a:solidFill>
                <a:latin typeface="微软雅黑" panose="020B0503020204020204" pitchFamily="34" charset="-122"/>
                <a:ea typeface="微软雅黑" panose="020B0503020204020204" pitchFamily="34" charset="-122"/>
              </a:rPr>
              <a:t>可靠地传送到对方</a:t>
            </a:r>
          </a:p>
        </p:txBody>
      </p:sp>
      <p:sp>
        <p:nvSpPr>
          <p:cNvPr id="129043" name="Line 17"/>
          <p:cNvSpPr>
            <a:spLocks noChangeShapeType="1"/>
          </p:cNvSpPr>
          <p:nvPr/>
        </p:nvSpPr>
        <p:spPr bwMode="auto">
          <a:xfrm>
            <a:off x="1328738" y="3375025"/>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AutoShape 18"/>
          <p:cNvSpPr>
            <a:spLocks noChangeArrowheads="1"/>
          </p:cNvSpPr>
          <p:nvPr/>
        </p:nvSpPr>
        <p:spPr bwMode="auto">
          <a:xfrm>
            <a:off x="2233613"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AutoShape 19"/>
          <p:cNvSpPr>
            <a:spLocks noChangeArrowheads="1"/>
          </p:cNvSpPr>
          <p:nvPr/>
        </p:nvSpPr>
        <p:spPr bwMode="auto">
          <a:xfrm flipV="1">
            <a:off x="6434138" y="32035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0" name="Text Box 20"/>
          <p:cNvSpPr txBox="1">
            <a:spLocks noChangeArrowheads="1"/>
          </p:cNvSpPr>
          <p:nvPr/>
        </p:nvSpPr>
        <p:spPr bwMode="auto">
          <a:xfrm>
            <a:off x="1484313" y="3621088"/>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把文件交给下层模块</a:t>
            </a:r>
          </a:p>
          <a:p>
            <a:pPr algn="ctr"/>
            <a:r>
              <a:rPr lang="zh-CN" altLang="en-US" sz="1400" b="1">
                <a:solidFill>
                  <a:srgbClr val="0000FF"/>
                </a:solidFill>
                <a:latin typeface="微软雅黑" panose="020B0503020204020204" pitchFamily="34" charset="-122"/>
                <a:ea typeface="微软雅黑" panose="020B0503020204020204" pitchFamily="34" charset="-122"/>
              </a:rPr>
              <a:t>进行发送</a:t>
            </a:r>
          </a:p>
        </p:txBody>
      </p:sp>
      <p:sp>
        <p:nvSpPr>
          <p:cNvPr id="31" name="Text Box 21"/>
          <p:cNvSpPr txBox="1">
            <a:spLocks noChangeArrowheads="1"/>
          </p:cNvSpPr>
          <p:nvPr/>
        </p:nvSpPr>
        <p:spPr bwMode="auto">
          <a:xfrm>
            <a:off x="5791200" y="3621088"/>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p>
        </p:txBody>
      </p:sp>
      <p:sp>
        <p:nvSpPr>
          <p:cNvPr id="32" name="AutoShape 24"/>
          <p:cNvSpPr>
            <a:spLocks noChangeArrowheads="1"/>
          </p:cNvSpPr>
          <p:nvPr/>
        </p:nvSpPr>
        <p:spPr bwMode="auto">
          <a:xfrm>
            <a:off x="3933825" y="3744913"/>
            <a:ext cx="1117600" cy="295275"/>
          </a:xfrm>
          <a:prstGeom prst="rightArrow">
            <a:avLst>
              <a:gd name="adj1" fmla="val 50000"/>
              <a:gd name="adj2" fmla="val 87352"/>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6"/>
          <p:cNvSpPr>
            <a:spLocks noChangeArrowheads="1"/>
          </p:cNvSpPr>
          <p:nvPr/>
        </p:nvSpPr>
        <p:spPr bwMode="auto">
          <a:xfrm>
            <a:off x="5901667"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Rectangle 15"/>
          <p:cNvSpPr>
            <a:spLocks noChangeArrowheads="1"/>
          </p:cNvSpPr>
          <p:nvPr/>
        </p:nvSpPr>
        <p:spPr bwMode="auto">
          <a:xfrm>
            <a:off x="1701130" y="2737308"/>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9055" name="Text Box 5"/>
          <p:cNvSpPr txBox="1">
            <a:spLocks noChangeArrowheads="1"/>
          </p:cNvSpPr>
          <p:nvPr/>
        </p:nvSpPr>
        <p:spPr bwMode="auto">
          <a:xfrm>
            <a:off x="1684338"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29056" name="Text Box 10"/>
          <p:cNvSpPr txBox="1">
            <a:spLocks noChangeArrowheads="1"/>
          </p:cNvSpPr>
          <p:nvPr/>
        </p:nvSpPr>
        <p:spPr bwMode="auto">
          <a:xfrm>
            <a:off x="5884863" y="2790825"/>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37" name="AutoShape 18"/>
          <p:cNvSpPr>
            <a:spLocks noChangeArrowheads="1"/>
          </p:cNvSpPr>
          <p:nvPr/>
        </p:nvSpPr>
        <p:spPr bwMode="auto">
          <a:xfrm>
            <a:off x="2233613"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9"/>
          <p:cNvSpPr>
            <a:spLocks noChangeArrowheads="1"/>
          </p:cNvSpPr>
          <p:nvPr/>
        </p:nvSpPr>
        <p:spPr bwMode="auto">
          <a:xfrm flipV="1">
            <a:off x="6434138" y="2403475"/>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35382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par>
                          <p:cTn id="8" fill="hold">
                            <p:stCondLst>
                              <p:cond delay="500"/>
                            </p:stCondLst>
                            <p:childTnLst>
                              <p:par>
                                <p:cTn id="9" presetID="22" presetClass="entr" presetSubtype="1" fill="hold" grpId="0" nodeType="afterEffect">
                                  <p:stCondLst>
                                    <p:cond delay="250"/>
                                  </p:stCondLst>
                                  <p:childTnLst>
                                    <p:set>
                                      <p:cBhvr>
                                        <p:cTn id="10" dur="1" fill="hold">
                                          <p:stCondLst>
                                            <p:cond delay="0"/>
                                          </p:stCondLst>
                                        </p:cTn>
                                        <p:tgtEl>
                                          <p:spTgt spid="28"/>
                                        </p:tgtEl>
                                        <p:attrNameLst>
                                          <p:attrName>style.visibility</p:attrName>
                                        </p:attrNameLst>
                                      </p:cBhvr>
                                      <p:to>
                                        <p:strVal val="visible"/>
                                      </p:to>
                                    </p:set>
                                    <p:animEffect transition="in" filter="wipe(up)">
                                      <p:cBhvr>
                                        <p:cTn id="11" dur="500"/>
                                        <p:tgtEl>
                                          <p:spTgt spid="28"/>
                                        </p:tgtEl>
                                      </p:cBhvr>
                                    </p:animEffect>
                                  </p:childTnLst>
                                </p:cTn>
                              </p:par>
                            </p:childTnLst>
                          </p:cTn>
                        </p:par>
                        <p:par>
                          <p:cTn id="12" fill="hold">
                            <p:stCondLst>
                              <p:cond delay="1250"/>
                            </p:stCondLst>
                            <p:childTnLst>
                              <p:par>
                                <p:cTn id="13" presetID="22" presetClass="entr" presetSubtype="1" fill="hold" grpId="0" nodeType="afterEffect">
                                  <p:stCondLst>
                                    <p:cond delay="250"/>
                                  </p:stCondLst>
                                  <p:childTnLst>
                                    <p:set>
                                      <p:cBhvr>
                                        <p:cTn id="14" dur="1" fill="hold">
                                          <p:stCondLst>
                                            <p:cond delay="0"/>
                                          </p:stCondLst>
                                        </p:cTn>
                                        <p:tgtEl>
                                          <p:spTgt spid="30"/>
                                        </p:tgtEl>
                                        <p:attrNameLst>
                                          <p:attrName>style.visibility</p:attrName>
                                        </p:attrNameLst>
                                      </p:cBhvr>
                                      <p:to>
                                        <p:strVal val="visible"/>
                                      </p:to>
                                    </p:set>
                                    <p:animEffect transition="in" filter="wipe(up)">
                                      <p:cBhvr>
                                        <p:cTn id="15" dur="250"/>
                                        <p:tgtEl>
                                          <p:spTgt spid="30"/>
                                        </p:tgtEl>
                                      </p:cBhvr>
                                    </p:animEffect>
                                  </p:childTnLst>
                                </p:cTn>
                              </p:par>
                            </p:childTnLst>
                          </p:cTn>
                        </p:par>
                        <p:par>
                          <p:cTn id="16" fill="hold">
                            <p:stCondLst>
                              <p:cond delay="2000"/>
                            </p:stCondLst>
                            <p:childTnLst>
                              <p:par>
                                <p:cTn id="17" presetID="22" presetClass="entr" presetSubtype="8" fill="hold" grpId="0" nodeType="afterEffect">
                                  <p:stCondLst>
                                    <p:cond delay="50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3000"/>
                            </p:stCondLst>
                            <p:childTnLst>
                              <p:par>
                                <p:cTn id="21" presetID="22" presetClass="entr" presetSubtype="8" fill="hold" grpId="0" nodeType="afterEffect">
                                  <p:stCondLst>
                                    <p:cond delay="250"/>
                                  </p:stCondLst>
                                  <p:childTnLst>
                                    <p:set>
                                      <p:cBhvr>
                                        <p:cTn id="22" dur="1" fill="hold">
                                          <p:stCondLst>
                                            <p:cond delay="0"/>
                                          </p:stCondLst>
                                        </p:cTn>
                                        <p:tgtEl>
                                          <p:spTgt spid="31"/>
                                        </p:tgtEl>
                                        <p:attrNameLst>
                                          <p:attrName>style.visibility</p:attrName>
                                        </p:attrNameLst>
                                      </p:cBhvr>
                                      <p:to>
                                        <p:strVal val="visible"/>
                                      </p:to>
                                    </p:set>
                                    <p:animEffect transition="in" filter="wipe(left)">
                                      <p:cBhvr>
                                        <p:cTn id="23" dur="500"/>
                                        <p:tgtEl>
                                          <p:spTgt spid="31"/>
                                        </p:tgtEl>
                                      </p:cBhvr>
                                    </p:animEffect>
                                  </p:childTnLst>
                                </p:cTn>
                              </p:par>
                            </p:childTnLst>
                          </p:cTn>
                        </p:par>
                        <p:par>
                          <p:cTn id="24" fill="hold">
                            <p:stCondLst>
                              <p:cond delay="3750"/>
                            </p:stCondLst>
                            <p:childTnLst>
                              <p:par>
                                <p:cTn id="25" presetID="22" presetClass="entr" presetSubtype="4" fill="hold" grpId="0" nodeType="afterEffect">
                                  <p:stCondLst>
                                    <p:cond delay="250"/>
                                  </p:stCondLst>
                                  <p:childTnLst>
                                    <p:set>
                                      <p:cBhvr>
                                        <p:cTn id="26" dur="1" fill="hold">
                                          <p:stCondLst>
                                            <p:cond delay="0"/>
                                          </p:stCondLst>
                                        </p:cTn>
                                        <p:tgtEl>
                                          <p:spTgt spid="29"/>
                                        </p:tgtEl>
                                        <p:attrNameLst>
                                          <p:attrName>style.visibility</p:attrName>
                                        </p:attrNameLst>
                                      </p:cBhvr>
                                      <p:to>
                                        <p:strVal val="visible"/>
                                      </p:to>
                                    </p:set>
                                    <p:animEffect transition="in" filter="wipe(down)">
                                      <p:cBhvr>
                                        <p:cTn id="27" dur="500"/>
                                        <p:tgtEl>
                                          <p:spTgt spid="29"/>
                                        </p:tgtEl>
                                      </p:cBhvr>
                                    </p:animEffect>
                                  </p:childTnLst>
                                </p:cTn>
                              </p:par>
                            </p:childTnLst>
                          </p:cTn>
                        </p:par>
                        <p:par>
                          <p:cTn id="28" fill="hold">
                            <p:stCondLst>
                              <p:cond delay="4500"/>
                            </p:stCondLst>
                            <p:childTnLst>
                              <p:par>
                                <p:cTn id="29" presetID="22" presetClass="entr" presetSubtype="4" fill="hold" grpId="0" nodeType="afterEffect">
                                  <p:stCondLst>
                                    <p:cond delay="250"/>
                                  </p:stCondLst>
                                  <p:childTnLst>
                                    <p:set>
                                      <p:cBhvr>
                                        <p:cTn id="30" dur="1" fill="hold">
                                          <p:stCondLst>
                                            <p:cond delay="0"/>
                                          </p:stCondLst>
                                        </p:cTn>
                                        <p:tgtEl>
                                          <p:spTgt spid="38"/>
                                        </p:tgtEl>
                                        <p:attrNameLst>
                                          <p:attrName>style.visibility</p:attrName>
                                        </p:attrNameLst>
                                      </p:cBhvr>
                                      <p:to>
                                        <p:strVal val="visible"/>
                                      </p:to>
                                    </p:set>
                                    <p:animEffect transition="in" filter="wipe(down)">
                                      <p:cBhvr>
                                        <p:cTn id="31" dur="500"/>
                                        <p:tgtEl>
                                          <p:spTgt spid="3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250"/>
                                        <p:tgtEl>
                                          <p:spTgt spid="26"/>
                                        </p:tgtEl>
                                      </p:cBhvr>
                                    </p:animEffect>
                                  </p:childTnLst>
                                </p:cTn>
                              </p:par>
                            </p:childTnLst>
                          </p:cTn>
                        </p:par>
                        <p:par>
                          <p:cTn id="37" fill="hold">
                            <p:stCondLst>
                              <p:cond delay="500"/>
                            </p:stCondLst>
                            <p:childTnLst>
                              <p:par>
                                <p:cTn id="38" presetID="22" presetClass="entr" presetSubtype="8" fill="hold" grpId="0" nodeType="afterEffect">
                                  <p:stCondLst>
                                    <p:cond delay="25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P spid="28" grpId="0" animBg="1"/>
      <p:bldP spid="29" grpId="0" animBg="1"/>
      <p:bldP spid="30" grpId="0"/>
      <p:bldP spid="31" grpId="0"/>
      <p:bldP spid="32" grpId="0" animBg="1"/>
      <p:bldP spid="37" grpId="0" animBg="1"/>
      <p:bldP spid="3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0053"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0054" name="Rectangle 6"/>
          <p:cNvSpPr>
            <a:spLocks noChangeArrowheads="1"/>
          </p:cNvSpPr>
          <p:nvPr/>
        </p:nvSpPr>
        <p:spPr bwMode="auto">
          <a:xfrm>
            <a:off x="3040063" y="674688"/>
            <a:ext cx="30638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再设计一个网络接入模块 </a:t>
            </a:r>
          </a:p>
        </p:txBody>
      </p:sp>
      <p:sp>
        <p:nvSpPr>
          <p:cNvPr id="25" name="Rectangle 16"/>
          <p:cNvSpPr>
            <a:spLocks noChangeArrowheads="1"/>
          </p:cNvSpPr>
          <p:nvPr/>
        </p:nvSpPr>
        <p:spPr bwMode="auto">
          <a:xfrm>
            <a:off x="5901667"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5"/>
          <p:cNvSpPr>
            <a:spLocks noChangeArrowheads="1"/>
          </p:cNvSpPr>
          <p:nvPr/>
        </p:nvSpPr>
        <p:spPr bwMode="auto">
          <a:xfrm>
            <a:off x="1701130" y="1591876"/>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61" name="Text Box 5"/>
          <p:cNvSpPr txBox="1">
            <a:spLocks noChangeArrowheads="1"/>
          </p:cNvSpPr>
          <p:nvPr/>
        </p:nvSpPr>
        <p:spPr bwMode="auto">
          <a:xfrm>
            <a:off x="1760538" y="1658938"/>
            <a:ext cx="126206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chemeClr val="bg1"/>
                </a:solidFill>
                <a:latin typeface="微软雅黑" panose="020B0503020204020204" pitchFamily="34" charset="-122"/>
                <a:ea typeface="微软雅黑" panose="020B0503020204020204" pitchFamily="34" charset="-122"/>
              </a:rPr>
              <a:t>文件传送模块</a:t>
            </a:r>
          </a:p>
        </p:txBody>
      </p:sp>
      <p:sp>
        <p:nvSpPr>
          <p:cNvPr id="130062" name="Text Box 6"/>
          <p:cNvSpPr txBox="1">
            <a:spLocks noChangeArrowheads="1"/>
          </p:cNvSpPr>
          <p:nvPr/>
        </p:nvSpPr>
        <p:spPr bwMode="auto">
          <a:xfrm>
            <a:off x="2019300"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p>
        </p:txBody>
      </p:sp>
      <p:sp>
        <p:nvSpPr>
          <p:cNvPr id="130063" name="Text Box 9"/>
          <p:cNvSpPr txBox="1">
            <a:spLocks noChangeArrowheads="1"/>
          </p:cNvSpPr>
          <p:nvPr/>
        </p:nvSpPr>
        <p:spPr bwMode="auto">
          <a:xfrm>
            <a:off x="6221413" y="1279525"/>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p>
        </p:txBody>
      </p:sp>
      <p:sp>
        <p:nvSpPr>
          <p:cNvPr id="130064" name="Text Box 10"/>
          <p:cNvSpPr txBox="1">
            <a:spLocks noChangeArrowheads="1"/>
          </p:cNvSpPr>
          <p:nvPr/>
        </p:nvSpPr>
        <p:spPr bwMode="auto">
          <a:xfrm>
            <a:off x="5884863" y="165893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p>
        </p:txBody>
      </p:sp>
      <p:sp>
        <p:nvSpPr>
          <p:cNvPr id="130065" name="Line 17"/>
          <p:cNvSpPr>
            <a:spLocks noChangeShapeType="1"/>
          </p:cNvSpPr>
          <p:nvPr/>
        </p:nvSpPr>
        <p:spPr bwMode="auto">
          <a:xfrm>
            <a:off x="1328738" y="3332163"/>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Rectangle 16"/>
          <p:cNvSpPr>
            <a:spLocks noChangeArrowheads="1"/>
          </p:cNvSpPr>
          <p:nvPr/>
        </p:nvSpPr>
        <p:spPr bwMode="auto">
          <a:xfrm>
            <a:off x="5901667"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5" name="Rectangle 15"/>
          <p:cNvSpPr>
            <a:spLocks noChangeArrowheads="1"/>
          </p:cNvSpPr>
          <p:nvPr/>
        </p:nvSpPr>
        <p:spPr bwMode="auto">
          <a:xfrm>
            <a:off x="1701130" y="2332496"/>
            <a:ext cx="1382203" cy="441525"/>
          </a:xfrm>
          <a:prstGeom prst="rect">
            <a:avLst/>
          </a:prstGeom>
          <a:solidFill>
            <a:srgbClr val="339933"/>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72" name="Text Box 5"/>
          <p:cNvSpPr txBox="1">
            <a:spLocks noChangeArrowheads="1"/>
          </p:cNvSpPr>
          <p:nvPr/>
        </p:nvSpPr>
        <p:spPr bwMode="auto">
          <a:xfrm>
            <a:off x="1684338"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130073" name="Text Box 10"/>
          <p:cNvSpPr txBox="1">
            <a:spLocks noChangeArrowheads="1"/>
          </p:cNvSpPr>
          <p:nvPr/>
        </p:nvSpPr>
        <p:spPr bwMode="auto">
          <a:xfrm>
            <a:off x="5884863" y="2393950"/>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p>
        </p:txBody>
      </p:sp>
      <p:sp>
        <p:nvSpPr>
          <p:cNvPr id="40" name="Rectangle 16"/>
          <p:cNvSpPr>
            <a:spLocks noChangeArrowheads="1"/>
          </p:cNvSpPr>
          <p:nvPr/>
        </p:nvSpPr>
        <p:spPr bwMode="auto">
          <a:xfrm>
            <a:off x="5901667"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1" name="Rectangle 15"/>
          <p:cNvSpPr>
            <a:spLocks noChangeArrowheads="1"/>
          </p:cNvSpPr>
          <p:nvPr/>
        </p:nvSpPr>
        <p:spPr bwMode="auto">
          <a:xfrm>
            <a:off x="1701130" y="3097756"/>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0080" name="Text Box 5"/>
          <p:cNvSpPr txBox="1">
            <a:spLocks noChangeArrowheads="1"/>
          </p:cNvSpPr>
          <p:nvPr/>
        </p:nvSpPr>
        <p:spPr bwMode="auto">
          <a:xfrm>
            <a:off x="1684338"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1" name="Text Box 10"/>
          <p:cNvSpPr txBox="1">
            <a:spLocks noChangeArrowheads="1"/>
          </p:cNvSpPr>
          <p:nvPr/>
        </p:nvSpPr>
        <p:spPr bwMode="auto">
          <a:xfrm>
            <a:off x="5884863" y="3159125"/>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p>
        </p:txBody>
      </p:sp>
      <p:sp>
        <p:nvSpPr>
          <p:cNvPr id="130082" name="Text Box 6"/>
          <p:cNvSpPr txBox="1">
            <a:spLocks noChangeArrowheads="1"/>
          </p:cNvSpPr>
          <p:nvPr/>
        </p:nvSpPr>
        <p:spPr bwMode="auto">
          <a:xfrm>
            <a:off x="3057525"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45" name="矩形 44"/>
          <p:cNvSpPr>
            <a:spLocks noChangeArrowheads="1"/>
          </p:cNvSpPr>
          <p:nvPr/>
        </p:nvSpPr>
        <p:spPr bwMode="auto">
          <a:xfrm>
            <a:off x="966788" y="4014788"/>
            <a:ext cx="7212012"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300" b="1">
                <a:solidFill>
                  <a:srgbClr val="0000FF"/>
                </a:solidFill>
                <a:latin typeface="微软雅黑" panose="020B0503020204020204" pitchFamily="34" charset="-122"/>
                <a:ea typeface="微软雅黑" panose="020B0503020204020204" pitchFamily="34" charset="-122"/>
              </a:rPr>
              <a:t>网络接入模块</a:t>
            </a:r>
            <a:r>
              <a:rPr lang="zh-CN" altLang="en-US" sz="1300" b="1">
                <a:latin typeface="微软雅黑" panose="020B0503020204020204" pitchFamily="34" charset="-122"/>
                <a:ea typeface="微软雅黑" panose="020B0503020204020204" pitchFamily="34" charset="-122"/>
              </a:rPr>
              <a:t>负责做与网络接口细节有关的工作，例如：规定传输的帧格式，帧的最大长度等。</a:t>
            </a:r>
          </a:p>
        </p:txBody>
      </p:sp>
      <p:graphicFrame>
        <p:nvGraphicFramePr>
          <p:cNvPr id="130084" name="Object 28"/>
          <p:cNvGraphicFramePr>
            <a:graphicFrameLocks noChangeAspect="1"/>
          </p:cNvGraphicFramePr>
          <p:nvPr/>
        </p:nvGraphicFramePr>
        <p:xfrm>
          <a:off x="3498850" y="2770188"/>
          <a:ext cx="2027238" cy="1069975"/>
        </p:xfrm>
        <a:graphic>
          <a:graphicData uri="http://schemas.openxmlformats.org/presentationml/2006/ole">
            <mc:AlternateContent xmlns:mc="http://schemas.openxmlformats.org/markup-compatibility/2006">
              <mc:Choice xmlns:v="urn:schemas-microsoft-com:vml" Requires="v">
                <p:oleObj spid="_x0000_s2081" name="VISIO" r:id="rId3" imgW="1687068" imgH="964692" progId="">
                  <p:embed/>
                </p:oleObj>
              </mc:Choice>
              <mc:Fallback>
                <p:oleObj name="VISIO" r:id="rId3" imgW="1687068" imgH="96469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8850" y="2770188"/>
                        <a:ext cx="2027238" cy="1069975"/>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0085" name="Text Box 31"/>
          <p:cNvSpPr txBox="1">
            <a:spLocks noChangeArrowheads="1"/>
          </p:cNvSpPr>
          <p:nvPr/>
        </p:nvSpPr>
        <p:spPr bwMode="auto">
          <a:xfrm>
            <a:off x="4051300" y="3195638"/>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1956B9"/>
                </a:solidFill>
                <a:latin typeface="微软雅黑" panose="020B0503020204020204" pitchFamily="34" charset="-122"/>
                <a:ea typeface="微软雅黑" panose="020B0503020204020204" pitchFamily="34" charset="-122"/>
              </a:rPr>
              <a:t>通信网络</a:t>
            </a:r>
          </a:p>
        </p:txBody>
      </p:sp>
      <p:sp>
        <p:nvSpPr>
          <p:cNvPr id="130086" name="Text Box 6"/>
          <p:cNvSpPr txBox="1">
            <a:spLocks noChangeArrowheads="1"/>
          </p:cNvSpPr>
          <p:nvPr/>
        </p:nvSpPr>
        <p:spPr bwMode="auto">
          <a:xfrm>
            <a:off x="5422900" y="2724150"/>
            <a:ext cx="5445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网络</a:t>
            </a:r>
            <a:endParaRPr lang="en-US" altLang="zh-CN" sz="1400" b="1">
              <a:solidFill>
                <a:srgbClr val="0000FF"/>
              </a:solidFill>
              <a:latin typeface="微软雅黑" panose="020B0503020204020204" pitchFamily="34" charset="-122"/>
              <a:ea typeface="微软雅黑" panose="020B0503020204020204" pitchFamily="34" charset="-122"/>
            </a:endParaRPr>
          </a:p>
          <a:p>
            <a:r>
              <a:rPr lang="zh-CN" altLang="en-US" sz="1400" b="1">
                <a:solidFill>
                  <a:srgbClr val="0000FF"/>
                </a:solidFill>
                <a:latin typeface="微软雅黑" panose="020B0503020204020204" pitchFamily="34" charset="-122"/>
                <a:ea typeface="微软雅黑" panose="020B0503020204020204" pitchFamily="34" charset="-122"/>
              </a:rPr>
              <a:t>接口</a:t>
            </a:r>
            <a:endParaRPr lang="en-US" altLang="zh-CN" sz="1400" b="1">
              <a:solidFill>
                <a:srgbClr val="0000FF"/>
              </a:solidFill>
              <a:latin typeface="微软雅黑" panose="020B0503020204020204" pitchFamily="34" charset="-122"/>
              <a:ea typeface="微软雅黑" panose="020B0503020204020204" pitchFamily="34" charset="-122"/>
            </a:endParaRPr>
          </a:p>
        </p:txBody>
      </p:sp>
      <p:sp>
        <p:nvSpPr>
          <p:cNvPr id="32" name="AutoShape 18"/>
          <p:cNvSpPr>
            <a:spLocks noChangeArrowheads="1"/>
          </p:cNvSpPr>
          <p:nvPr/>
        </p:nvSpPr>
        <p:spPr bwMode="auto">
          <a:xfrm>
            <a:off x="2233613"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AutoShape 19"/>
          <p:cNvSpPr>
            <a:spLocks noChangeArrowheads="1"/>
          </p:cNvSpPr>
          <p:nvPr/>
        </p:nvSpPr>
        <p:spPr bwMode="auto">
          <a:xfrm flipV="1">
            <a:off x="6434138" y="27733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2233613"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flipV="1">
            <a:off x="6434138" y="1998663"/>
            <a:ext cx="319087" cy="342900"/>
          </a:xfrm>
          <a:prstGeom prst="downArrow">
            <a:avLst>
              <a:gd name="adj1" fmla="val 50000"/>
              <a:gd name="adj2" fmla="val 29105"/>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9" name="AutoShape 24"/>
          <p:cNvSpPr>
            <a:spLocks noChangeArrowheads="1"/>
          </p:cNvSpPr>
          <p:nvPr/>
        </p:nvSpPr>
        <p:spPr bwMode="auto">
          <a:xfrm>
            <a:off x="3259138"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0" name="AutoShape 24"/>
          <p:cNvSpPr>
            <a:spLocks noChangeArrowheads="1"/>
          </p:cNvSpPr>
          <p:nvPr/>
        </p:nvSpPr>
        <p:spPr bwMode="auto">
          <a:xfrm>
            <a:off x="5092700" y="3455988"/>
            <a:ext cx="663575" cy="293687"/>
          </a:xfrm>
          <a:prstGeom prst="rightArrow">
            <a:avLst>
              <a:gd name="adj1" fmla="val 50000"/>
              <a:gd name="adj2" fmla="val 87784"/>
            </a:avLst>
          </a:prstGeom>
          <a:solidFill>
            <a:srgbClr val="00FFFF"/>
          </a:solidFill>
          <a:ln w="19050">
            <a:solidFill>
              <a:srgbClr val="0000FF"/>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1518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up)">
                                      <p:cBhvr>
                                        <p:cTn id="7" dur="25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par>
                          <p:cTn id="13" fill="hold">
                            <p:stCondLst>
                              <p:cond delay="500"/>
                            </p:stCondLst>
                            <p:childTnLst>
                              <p:par>
                                <p:cTn id="14" presetID="22" presetClass="entr" presetSubtype="1" fill="hold" grpId="0" nodeType="afterEffect">
                                  <p:stCondLst>
                                    <p:cond delay="250"/>
                                  </p:stCondLst>
                                  <p:childTnLst>
                                    <p:set>
                                      <p:cBhvr>
                                        <p:cTn id="15" dur="1" fill="hold">
                                          <p:stCondLst>
                                            <p:cond delay="0"/>
                                          </p:stCondLst>
                                        </p:cTn>
                                        <p:tgtEl>
                                          <p:spTgt spid="32"/>
                                        </p:tgtEl>
                                        <p:attrNameLst>
                                          <p:attrName>style.visibility</p:attrName>
                                        </p:attrNameLst>
                                      </p:cBhvr>
                                      <p:to>
                                        <p:strVal val="visible"/>
                                      </p:to>
                                    </p:set>
                                    <p:animEffect transition="in" filter="wipe(up)">
                                      <p:cBhvr>
                                        <p:cTn id="16" dur="500"/>
                                        <p:tgtEl>
                                          <p:spTgt spid="32"/>
                                        </p:tgtEl>
                                      </p:cBhvr>
                                    </p:animEffect>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left)">
                                      <p:cBhvr>
                                        <p:cTn id="20" dur="500"/>
                                        <p:tgtEl>
                                          <p:spTgt spid="49"/>
                                        </p:tgtEl>
                                      </p:cBhvr>
                                    </p:animEffect>
                                  </p:childTnLst>
                                </p:cTn>
                              </p:par>
                            </p:childTnLst>
                          </p:cTn>
                        </p:par>
                        <p:par>
                          <p:cTn id="21" fill="hold">
                            <p:stCondLst>
                              <p:cond delay="1750"/>
                            </p:stCondLst>
                            <p:childTnLst>
                              <p:par>
                                <p:cTn id="22" presetID="22" presetClass="entr" presetSubtype="8" fill="hold" grpId="0" nodeType="afterEffect">
                                  <p:stCondLst>
                                    <p:cond delay="250"/>
                                  </p:stCondLst>
                                  <p:childTnLst>
                                    <p:set>
                                      <p:cBhvr>
                                        <p:cTn id="23" dur="1" fill="hold">
                                          <p:stCondLst>
                                            <p:cond delay="0"/>
                                          </p:stCondLst>
                                        </p:cTn>
                                        <p:tgtEl>
                                          <p:spTgt spid="50"/>
                                        </p:tgtEl>
                                        <p:attrNameLst>
                                          <p:attrName>style.visibility</p:attrName>
                                        </p:attrNameLst>
                                      </p:cBhvr>
                                      <p:to>
                                        <p:strVal val="visible"/>
                                      </p:to>
                                    </p:set>
                                    <p:animEffect transition="in" filter="wipe(left)">
                                      <p:cBhvr>
                                        <p:cTn id="24" dur="500"/>
                                        <p:tgtEl>
                                          <p:spTgt spid="50"/>
                                        </p:tgtEl>
                                      </p:cBhvr>
                                    </p:animEffect>
                                  </p:childTnLst>
                                </p:cTn>
                              </p:par>
                            </p:childTnLst>
                          </p:cTn>
                        </p:par>
                        <p:par>
                          <p:cTn id="25" fill="hold">
                            <p:stCondLst>
                              <p:cond delay="2500"/>
                            </p:stCondLst>
                            <p:childTnLst>
                              <p:par>
                                <p:cTn id="26" presetID="22" presetClass="entr" presetSubtype="4" fill="hold" grpId="0" nodeType="afterEffect">
                                  <p:stCondLst>
                                    <p:cond delay="25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par>
                          <p:cTn id="29" fill="hold">
                            <p:stCondLst>
                              <p:cond delay="3250"/>
                            </p:stCondLst>
                            <p:childTnLst>
                              <p:par>
                                <p:cTn id="30" presetID="22" presetClass="entr" presetSubtype="4" fill="hold" grpId="0" nodeType="afterEffect">
                                  <p:stCondLst>
                                    <p:cond delay="250"/>
                                  </p:stCondLst>
                                  <p:childTnLst>
                                    <p:set>
                                      <p:cBhvr>
                                        <p:cTn id="31" dur="1" fill="hold">
                                          <p:stCondLst>
                                            <p:cond delay="0"/>
                                          </p:stCondLst>
                                        </p:cTn>
                                        <p:tgtEl>
                                          <p:spTgt spid="39"/>
                                        </p:tgtEl>
                                        <p:attrNameLst>
                                          <p:attrName>style.visibility</p:attrName>
                                        </p:attrNameLst>
                                      </p:cBhvr>
                                      <p:to>
                                        <p:strVal val="visible"/>
                                      </p:to>
                                    </p:set>
                                    <p:animEffect transition="in" filter="wipe(down)">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2" grpId="0" animBg="1"/>
      <p:bldP spid="33" grpId="0" animBg="1"/>
      <p:bldP spid="38" grpId="0" animBg="1"/>
      <p:bldP spid="39" grpId="0" animBg="1"/>
      <p:bldP spid="49" grpId="0" animBg="1"/>
      <p:bldP spid="5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AutoShape 5"/>
          <p:cNvSpPr>
            <a:spLocks noChangeArrowheads="1"/>
          </p:cNvSpPr>
          <p:nvPr/>
        </p:nvSpPr>
        <p:spPr bwMode="auto">
          <a:xfrm>
            <a:off x="505072" y="6985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1075" name="Rectangle 6"/>
          <p:cNvSpPr>
            <a:spLocks noChangeArrowheads="1"/>
          </p:cNvSpPr>
          <p:nvPr/>
        </p:nvSpPr>
        <p:spPr bwMode="auto">
          <a:xfrm>
            <a:off x="3454400" y="674688"/>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分层的好处与缺点</a:t>
            </a:r>
          </a:p>
        </p:txBody>
      </p:sp>
      <p:sp>
        <p:nvSpPr>
          <p:cNvPr id="4" name="圆角矩形 3"/>
          <p:cNvSpPr/>
          <p:nvPr/>
        </p:nvSpPr>
        <p:spPr>
          <a:xfrm>
            <a:off x="505072" y="1177740"/>
            <a:ext cx="3911480" cy="3147372"/>
          </a:xfrm>
          <a:prstGeom prst="roundRect">
            <a:avLst/>
          </a:prstGeom>
          <a:solidFill>
            <a:srgbClr val="B1D8F9"/>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圆角矩形 4"/>
          <p:cNvSpPr/>
          <p:nvPr/>
        </p:nvSpPr>
        <p:spPr>
          <a:xfrm>
            <a:off x="4764024" y="1177740"/>
            <a:ext cx="3874904" cy="3147372"/>
          </a:xfrm>
          <a:prstGeom prst="roundRect">
            <a:avLst/>
          </a:prstGeom>
          <a:solidFill>
            <a:srgbClr val="99FFCC"/>
          </a:solidFill>
          <a:ln w="6350">
            <a:solidFill>
              <a:srgbClr val="0070C0"/>
            </a:solid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1082" name="矩形 5"/>
          <p:cNvSpPr>
            <a:spLocks noChangeArrowheads="1"/>
          </p:cNvSpPr>
          <p:nvPr/>
        </p:nvSpPr>
        <p:spPr bwMode="auto">
          <a:xfrm>
            <a:off x="1221359"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好处</a:t>
            </a:r>
          </a:p>
        </p:txBody>
      </p:sp>
      <p:sp>
        <p:nvSpPr>
          <p:cNvPr id="131083" name="矩形 6"/>
          <p:cNvSpPr>
            <a:spLocks noChangeArrowheads="1"/>
          </p:cNvSpPr>
          <p:nvPr/>
        </p:nvSpPr>
        <p:spPr bwMode="auto">
          <a:xfrm>
            <a:off x="1283272" y="1955800"/>
            <a:ext cx="2441575" cy="213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各层之间是独立的。</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灵活性好。</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结构上可分割开。</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易于实现和维护。</a:t>
            </a:r>
          </a:p>
          <a:p>
            <a:pPr marL="285750" indent="-285750">
              <a:lnSpc>
                <a:spcPts val="2700"/>
              </a:lnSpc>
              <a:spcBef>
                <a:spcPts val="600"/>
              </a:spcBef>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能促进标准化工作。  </a:t>
            </a:r>
          </a:p>
        </p:txBody>
      </p:sp>
      <p:sp>
        <p:nvSpPr>
          <p:cNvPr id="131084" name="矩形 7"/>
          <p:cNvSpPr>
            <a:spLocks noChangeArrowheads="1"/>
          </p:cNvSpPr>
          <p:nvPr/>
        </p:nvSpPr>
        <p:spPr bwMode="auto">
          <a:xfrm>
            <a:off x="5356353" y="1389063"/>
            <a:ext cx="8001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400" b="1">
                <a:solidFill>
                  <a:srgbClr val="0000FF"/>
                </a:solidFill>
                <a:latin typeface="微软雅黑" panose="020B0503020204020204" pitchFamily="34" charset="-122"/>
                <a:ea typeface="微软雅黑" panose="020B0503020204020204" pitchFamily="34" charset="-122"/>
              </a:rPr>
              <a:t>缺点</a:t>
            </a:r>
          </a:p>
        </p:txBody>
      </p:sp>
      <p:sp>
        <p:nvSpPr>
          <p:cNvPr id="131085" name="矩形 8"/>
          <p:cNvSpPr>
            <a:spLocks noChangeArrowheads="1"/>
          </p:cNvSpPr>
          <p:nvPr/>
        </p:nvSpPr>
        <p:spPr bwMode="auto">
          <a:xfrm>
            <a:off x="5475415" y="1955800"/>
            <a:ext cx="2614613"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5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降低效率。</a:t>
            </a:r>
            <a:endParaRPr lang="en-US" altLang="zh-CN" b="1" dirty="0">
              <a:latin typeface="微软雅黑" panose="020B0503020204020204" pitchFamily="34" charset="-122"/>
              <a:ea typeface="微软雅黑" panose="020B0503020204020204" pitchFamily="34" charset="-122"/>
            </a:endParaRPr>
          </a:p>
          <a:p>
            <a:pPr marL="285750" indent="-285750">
              <a:lnSpc>
                <a:spcPts val="2700"/>
              </a:lnSpc>
              <a:spcBef>
                <a:spcPts val="600"/>
              </a:spcBef>
              <a:buClr>
                <a:srgbClr val="00B050"/>
              </a:buClr>
              <a:buFont typeface="Wingdings" panose="05000000000000000000" pitchFamily="2" charset="2"/>
              <a:buChar char="l"/>
            </a:pPr>
            <a:r>
              <a:rPr lang="zh-CN" altLang="zh-CN" b="1" dirty="0">
                <a:latin typeface="微软雅黑" panose="020B0503020204020204" pitchFamily="34" charset="-122"/>
                <a:ea typeface="微软雅黑" panose="020B0503020204020204" pitchFamily="34" charset="-122"/>
              </a:rPr>
              <a:t>有些功能会在不同的层次中重复出现，因而产生了额外开销</a:t>
            </a:r>
            <a:r>
              <a:rPr lang="zh-CN" altLang="en-US"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766556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AutoShape 5"/>
          <p:cNvSpPr>
            <a:spLocks noChangeArrowheads="1"/>
          </p:cNvSpPr>
          <p:nvPr/>
        </p:nvSpPr>
        <p:spPr bwMode="auto">
          <a:xfrm>
            <a:off x="505072" y="799910"/>
            <a:ext cx="8133856"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4147" name="Rectangle 6"/>
          <p:cNvSpPr>
            <a:spLocks noChangeArrowheads="1"/>
          </p:cNvSpPr>
          <p:nvPr/>
        </p:nvSpPr>
        <p:spPr bwMode="auto">
          <a:xfrm>
            <a:off x="3219450" y="7776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计算机网络的体系结构</a:t>
            </a:r>
          </a:p>
        </p:txBody>
      </p:sp>
      <p:sp>
        <p:nvSpPr>
          <p:cNvPr id="134148" name="Rectangle 68"/>
          <p:cNvSpPr>
            <a:spLocks noChangeArrowheads="1"/>
          </p:cNvSpPr>
          <p:nvPr/>
        </p:nvSpPr>
        <p:spPr bwMode="auto">
          <a:xfrm>
            <a:off x="505072" y="1196785"/>
            <a:ext cx="813385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计算机网络的体系结构 </a:t>
            </a:r>
            <a:r>
              <a:rPr lang="en-US" altLang="zh-CN" sz="2000" b="1" dirty="0">
                <a:latin typeface="微软雅黑" panose="020B0503020204020204" pitchFamily="34" charset="-122"/>
                <a:ea typeface="微软雅黑" panose="020B0503020204020204" pitchFamily="34" charset="-122"/>
              </a:rPr>
              <a:t>(architecture) </a:t>
            </a:r>
            <a:r>
              <a:rPr lang="zh-CN" altLang="en-US" sz="2000" b="1" dirty="0">
                <a:latin typeface="微软雅黑" panose="020B0503020204020204" pitchFamily="34" charset="-122"/>
                <a:ea typeface="微软雅黑" panose="020B0503020204020204" pitchFamily="34" charset="-122"/>
              </a:rPr>
              <a:t>是计算机网络的各层及其协议的集合。 </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体系结构就是这个计算机网络及其部件</a:t>
            </a:r>
            <a:r>
              <a:rPr lang="zh-CN" altLang="en-US" sz="2000" b="1" dirty="0">
                <a:solidFill>
                  <a:srgbClr val="0000FF"/>
                </a:solidFill>
                <a:latin typeface="微软雅黑" panose="020B0503020204020204" pitchFamily="34" charset="-122"/>
                <a:ea typeface="微软雅黑" panose="020B0503020204020204" pitchFamily="34" charset="-122"/>
              </a:rPr>
              <a:t>所应完成的功能的精确定义</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实现 </a:t>
            </a:r>
            <a:r>
              <a:rPr lang="en-US" altLang="zh-CN" sz="2000" b="1" dirty="0">
                <a:latin typeface="微软雅黑" panose="020B0503020204020204" pitchFamily="34" charset="-122"/>
                <a:ea typeface="微软雅黑" panose="020B0503020204020204" pitchFamily="34" charset="-122"/>
              </a:rPr>
              <a:t>(implementation) </a:t>
            </a:r>
            <a:r>
              <a:rPr lang="zh-CN" altLang="en-US" sz="2000" b="1" dirty="0">
                <a:latin typeface="微软雅黑" panose="020B0503020204020204" pitchFamily="34" charset="-122"/>
                <a:ea typeface="微软雅黑" panose="020B0503020204020204" pitchFamily="34" charset="-122"/>
              </a:rPr>
              <a:t>是遵循这种体系结构的前提下用何种硬件或软件完成这些功能的问题。</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体系结构是抽象的，而实现则是具体的，是真正在运行的计算机硬件和软件。</a:t>
            </a:r>
          </a:p>
        </p:txBody>
      </p:sp>
    </p:spTree>
    <p:extLst>
      <p:ext uri="{BB962C8B-B14F-4D97-AF65-F5344CB8AC3E}">
        <p14:creationId xmlns:p14="http://schemas.microsoft.com/office/powerpoint/2010/main" val="4188401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AutoShape 5"/>
          <p:cNvSpPr>
            <a:spLocks noChangeArrowheads="1"/>
          </p:cNvSpPr>
          <p:nvPr/>
        </p:nvSpPr>
        <p:spPr bwMode="auto">
          <a:xfrm>
            <a:off x="505072" y="941324"/>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5171" name="Rectangle 6"/>
          <p:cNvSpPr>
            <a:spLocks noChangeArrowheads="1"/>
          </p:cNvSpPr>
          <p:nvPr/>
        </p:nvSpPr>
        <p:spPr bwMode="auto">
          <a:xfrm>
            <a:off x="2323628" y="898398"/>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5172" name="Rectangle 8"/>
          <p:cNvSpPr>
            <a:spLocks noChangeArrowheads="1"/>
          </p:cNvSpPr>
          <p:nvPr/>
        </p:nvSpPr>
        <p:spPr bwMode="auto">
          <a:xfrm>
            <a:off x="505072" y="1393762"/>
            <a:ext cx="8133856"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OSI</a:t>
            </a:r>
            <a:r>
              <a:rPr lang="zh-CN" altLang="zh-CN" sz="2000" b="1" dirty="0" smtClean="0">
                <a:latin typeface="微软雅黑" panose="020B0503020204020204" pitchFamily="34" charset="-122"/>
                <a:ea typeface="微软雅黑" panose="020B0503020204020204" pitchFamily="34" charset="-122"/>
              </a:rPr>
              <a:t>的</a:t>
            </a:r>
            <a:r>
              <a:rPr lang="zh-CN" altLang="zh-CN" sz="2000" b="1" dirty="0">
                <a:latin typeface="微软雅黑" panose="020B0503020204020204" pitchFamily="34" charset="-122"/>
                <a:ea typeface="微软雅黑" panose="020B0503020204020204" pitchFamily="34" charset="-122"/>
              </a:rPr>
              <a:t>七层协议体系结构的概念清楚，理论也较完整，但它既复杂又不实用</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TCP/IP</a:t>
            </a:r>
            <a:r>
              <a:rPr lang="zh-CN" altLang="en-US" sz="2000" b="1" dirty="0" smtClean="0">
                <a:latin typeface="微软雅黑" panose="020B0503020204020204" pitchFamily="34" charset="-122"/>
                <a:ea typeface="微软雅黑" panose="020B0503020204020204" pitchFamily="34" charset="-122"/>
              </a:rPr>
              <a:t>是</a:t>
            </a:r>
            <a:r>
              <a:rPr lang="zh-CN" altLang="en-US" sz="2000" b="1" dirty="0">
                <a:latin typeface="微软雅黑" panose="020B0503020204020204" pitchFamily="34" charset="-122"/>
                <a:ea typeface="微软雅黑" panose="020B0503020204020204" pitchFamily="34" charset="-122"/>
              </a:rPr>
              <a:t>四层体系结构：</a:t>
            </a:r>
            <a:r>
              <a:rPr lang="zh-CN" altLang="en-US" sz="2000" b="1" dirty="0">
                <a:solidFill>
                  <a:srgbClr val="FF0000"/>
                </a:solidFill>
                <a:latin typeface="微软雅黑" panose="020B0503020204020204" pitchFamily="34" charset="-122"/>
                <a:ea typeface="微软雅黑" panose="020B0503020204020204" pitchFamily="34" charset="-122"/>
              </a:rPr>
              <a:t>应用层、运输层、网际层和网络接口</a:t>
            </a:r>
            <a:r>
              <a:rPr lang="zh-CN" altLang="en-US" sz="2000" b="1" dirty="0" smtClean="0">
                <a:solidFill>
                  <a:srgbClr val="FF0000"/>
                </a:solidFill>
                <a:latin typeface="微软雅黑" panose="020B0503020204020204" pitchFamily="34" charset="-122"/>
                <a:ea typeface="微软雅黑" panose="020B0503020204020204" pitchFamily="34" charset="-122"/>
              </a:rPr>
              <a:t>层</a:t>
            </a:r>
            <a:r>
              <a:rPr lang="zh-CN" altLang="en-US" sz="2000" b="1" dirty="0" smtClean="0">
                <a:latin typeface="微软雅黑" panose="020B0503020204020204" pitchFamily="34" charset="-122"/>
                <a:ea typeface="微软雅黑" panose="020B0503020204020204" pitchFamily="34" charset="-122"/>
              </a:rPr>
              <a:t>，但</a:t>
            </a:r>
            <a:r>
              <a:rPr lang="zh-CN" altLang="en-US" sz="2000" b="1" dirty="0">
                <a:latin typeface="微软雅黑" panose="020B0503020204020204" pitchFamily="34" charset="-122"/>
                <a:ea typeface="微软雅黑" panose="020B0503020204020204" pitchFamily="34" charset="-122"/>
              </a:rPr>
              <a:t>最下面的网络接口层并没有具体内容。</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因此往往采取折中的办法，即</a:t>
            </a:r>
            <a:r>
              <a:rPr lang="zh-CN" altLang="en-US" sz="2000" b="1" dirty="0" smtClean="0">
                <a:solidFill>
                  <a:srgbClr val="0000FF"/>
                </a:solidFill>
                <a:latin typeface="微软雅黑" panose="020B0503020204020204" pitchFamily="34" charset="-122"/>
                <a:ea typeface="微软雅黑" panose="020B0503020204020204" pitchFamily="34" charset="-122"/>
              </a:rPr>
              <a:t>综合</a:t>
            </a:r>
            <a:r>
              <a:rPr lang="en-US" altLang="zh-CN" sz="2000" b="1" dirty="0" smtClean="0">
                <a:solidFill>
                  <a:srgbClr val="0000FF"/>
                </a:solidFill>
                <a:latin typeface="微软雅黑" panose="020B0503020204020204" pitchFamily="34" charset="-122"/>
                <a:ea typeface="微软雅黑" panose="020B0503020204020204" pitchFamily="34" charset="-122"/>
              </a:rPr>
              <a:t>OSI</a:t>
            </a:r>
            <a:r>
              <a:rPr lang="zh-CN" altLang="en-US" sz="2000" b="1" dirty="0" smtClean="0">
                <a:solidFill>
                  <a:srgbClr val="0000FF"/>
                </a:solidFill>
                <a:latin typeface="微软雅黑" panose="020B0503020204020204" pitchFamily="34" charset="-122"/>
                <a:ea typeface="微软雅黑" panose="020B0503020204020204" pitchFamily="34" charset="-122"/>
              </a:rPr>
              <a:t>和</a:t>
            </a:r>
            <a:r>
              <a:rPr lang="en-US" altLang="zh-CN" sz="2000" b="1" dirty="0" smtClean="0">
                <a:solidFill>
                  <a:srgbClr val="0000FF"/>
                </a:solidFill>
                <a:latin typeface="微软雅黑" panose="020B0503020204020204" pitchFamily="34" charset="-122"/>
                <a:ea typeface="微软雅黑" panose="020B0503020204020204" pitchFamily="34" charset="-122"/>
              </a:rPr>
              <a:t>TCP/IP</a:t>
            </a:r>
            <a:r>
              <a:rPr lang="zh-CN" altLang="en-US" sz="2000" b="1" dirty="0" smtClean="0">
                <a:solidFill>
                  <a:srgbClr val="0000FF"/>
                </a:solidFill>
                <a:latin typeface="微软雅黑" panose="020B0503020204020204" pitchFamily="34" charset="-122"/>
                <a:ea typeface="微软雅黑" panose="020B0503020204020204" pitchFamily="34" charset="-122"/>
              </a:rPr>
              <a:t>的</a:t>
            </a:r>
            <a:r>
              <a:rPr lang="zh-CN" altLang="en-US" sz="2000" b="1" dirty="0">
                <a:solidFill>
                  <a:srgbClr val="0000FF"/>
                </a:solidFill>
                <a:latin typeface="微软雅黑" panose="020B0503020204020204" pitchFamily="34" charset="-122"/>
                <a:ea typeface="微软雅黑" panose="020B0503020204020204" pitchFamily="34" charset="-122"/>
              </a:rPr>
              <a:t>优点，采用一种只有五层协议的体系结构 。 </a:t>
            </a:r>
          </a:p>
        </p:txBody>
      </p:sp>
    </p:spTree>
    <p:extLst>
      <p:ext uri="{BB962C8B-B14F-4D97-AF65-F5344CB8AC3E}">
        <p14:creationId xmlns:p14="http://schemas.microsoft.com/office/powerpoint/2010/main" val="20359249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6199" name="AutoShape 58"/>
          <p:cNvSpPr>
            <a:spLocks noChangeArrowheads="1"/>
          </p:cNvSpPr>
          <p:nvPr/>
        </p:nvSpPr>
        <p:spPr bwMode="auto">
          <a:xfrm>
            <a:off x="1736725" y="1519238"/>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00" name="Freeform 50"/>
          <p:cNvSpPr/>
          <p:nvPr/>
        </p:nvSpPr>
        <p:spPr bwMode="auto">
          <a:xfrm>
            <a:off x="1736725" y="17684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1" name="Freeform 59"/>
          <p:cNvSpPr/>
          <p:nvPr/>
        </p:nvSpPr>
        <p:spPr bwMode="auto">
          <a:xfrm>
            <a:off x="1736725" y="2081213"/>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2" name="Freeform 60"/>
          <p:cNvSpPr/>
          <p:nvPr/>
        </p:nvSpPr>
        <p:spPr bwMode="auto">
          <a:xfrm>
            <a:off x="1736725" y="2393950"/>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3" name="Freeform 61"/>
          <p:cNvSpPr/>
          <p:nvPr/>
        </p:nvSpPr>
        <p:spPr bwMode="auto">
          <a:xfrm>
            <a:off x="1736725" y="2706688"/>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4" name="Freeform 62"/>
          <p:cNvSpPr/>
          <p:nvPr/>
        </p:nvSpPr>
        <p:spPr bwMode="auto">
          <a:xfrm>
            <a:off x="1735138" y="3017838"/>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5" name="Freeform 63"/>
          <p:cNvSpPr/>
          <p:nvPr/>
        </p:nvSpPr>
        <p:spPr bwMode="auto">
          <a:xfrm>
            <a:off x="1733550" y="3330575"/>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06" name="Text Box 22"/>
          <p:cNvSpPr txBox="1">
            <a:spLocks noChangeArrowheads="1"/>
          </p:cNvSpPr>
          <p:nvPr/>
        </p:nvSpPr>
        <p:spPr bwMode="auto">
          <a:xfrm>
            <a:off x="2203450" y="1674813"/>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07" name="Text Box 23"/>
          <p:cNvSpPr txBox="1">
            <a:spLocks noChangeArrowheads="1"/>
          </p:cNvSpPr>
          <p:nvPr/>
        </p:nvSpPr>
        <p:spPr bwMode="auto">
          <a:xfrm>
            <a:off x="2182813" y="2557463"/>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08" name="Text Box 24"/>
          <p:cNvSpPr txBox="1">
            <a:spLocks noChangeArrowheads="1"/>
          </p:cNvSpPr>
          <p:nvPr/>
        </p:nvSpPr>
        <p:spPr bwMode="auto">
          <a:xfrm>
            <a:off x="2190750" y="2901950"/>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09" name="Text Box 54"/>
          <p:cNvSpPr txBox="1">
            <a:spLocks noChangeArrowheads="1"/>
          </p:cNvSpPr>
          <p:nvPr/>
        </p:nvSpPr>
        <p:spPr bwMode="auto">
          <a:xfrm>
            <a:off x="2190750" y="197485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p>
        </p:txBody>
      </p:sp>
      <p:sp>
        <p:nvSpPr>
          <p:cNvPr id="136210" name="Text Box 55"/>
          <p:cNvSpPr txBox="1">
            <a:spLocks noChangeArrowheads="1"/>
          </p:cNvSpPr>
          <p:nvPr/>
        </p:nvSpPr>
        <p:spPr bwMode="auto">
          <a:xfrm>
            <a:off x="2190750" y="228758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p>
        </p:txBody>
      </p:sp>
      <p:sp>
        <p:nvSpPr>
          <p:cNvPr id="136211" name="Text Box 56"/>
          <p:cNvSpPr txBox="1">
            <a:spLocks noChangeArrowheads="1"/>
          </p:cNvSpPr>
          <p:nvPr/>
        </p:nvSpPr>
        <p:spPr bwMode="auto">
          <a:xfrm>
            <a:off x="2087563" y="3209925"/>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12" name="Text Box 57"/>
          <p:cNvSpPr txBox="1">
            <a:spLocks noChangeArrowheads="1"/>
          </p:cNvSpPr>
          <p:nvPr/>
        </p:nvSpPr>
        <p:spPr bwMode="auto">
          <a:xfrm>
            <a:off x="2190750" y="3533775"/>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13" name="Text Box 43"/>
          <p:cNvSpPr txBox="1">
            <a:spLocks noChangeArrowheads="1"/>
          </p:cNvSpPr>
          <p:nvPr/>
        </p:nvSpPr>
        <p:spPr bwMode="auto">
          <a:xfrm>
            <a:off x="1798638" y="1498600"/>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r>
              <a:rPr kumimoji="1" lang="en-US" altLang="zh-CN" sz="1100" b="1">
                <a:latin typeface="微软雅黑" panose="020B0503020204020204" pitchFamily="34" charset="-122"/>
                <a:ea typeface="微软雅黑" panose="020B0503020204020204" pitchFamily="34" charset="-122"/>
              </a:rPr>
              <a:t>7</a:t>
            </a:r>
          </a:p>
          <a:p>
            <a:pPr>
              <a:lnSpc>
                <a:spcPct val="190000"/>
              </a:lnSpc>
            </a:pPr>
            <a:r>
              <a:rPr kumimoji="1" lang="en-US" altLang="zh-CN" sz="1100" b="1">
                <a:latin typeface="微软雅黑" panose="020B0503020204020204" pitchFamily="34" charset="-122"/>
                <a:ea typeface="微软雅黑" panose="020B0503020204020204" pitchFamily="34" charset="-122"/>
              </a:rPr>
              <a:t>6</a:t>
            </a: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136214" name="Text Box 13"/>
          <p:cNvSpPr txBox="1">
            <a:spLocks noChangeArrowheads="1"/>
          </p:cNvSpPr>
          <p:nvPr/>
        </p:nvSpPr>
        <p:spPr bwMode="auto">
          <a:xfrm>
            <a:off x="1701800" y="1182688"/>
            <a:ext cx="145097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1956B9"/>
                </a:solidFill>
                <a:latin typeface="微软雅黑" panose="020B0503020204020204" pitchFamily="34" charset="-122"/>
                <a:ea typeface="微软雅黑" panose="020B0503020204020204" pitchFamily="34" charset="-122"/>
              </a:rPr>
              <a:t>OSI </a:t>
            </a:r>
            <a:r>
              <a:rPr kumimoji="1" lang="zh-CN" altLang="en-US" sz="1400" b="1">
                <a:solidFill>
                  <a:srgbClr val="1956B9"/>
                </a:solidFill>
                <a:latin typeface="微软雅黑" panose="020B0503020204020204" pitchFamily="34" charset="-122"/>
                <a:ea typeface="微软雅黑" panose="020B0503020204020204" pitchFamily="34" charset="-122"/>
              </a:rPr>
              <a:t>的体系结构</a:t>
            </a:r>
          </a:p>
        </p:txBody>
      </p:sp>
      <p:sp>
        <p:nvSpPr>
          <p:cNvPr id="136215" name="AutoShape 66"/>
          <p:cNvSpPr>
            <a:spLocks noChangeArrowheads="1"/>
          </p:cNvSpPr>
          <p:nvPr/>
        </p:nvSpPr>
        <p:spPr bwMode="auto">
          <a:xfrm>
            <a:off x="3438525" y="1487488"/>
            <a:ext cx="1739900"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16" name="Freeform 69"/>
          <p:cNvSpPr/>
          <p:nvPr/>
        </p:nvSpPr>
        <p:spPr bwMode="auto">
          <a:xfrm>
            <a:off x="3433763" y="2384425"/>
            <a:ext cx="1741487" cy="182563"/>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7" name="Freeform 70"/>
          <p:cNvSpPr/>
          <p:nvPr/>
        </p:nvSpPr>
        <p:spPr bwMode="auto">
          <a:xfrm>
            <a:off x="3433763" y="2693988"/>
            <a:ext cx="1738312" cy="193675"/>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8" name="Freeform 71"/>
          <p:cNvSpPr/>
          <p:nvPr/>
        </p:nvSpPr>
        <p:spPr bwMode="auto">
          <a:xfrm>
            <a:off x="3433763" y="3025775"/>
            <a:ext cx="1725612" cy="168275"/>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19" name="Text Box 73"/>
          <p:cNvSpPr txBox="1">
            <a:spLocks noChangeArrowheads="1"/>
          </p:cNvSpPr>
          <p:nvPr/>
        </p:nvSpPr>
        <p:spPr bwMode="auto">
          <a:xfrm>
            <a:off x="3908425" y="1739900"/>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20" name="Text Box 15"/>
          <p:cNvSpPr txBox="1">
            <a:spLocks noChangeArrowheads="1"/>
          </p:cNvSpPr>
          <p:nvPr/>
        </p:nvSpPr>
        <p:spPr bwMode="auto">
          <a:xfrm>
            <a:off x="3814763" y="32702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网络接口层</a:t>
            </a:r>
          </a:p>
        </p:txBody>
      </p:sp>
      <p:sp>
        <p:nvSpPr>
          <p:cNvPr id="136221" name="Text Box 9"/>
          <p:cNvSpPr txBox="1">
            <a:spLocks noChangeArrowheads="1"/>
          </p:cNvSpPr>
          <p:nvPr/>
        </p:nvSpPr>
        <p:spPr bwMode="auto">
          <a:xfrm>
            <a:off x="3857625" y="290512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网际</a:t>
            </a:r>
            <a:r>
              <a:rPr kumimoji="1" lang="zh-CN" altLang="en-US" sz="1100" b="1" dirty="0" smtClean="0">
                <a:latin typeface="微软雅黑" panose="020B0503020204020204" pitchFamily="34" charset="-122"/>
                <a:ea typeface="微软雅黑" panose="020B0503020204020204" pitchFamily="34" charset="-122"/>
              </a:rPr>
              <a:t>层</a:t>
            </a:r>
            <a:r>
              <a:rPr kumimoji="1" lang="en-US" altLang="zh-CN" sz="1100" b="1" dirty="0" smtClean="0">
                <a:latin typeface="微软雅黑" panose="020B0503020204020204" pitchFamily="34" charset="-122"/>
                <a:ea typeface="微软雅黑" panose="020B0503020204020204" pitchFamily="34" charset="-122"/>
              </a:rPr>
              <a:t>IP</a:t>
            </a:r>
            <a:endParaRPr kumimoji="1" lang="en-US" altLang="zh-CN" sz="1100" b="1" dirty="0">
              <a:latin typeface="微软雅黑" panose="020B0503020204020204" pitchFamily="34" charset="-122"/>
              <a:ea typeface="微软雅黑" panose="020B0503020204020204" pitchFamily="34" charset="-122"/>
            </a:endParaRPr>
          </a:p>
        </p:txBody>
      </p:sp>
      <p:sp>
        <p:nvSpPr>
          <p:cNvPr id="136222" name="Text Box 16"/>
          <p:cNvSpPr txBox="1">
            <a:spLocks noChangeArrowheads="1"/>
          </p:cNvSpPr>
          <p:nvPr/>
        </p:nvSpPr>
        <p:spPr bwMode="auto">
          <a:xfrm>
            <a:off x="3371850" y="2000250"/>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p>
          <a:p>
            <a:pPr algn="ctr"/>
            <a:r>
              <a:rPr kumimoji="1" lang="en-US" altLang="zh-CN" sz="1100" b="1" dirty="0">
                <a:latin typeface="微软雅黑" panose="020B0503020204020204" pitchFamily="34" charset="-122"/>
                <a:ea typeface="微软雅黑" panose="020B0503020204020204" pitchFamily="34" charset="-122"/>
              </a:rPr>
              <a:t>DNS, HTTP, </a:t>
            </a:r>
            <a:r>
              <a:rPr kumimoji="1" lang="en-US" altLang="zh-CN" sz="1100" b="1" dirty="0" smtClean="0">
                <a:latin typeface="微软雅黑" panose="020B0503020204020204" pitchFamily="34" charset="-122"/>
                <a:ea typeface="微软雅黑" panose="020B0503020204020204" pitchFamily="34" charset="-122"/>
              </a:rPr>
              <a:t>SMTP</a:t>
            </a:r>
            <a:r>
              <a:rPr kumimoji="1" lang="zh-CN" altLang="zh-CN" sz="1100" b="1" dirty="0" smtClean="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p>
        </p:txBody>
      </p:sp>
      <p:sp>
        <p:nvSpPr>
          <p:cNvPr id="136223" name="Text Box 41"/>
          <p:cNvSpPr txBox="1">
            <a:spLocks noChangeArrowheads="1"/>
          </p:cNvSpPr>
          <p:nvPr/>
        </p:nvSpPr>
        <p:spPr bwMode="auto">
          <a:xfrm>
            <a:off x="3474026" y="2605088"/>
            <a:ext cx="148951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a:t>
            </a:r>
            <a:r>
              <a:rPr kumimoji="1" lang="en-US" altLang="zh-CN" sz="1100" b="1" dirty="0" smtClean="0">
                <a:latin typeface="微软雅黑" panose="020B0503020204020204" pitchFamily="34" charset="-122"/>
                <a:ea typeface="微软雅黑" panose="020B0503020204020204" pitchFamily="34" charset="-122"/>
              </a:rPr>
              <a:t>TCP</a:t>
            </a:r>
            <a:r>
              <a:rPr kumimoji="1" lang="zh-CN" altLang="en-US" sz="1100" b="1" dirty="0" smtClean="0">
                <a:latin typeface="微软雅黑" panose="020B0503020204020204" pitchFamily="34" charset="-122"/>
                <a:ea typeface="微软雅黑" panose="020B0503020204020204" pitchFamily="34" charset="-122"/>
              </a:rPr>
              <a:t>或</a:t>
            </a:r>
            <a:r>
              <a:rPr kumimoji="1" lang="en-US" altLang="zh-CN" sz="1100" b="1" dirty="0" smtClean="0">
                <a:latin typeface="微软雅黑" panose="020B0503020204020204" pitchFamily="34" charset="-122"/>
                <a:ea typeface="微软雅黑" panose="020B0503020204020204" pitchFamily="34" charset="-122"/>
              </a:rPr>
              <a:t>UDP</a:t>
            </a:r>
            <a:r>
              <a:rPr kumimoji="1" lang="en-US" altLang="zh-CN" sz="1100" b="1" dirty="0">
                <a:latin typeface="微软雅黑" panose="020B0503020204020204" pitchFamily="34" charset="-122"/>
                <a:ea typeface="微软雅黑" panose="020B0503020204020204" pitchFamily="34" charset="-122"/>
              </a:rPr>
              <a:t>)</a:t>
            </a:r>
          </a:p>
        </p:txBody>
      </p:sp>
      <p:sp>
        <p:nvSpPr>
          <p:cNvPr id="136224" name="Text Box 12"/>
          <p:cNvSpPr txBox="1">
            <a:spLocks noChangeArrowheads="1"/>
          </p:cNvSpPr>
          <p:nvPr/>
        </p:nvSpPr>
        <p:spPr bwMode="auto">
          <a:xfrm>
            <a:off x="3392488" y="1171575"/>
            <a:ext cx="174466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latin typeface="微软雅黑" panose="020B0503020204020204" pitchFamily="34" charset="-122"/>
                <a:ea typeface="微软雅黑" panose="020B0503020204020204" pitchFamily="34" charset="-122"/>
              </a:rPr>
              <a:t>TCP/IP </a:t>
            </a:r>
            <a:r>
              <a:rPr kumimoji="1" lang="zh-CN" altLang="en-US" sz="1400" b="1">
                <a:latin typeface="微软雅黑" panose="020B0503020204020204" pitchFamily="34" charset="-122"/>
                <a:ea typeface="微软雅黑" panose="020B0503020204020204" pitchFamily="34" charset="-122"/>
              </a:rPr>
              <a:t>的体系结构</a:t>
            </a:r>
          </a:p>
        </p:txBody>
      </p:sp>
      <p:sp>
        <p:nvSpPr>
          <p:cNvPr id="136225" name="Text Box 95"/>
          <p:cNvSpPr txBox="1">
            <a:spLocks noChangeArrowheads="1"/>
          </p:cNvSpPr>
          <p:nvPr/>
        </p:nvSpPr>
        <p:spPr bwMode="auto">
          <a:xfrm>
            <a:off x="2097088" y="3821113"/>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(a)</a:t>
            </a:r>
          </a:p>
        </p:txBody>
      </p:sp>
      <p:sp>
        <p:nvSpPr>
          <p:cNvPr id="136226" name="Text Box 96"/>
          <p:cNvSpPr txBox="1">
            <a:spLocks noChangeArrowheads="1"/>
          </p:cNvSpPr>
          <p:nvPr/>
        </p:nvSpPr>
        <p:spPr bwMode="auto">
          <a:xfrm>
            <a:off x="3959225" y="3821113"/>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(b)</a:t>
            </a:r>
          </a:p>
        </p:txBody>
      </p:sp>
      <p:sp>
        <p:nvSpPr>
          <p:cNvPr id="136227" name="Text Box 97"/>
          <p:cNvSpPr txBox="1">
            <a:spLocks noChangeArrowheads="1"/>
          </p:cNvSpPr>
          <p:nvPr/>
        </p:nvSpPr>
        <p:spPr bwMode="auto">
          <a:xfrm>
            <a:off x="6008688" y="382111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p>
        </p:txBody>
      </p:sp>
      <p:sp>
        <p:nvSpPr>
          <p:cNvPr id="136228" name="AutoShape 98"/>
          <p:cNvSpPr>
            <a:spLocks noChangeArrowheads="1"/>
          </p:cNvSpPr>
          <p:nvPr/>
        </p:nvSpPr>
        <p:spPr bwMode="auto">
          <a:xfrm>
            <a:off x="5573713" y="1511300"/>
            <a:ext cx="1338262" cy="2300288"/>
          </a:xfrm>
          <a:prstGeom prst="cube">
            <a:avLst>
              <a:gd name="adj" fmla="val 9144"/>
            </a:avLst>
          </a:prstGeom>
          <a:solidFill>
            <a:srgbClr val="FFC000"/>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36229" name="Freeform 101"/>
          <p:cNvSpPr/>
          <p:nvPr/>
        </p:nvSpPr>
        <p:spPr bwMode="auto">
          <a:xfrm>
            <a:off x="5573713" y="2384425"/>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0" name="Freeform 102"/>
          <p:cNvSpPr/>
          <p:nvPr/>
        </p:nvSpPr>
        <p:spPr bwMode="auto">
          <a:xfrm>
            <a:off x="5573713" y="2697163"/>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1" name="Freeform 103"/>
          <p:cNvSpPr/>
          <p:nvPr/>
        </p:nvSpPr>
        <p:spPr bwMode="auto">
          <a:xfrm>
            <a:off x="5572125" y="3009900"/>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2" name="Freeform 104"/>
          <p:cNvSpPr/>
          <p:nvPr/>
        </p:nvSpPr>
        <p:spPr bwMode="auto">
          <a:xfrm>
            <a:off x="5570538" y="3322638"/>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6233" name="Text Box 106"/>
          <p:cNvSpPr txBox="1">
            <a:spLocks noChangeArrowheads="1"/>
          </p:cNvSpPr>
          <p:nvPr/>
        </p:nvSpPr>
        <p:spPr bwMode="auto">
          <a:xfrm>
            <a:off x="6019800" y="2586038"/>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p>
        </p:txBody>
      </p:sp>
      <p:sp>
        <p:nvSpPr>
          <p:cNvPr id="136234" name="Text Box 107"/>
          <p:cNvSpPr txBox="1">
            <a:spLocks noChangeArrowheads="1"/>
          </p:cNvSpPr>
          <p:nvPr/>
        </p:nvSpPr>
        <p:spPr bwMode="auto">
          <a:xfrm>
            <a:off x="6027738" y="2911475"/>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p>
        </p:txBody>
      </p:sp>
      <p:sp>
        <p:nvSpPr>
          <p:cNvPr id="136235" name="Text Box 108"/>
          <p:cNvSpPr txBox="1">
            <a:spLocks noChangeArrowheads="1"/>
          </p:cNvSpPr>
          <p:nvPr/>
        </p:nvSpPr>
        <p:spPr bwMode="auto">
          <a:xfrm>
            <a:off x="6027738" y="19081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p>
        </p:txBody>
      </p:sp>
      <p:sp>
        <p:nvSpPr>
          <p:cNvPr id="136236" name="Text Box 110"/>
          <p:cNvSpPr txBox="1">
            <a:spLocks noChangeArrowheads="1"/>
          </p:cNvSpPr>
          <p:nvPr/>
        </p:nvSpPr>
        <p:spPr bwMode="auto">
          <a:xfrm>
            <a:off x="5924550" y="3206750"/>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p>
        </p:txBody>
      </p:sp>
      <p:sp>
        <p:nvSpPr>
          <p:cNvPr id="136237" name="Text Box 111"/>
          <p:cNvSpPr txBox="1">
            <a:spLocks noChangeArrowheads="1"/>
          </p:cNvSpPr>
          <p:nvPr/>
        </p:nvSpPr>
        <p:spPr bwMode="auto">
          <a:xfrm>
            <a:off x="6027738" y="352107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p>
        </p:txBody>
      </p:sp>
      <p:sp>
        <p:nvSpPr>
          <p:cNvPr id="136238" name="Text Box 112"/>
          <p:cNvSpPr txBox="1">
            <a:spLocks noChangeArrowheads="1"/>
          </p:cNvSpPr>
          <p:nvPr/>
        </p:nvSpPr>
        <p:spPr bwMode="auto">
          <a:xfrm>
            <a:off x="5635625" y="1517650"/>
            <a:ext cx="271463"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5</a:t>
            </a:r>
          </a:p>
          <a:p>
            <a:pPr>
              <a:lnSpc>
                <a:spcPct val="190000"/>
              </a:lnSpc>
            </a:pPr>
            <a:endParaRPr kumimoji="1" lang="en-US" altLang="zh-CN" sz="1100" b="1">
              <a:latin typeface="微软雅黑" panose="020B0503020204020204" pitchFamily="34" charset="-122"/>
              <a:ea typeface="微软雅黑" panose="020B0503020204020204" pitchFamily="34" charset="-122"/>
            </a:endParaRPr>
          </a:p>
          <a:p>
            <a:pPr>
              <a:lnSpc>
                <a:spcPct val="190000"/>
              </a:lnSpc>
            </a:pPr>
            <a:r>
              <a:rPr kumimoji="1" lang="en-US" altLang="zh-CN" sz="1100" b="1">
                <a:latin typeface="微软雅黑" panose="020B0503020204020204" pitchFamily="34" charset="-122"/>
                <a:ea typeface="微软雅黑" panose="020B0503020204020204" pitchFamily="34" charset="-122"/>
              </a:rPr>
              <a:t>4</a:t>
            </a:r>
          </a:p>
          <a:p>
            <a:pPr>
              <a:lnSpc>
                <a:spcPct val="190000"/>
              </a:lnSpc>
            </a:pPr>
            <a:r>
              <a:rPr kumimoji="1" lang="en-US" altLang="zh-CN" sz="1100" b="1">
                <a:latin typeface="微软雅黑" panose="020B0503020204020204" pitchFamily="34" charset="-122"/>
                <a:ea typeface="微软雅黑" panose="020B0503020204020204" pitchFamily="34" charset="-122"/>
              </a:rPr>
              <a:t>3</a:t>
            </a:r>
          </a:p>
          <a:p>
            <a:pPr>
              <a:lnSpc>
                <a:spcPct val="190000"/>
              </a:lnSpc>
            </a:pPr>
            <a:r>
              <a:rPr kumimoji="1" lang="en-US" altLang="zh-CN" sz="1100" b="1">
                <a:latin typeface="微软雅黑" panose="020B0503020204020204" pitchFamily="34" charset="-122"/>
                <a:ea typeface="微软雅黑" panose="020B0503020204020204" pitchFamily="34" charset="-122"/>
              </a:rPr>
              <a:t>2</a:t>
            </a:r>
          </a:p>
          <a:p>
            <a:pPr>
              <a:lnSpc>
                <a:spcPct val="190000"/>
              </a:lnSpc>
            </a:pPr>
            <a:r>
              <a:rPr kumimoji="1" lang="en-US" altLang="zh-CN" sz="1100" b="1">
                <a:latin typeface="微软雅黑" panose="020B0503020204020204" pitchFamily="34" charset="-122"/>
                <a:ea typeface="微软雅黑" panose="020B0503020204020204" pitchFamily="34" charset="-122"/>
              </a:rPr>
              <a:t>1</a:t>
            </a:r>
          </a:p>
        </p:txBody>
      </p:sp>
      <p:sp>
        <p:nvSpPr>
          <p:cNvPr id="46" name="Text Box 113"/>
          <p:cNvSpPr txBox="1">
            <a:spLocks noChangeArrowheads="1"/>
          </p:cNvSpPr>
          <p:nvPr/>
        </p:nvSpPr>
        <p:spPr bwMode="auto">
          <a:xfrm>
            <a:off x="5299075" y="1166813"/>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chemeClr val="accent6">
                    <a:lumMod val="50000"/>
                  </a:schemeClr>
                </a:solidFill>
                <a:latin typeface="微软雅黑" panose="020B0503020204020204" pitchFamily="34" charset="-122"/>
                <a:ea typeface="微软雅黑" panose="020B0503020204020204" pitchFamily="34" charset="-122"/>
              </a:rPr>
              <a:t>五层协议的体系结构</a:t>
            </a:r>
          </a:p>
        </p:txBody>
      </p:sp>
      <p:sp>
        <p:nvSpPr>
          <p:cNvPr id="136240" name="Text Box 15"/>
          <p:cNvSpPr txBox="1">
            <a:spLocks noChangeArrowheads="1"/>
          </p:cNvSpPr>
          <p:nvPr/>
        </p:nvSpPr>
        <p:spPr bwMode="auto">
          <a:xfrm>
            <a:off x="3328988" y="3505200"/>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（这一层并没有具体内容）</a:t>
            </a:r>
          </a:p>
        </p:txBody>
      </p:sp>
      <p:sp>
        <p:nvSpPr>
          <p:cNvPr id="136241" name="矩形 47"/>
          <p:cNvSpPr>
            <a:spLocks noChangeArrowheads="1"/>
          </p:cNvSpPr>
          <p:nvPr/>
        </p:nvSpPr>
        <p:spPr bwMode="auto">
          <a:xfrm>
            <a:off x="1096963" y="4057650"/>
            <a:ext cx="6902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solidFill>
                  <a:srgbClr val="0000FF"/>
                </a:solidFill>
                <a:latin typeface="微软雅黑" panose="020B0503020204020204" pitchFamily="34" charset="-122"/>
                <a:ea typeface="微软雅黑" panose="020B0503020204020204" pitchFamily="34" charset="-122"/>
              </a:rPr>
              <a:t>计算机网络体系结构：</a:t>
            </a:r>
            <a:r>
              <a:rPr lang="en-US" altLang="zh-CN" sz="1400" b="1">
                <a:solidFill>
                  <a:srgbClr val="0000FF"/>
                </a:solidFill>
                <a:latin typeface="微软雅黑" panose="020B0503020204020204" pitchFamily="34" charset="-122"/>
                <a:ea typeface="微软雅黑" panose="020B0503020204020204" pitchFamily="34" charset="-122"/>
              </a:rPr>
              <a:t>(a) OSI </a:t>
            </a:r>
            <a:r>
              <a:rPr lang="zh-CN" altLang="zh-CN" sz="1400" b="1">
                <a:solidFill>
                  <a:srgbClr val="0000FF"/>
                </a:solidFill>
                <a:latin typeface="微软雅黑" panose="020B0503020204020204" pitchFamily="34" charset="-122"/>
                <a:ea typeface="微软雅黑" panose="020B0503020204020204" pitchFamily="34" charset="-122"/>
              </a:rPr>
              <a:t>的七层协议；</a:t>
            </a:r>
            <a:r>
              <a:rPr lang="en-US" altLang="zh-CN" sz="1400" b="1">
                <a:solidFill>
                  <a:srgbClr val="0000FF"/>
                </a:solidFill>
                <a:latin typeface="微软雅黑" panose="020B0503020204020204" pitchFamily="34" charset="-122"/>
                <a:ea typeface="微软雅黑" panose="020B0503020204020204" pitchFamily="34" charset="-122"/>
              </a:rPr>
              <a:t>(b) TCP/IP </a:t>
            </a:r>
            <a:r>
              <a:rPr lang="zh-CN" altLang="zh-CN" sz="1400" b="1">
                <a:solidFill>
                  <a:srgbClr val="0000FF"/>
                </a:solidFill>
                <a:latin typeface="微软雅黑" panose="020B0503020204020204" pitchFamily="34" charset="-122"/>
                <a:ea typeface="微软雅黑" panose="020B0503020204020204" pitchFamily="34" charset="-122"/>
              </a:rPr>
              <a:t>的四层协议；</a:t>
            </a:r>
            <a:r>
              <a:rPr lang="en-US" altLang="zh-CN" sz="1400" b="1">
                <a:solidFill>
                  <a:srgbClr val="0000FF"/>
                </a:solidFill>
                <a:latin typeface="微软雅黑" panose="020B0503020204020204" pitchFamily="34" charset="-122"/>
                <a:ea typeface="微软雅黑" panose="020B0503020204020204" pitchFamily="34" charset="-122"/>
              </a:rPr>
              <a:t>(c) </a:t>
            </a:r>
            <a:r>
              <a:rPr lang="zh-CN" altLang="zh-CN" sz="1400" b="1">
                <a:solidFill>
                  <a:srgbClr val="0000FF"/>
                </a:solidFill>
                <a:latin typeface="微软雅黑" panose="020B0503020204020204" pitchFamily="34" charset="-122"/>
                <a:ea typeface="微软雅黑" panose="020B0503020204020204" pitchFamily="34" charset="-122"/>
              </a:rPr>
              <a:t>五层协议</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AutoShape 5"/>
          <p:cNvSpPr>
            <a:spLocks noChangeArrowheads="1"/>
          </p:cNvSpPr>
          <p:nvPr/>
        </p:nvSpPr>
        <p:spPr bwMode="auto">
          <a:xfrm>
            <a:off x="505072" y="658739"/>
            <a:ext cx="8133856"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2323628" y="615813"/>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1.7.3  </a:t>
            </a:r>
            <a:r>
              <a:rPr lang="zh-CN" altLang="zh-CN" sz="2400" b="1" dirty="0">
                <a:solidFill>
                  <a:schemeClr val="bg1"/>
                </a:solidFill>
                <a:latin typeface="微软雅黑" panose="020B0503020204020204" pitchFamily="34" charset="-122"/>
                <a:ea typeface="微软雅黑" panose="020B0503020204020204" pitchFamily="34" charset="-122"/>
              </a:rPr>
              <a:t>具有五层协议的体系结构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5262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367088" y="612775"/>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五层协议的体系结构</a:t>
            </a: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4       </a:t>
            </a:r>
            <a:r>
              <a:rPr kumimoji="1" lang="en-US" altLang="zh-CN" sz="1600" b="1">
                <a:solidFill>
                  <a:schemeClr val="bg1"/>
                </a:solidFill>
                <a:latin typeface="微软雅黑" panose="020B0503020204020204" pitchFamily="34" charset="-122"/>
                <a:ea typeface="微软雅黑" panose="020B0503020204020204" pitchFamily="34" charset="-122"/>
              </a:rPr>
              <a:t>   </a:t>
            </a:r>
            <a:r>
              <a:rPr kumimoji="1" lang="zh-CN" altLang="en-US" sz="1600" b="1">
                <a:solidFill>
                  <a:schemeClr val="bg1"/>
                </a:solidFill>
                <a:latin typeface="微软雅黑" panose="020B0503020204020204" pitchFamily="34" charset="-122"/>
                <a:ea typeface="微软雅黑" panose="020B0503020204020204" pitchFamily="34" charset="-122"/>
              </a:rPr>
              <a:t>运输层</a:t>
            </a: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3          </a:t>
            </a:r>
            <a:r>
              <a:rPr kumimoji="1" lang="zh-CN" altLang="en-US" sz="1600" b="1">
                <a:solidFill>
                  <a:schemeClr val="bg1"/>
                </a:solidFill>
                <a:latin typeface="微软雅黑" panose="020B0503020204020204" pitchFamily="34" charset="-122"/>
                <a:ea typeface="微软雅黑" panose="020B0503020204020204" pitchFamily="34" charset="-122"/>
              </a:rPr>
              <a:t>网络层</a:t>
            </a: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2      </a:t>
            </a:r>
            <a:r>
              <a:rPr kumimoji="1" lang="zh-CN" altLang="en-US" sz="1600" b="1">
                <a:solidFill>
                  <a:schemeClr val="bg1"/>
                </a:solidFill>
                <a:latin typeface="微软雅黑" panose="020B0503020204020204" pitchFamily="34" charset="-122"/>
                <a:ea typeface="微软雅黑" panose="020B0503020204020204" pitchFamily="34" charset="-122"/>
              </a:rPr>
              <a:t>数据链路层</a:t>
            </a: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网络层 </a:t>
            </a:r>
            <a:r>
              <a:rPr lang="en-US" altLang="zh-CN" sz="1600" b="1">
                <a:latin typeface="微软雅黑" panose="020B0503020204020204" pitchFamily="34" charset="-122"/>
                <a:ea typeface="微软雅黑" panose="020B0503020204020204" pitchFamily="34" charset="-122"/>
              </a:rPr>
              <a:t>(network layer)</a:t>
            </a:r>
          </a:p>
        </p:txBody>
      </p:sp>
      <p:sp>
        <p:nvSpPr>
          <p:cNvPr id="20" name="矩形 19"/>
          <p:cNvSpPr>
            <a:spLocks noChangeArrowheads="1"/>
          </p:cNvSpPr>
          <p:nvPr/>
        </p:nvSpPr>
        <p:spPr bwMode="auto">
          <a:xfrm>
            <a:off x="4151313" y="31115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数据链路层 </a:t>
            </a:r>
            <a:r>
              <a:rPr lang="en-US" altLang="zh-CN" sz="1600" b="1" dirty="0">
                <a:latin typeface="微软雅黑" panose="020B0503020204020204" pitchFamily="34" charset="-122"/>
                <a:ea typeface="微软雅黑" panose="020B0503020204020204" pitchFamily="34" charset="-122"/>
              </a:rPr>
              <a:t>(data link layer)</a:t>
            </a: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p>
        </p:txBody>
      </p:sp>
    </p:spTree>
    <p:extLst>
      <p:ext uri="{BB962C8B-B14F-4D97-AF65-F5344CB8AC3E}">
        <p14:creationId xmlns:p14="http://schemas.microsoft.com/office/powerpoint/2010/main" val="1092354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8243"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824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4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5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5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5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5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5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5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825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826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826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826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826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826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826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826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827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827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827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2" name="Text Box 31"/>
          <p:cNvSpPr txBox="1">
            <a:spLocks noChangeArrowheads="1"/>
          </p:cNvSpPr>
          <p:nvPr/>
        </p:nvSpPr>
        <p:spPr bwMode="auto">
          <a:xfrm>
            <a:off x="2454275" y="165258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应用进程数据先传送到应用层</a:t>
            </a:r>
          </a:p>
        </p:txBody>
      </p:sp>
      <p:sp>
        <p:nvSpPr>
          <p:cNvPr id="33" name="Text Box 32"/>
          <p:cNvSpPr txBox="1">
            <a:spLocks noChangeArrowheads="1"/>
          </p:cNvSpPr>
          <p:nvPr/>
        </p:nvSpPr>
        <p:spPr bwMode="auto">
          <a:xfrm>
            <a:off x="2454275" y="1966913"/>
            <a:ext cx="29733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加上应用层首部，成为应用层 </a:t>
            </a:r>
            <a:r>
              <a:rPr kumimoji="1" lang="en-US" altLang="zh-CN" sz="1400" b="1">
                <a:latin typeface="微软雅黑" panose="020B0503020204020204" pitchFamily="34" charset="-122"/>
                <a:ea typeface="微软雅黑" panose="020B0503020204020204" pitchFamily="34" charset="-122"/>
              </a:rPr>
              <a:t>PDU</a:t>
            </a:r>
          </a:p>
        </p:txBody>
      </p:sp>
      <p:sp>
        <p:nvSpPr>
          <p:cNvPr id="34" name="矩形 33"/>
          <p:cNvSpPr>
            <a:spLocks noChangeArrowheads="1"/>
          </p:cNvSpPr>
          <p:nvPr/>
        </p:nvSpPr>
        <p:spPr bwMode="auto">
          <a:xfrm>
            <a:off x="2552700" y="2325688"/>
            <a:ext cx="4181475" cy="787400"/>
          </a:xfrm>
          <a:prstGeom prst="rect">
            <a:avLst/>
          </a:prstGeom>
          <a:solidFill>
            <a:srgbClr val="CCFFFF"/>
          </a:solidFill>
          <a:ln w="9525">
            <a:solidFill>
              <a:srgbClr val="000099"/>
            </a:solidFill>
            <a:miter lim="800000"/>
          </a:ln>
        </p:spPr>
        <p:txBody>
          <a:bodyPr>
            <a:spAutoFit/>
          </a:bodyPr>
          <a:lstStyle/>
          <a:p>
            <a:pPr>
              <a:lnSpc>
                <a:spcPct val="110000"/>
              </a:lnSpc>
            </a:pPr>
            <a:r>
              <a:rPr kumimoji="1" lang="en-US" altLang="zh-CN" sz="1400" b="1" dirty="0">
                <a:latin typeface="微软雅黑" panose="020B0503020204020204" pitchFamily="34" charset="-122"/>
                <a:ea typeface="微软雅黑" panose="020B0503020204020204" pitchFamily="34" charset="-122"/>
              </a:rPr>
              <a:t>PDU (Protocol Data Unit)</a:t>
            </a:r>
            <a:r>
              <a:rPr kumimoji="1" lang="zh-CN" altLang="en-US" sz="1400" b="1" dirty="0">
                <a:latin typeface="微软雅黑" panose="020B0503020204020204" pitchFamily="34" charset="-122"/>
                <a:ea typeface="微软雅黑" panose="020B0503020204020204" pitchFamily="34" charset="-122"/>
              </a:rPr>
              <a:t>：协议数据单元。</a:t>
            </a:r>
            <a:endParaRPr kumimoji="1" lang="en-US" altLang="zh-CN" sz="1400" b="1" dirty="0">
              <a:latin typeface="微软雅黑" panose="020B0503020204020204" pitchFamily="34" charset="-122"/>
              <a:ea typeface="微软雅黑" panose="020B0503020204020204" pitchFamily="34" charset="-122"/>
            </a:endParaRPr>
          </a:p>
          <a:p>
            <a:pPr>
              <a:lnSpc>
                <a:spcPct val="110000"/>
              </a:lnSpc>
            </a:pPr>
            <a:r>
              <a:rPr kumimoji="1" lang="en-US" altLang="zh-CN" sz="1400" b="1" dirty="0">
                <a:latin typeface="微软雅黑" panose="020B0503020204020204" pitchFamily="34" charset="-122"/>
                <a:ea typeface="微软雅黑" panose="020B0503020204020204" pitchFamily="34" charset="-122"/>
              </a:rPr>
              <a:t>OSI </a:t>
            </a:r>
            <a:r>
              <a:rPr kumimoji="1" lang="zh-CN" altLang="zh-CN" sz="1400" b="1" dirty="0">
                <a:latin typeface="微软雅黑" panose="020B0503020204020204" pitchFamily="34" charset="-122"/>
                <a:ea typeface="微软雅黑" panose="020B0503020204020204" pitchFamily="34" charset="-122"/>
              </a:rPr>
              <a:t>参考模型把对等层次之间传送的数据单位称为该层的</a:t>
            </a:r>
            <a:r>
              <a:rPr kumimoji="1" lang="zh-CN" altLang="zh-CN" sz="1400" b="1" dirty="0">
                <a:solidFill>
                  <a:srgbClr val="FF0000"/>
                </a:solidFill>
                <a:latin typeface="微软雅黑" panose="020B0503020204020204" pitchFamily="34" charset="-122"/>
                <a:ea typeface="微软雅黑" panose="020B0503020204020204" pitchFamily="34" charset="-122"/>
              </a:rPr>
              <a:t>协议数据单元</a:t>
            </a:r>
            <a:r>
              <a:rPr kumimoji="1" lang="en-US" altLang="zh-CN" sz="1400" b="1" dirty="0">
                <a:solidFill>
                  <a:srgbClr val="FF0000"/>
                </a:solidFill>
                <a:latin typeface="微软雅黑" panose="020B0503020204020204" pitchFamily="34" charset="-122"/>
                <a:ea typeface="微软雅黑" panose="020B0503020204020204" pitchFamily="34" charset="-122"/>
              </a:rPr>
              <a:t> PDU</a:t>
            </a:r>
            <a:r>
              <a:rPr kumimoji="1" lang="zh-CN" altLang="en-US" sz="1400" b="1" dirty="0">
                <a:latin typeface="微软雅黑" panose="020B0503020204020204" pitchFamily="34" charset="-122"/>
                <a:ea typeface="微软雅黑" panose="020B0503020204020204" pitchFamily="34" charset="-122"/>
              </a:rPr>
              <a:t>。</a:t>
            </a:r>
            <a:endParaRPr kumimoji="1" lang="en-US" altLang="zh-CN" sz="1400" b="1" dirty="0">
              <a:latin typeface="微软雅黑" panose="020B0503020204020204" pitchFamily="34" charset="-122"/>
              <a:ea typeface="微软雅黑" panose="020B0503020204020204" pitchFamily="34" charset="-122"/>
            </a:endParaRPr>
          </a:p>
        </p:txBody>
      </p:sp>
      <p:sp>
        <p:nvSpPr>
          <p:cNvPr id="35" name="AutoShape 29"/>
          <p:cNvSpPr>
            <a:spLocks noChangeArrowheads="1"/>
          </p:cNvSpPr>
          <p:nvPr/>
        </p:nvSpPr>
        <p:spPr bwMode="auto">
          <a:xfrm flipV="1">
            <a:off x="1765300" y="204152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b="1"/>
          </a:p>
        </p:txBody>
      </p:sp>
    </p:spTree>
    <p:extLst>
      <p:ext uri="{BB962C8B-B14F-4D97-AF65-F5344CB8AC3E}">
        <p14:creationId xmlns:p14="http://schemas.microsoft.com/office/powerpoint/2010/main" val="1457964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up)">
                                      <p:cBhvr>
                                        <p:cTn id="7" dur="250"/>
                                        <p:tgtEl>
                                          <p:spTgt spid="3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250"/>
                                        <p:tgtEl>
                                          <p:spTgt spid="33"/>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25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wipe(up)">
                                      <p:cBhvr>
                                        <p:cTn id="18" dur="25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animBg="1"/>
      <p:bldP spid="3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221320" y="1058238"/>
            <a:ext cx="8689712" cy="3521546"/>
          </a:xfrm>
          <a:prstGeom prst="rect">
            <a:avLst/>
          </a:prstGeom>
        </p:spPr>
      </p:pic>
      <p:sp>
        <p:nvSpPr>
          <p:cNvPr id="5" name="矩形 4"/>
          <p:cNvSpPr/>
          <p:nvPr/>
        </p:nvSpPr>
        <p:spPr>
          <a:xfrm>
            <a:off x="1091148" y="1835662"/>
            <a:ext cx="7571303" cy="1015663"/>
          </a:xfrm>
          <a:prstGeom prst="rect">
            <a:avLst/>
          </a:prstGeom>
        </p:spPr>
        <p:txBody>
          <a:bodyPr wrap="none">
            <a:spAutoFit/>
          </a:bodyPr>
          <a:lstStyle/>
          <a:p>
            <a:pPr algn="ctr" eaLnBrk="0" hangingPunct="0">
              <a:lnSpc>
                <a:spcPts val="3600"/>
              </a:lnSpc>
            </a:pPr>
            <a:r>
              <a:rPr lang="zh-CN" altLang="en-US" sz="2400" b="1" dirty="0">
                <a:solidFill>
                  <a:schemeClr val="bg1"/>
                </a:solidFill>
                <a:latin typeface="微软雅黑" pitchFamily="34" charset="-122"/>
                <a:ea typeface="微软雅黑" pitchFamily="34" charset="-122"/>
              </a:rPr>
              <a:t>计算机和网络已经成为当今信息时代的核心，</a:t>
            </a:r>
            <a:endParaRPr lang="en-US" altLang="zh-CN" sz="2400" b="1" dirty="0">
              <a:solidFill>
                <a:schemeClr val="bg1"/>
              </a:solidFill>
              <a:latin typeface="微软雅黑" pitchFamily="34" charset="-122"/>
              <a:ea typeface="微软雅黑" pitchFamily="34" charset="-122"/>
            </a:endParaRPr>
          </a:p>
          <a:p>
            <a:pPr algn="ctr" eaLnBrk="0" hangingPunct="0">
              <a:lnSpc>
                <a:spcPts val="3600"/>
              </a:lnSpc>
            </a:pPr>
            <a:r>
              <a:rPr lang="zh-CN" altLang="en-US" sz="2400" b="1" dirty="0">
                <a:solidFill>
                  <a:schemeClr val="bg1"/>
                </a:solidFill>
                <a:latin typeface="微软雅黑" pitchFamily="34" charset="-122"/>
                <a:ea typeface="微软雅黑" pitchFamily="34" charset="-122"/>
              </a:rPr>
              <a:t>已经成为信息社会的命脉和发展知识经济的重要基础。</a:t>
            </a:r>
          </a:p>
        </p:txBody>
      </p:sp>
      <p:sp>
        <p:nvSpPr>
          <p:cNvPr id="4" name="AutoShape 5"/>
          <p:cNvSpPr>
            <a:spLocks noChangeArrowheads="1"/>
          </p:cNvSpPr>
          <p:nvPr/>
        </p:nvSpPr>
        <p:spPr bwMode="auto">
          <a:xfrm>
            <a:off x="545145" y="587542"/>
            <a:ext cx="7684455"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000624" y="545271"/>
            <a:ext cx="51427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smtClean="0">
                <a:solidFill>
                  <a:srgbClr val="FFFF00"/>
                </a:solidFill>
                <a:latin typeface="微软雅黑" pitchFamily="34" charset="-122"/>
                <a:ea typeface="微软雅黑" pitchFamily="34" charset="-122"/>
              </a:rPr>
              <a:t>1.1  </a:t>
            </a:r>
            <a:r>
              <a:rPr lang="zh-CN" altLang="en-US" sz="2400" b="1" dirty="0">
                <a:solidFill>
                  <a:schemeClr val="bg1"/>
                </a:solidFill>
                <a:latin typeface="微软雅黑" pitchFamily="34" charset="-122"/>
                <a:ea typeface="微软雅黑" pitchFamily="34" charset="-122"/>
              </a:rPr>
              <a:t>计算机网络</a:t>
            </a:r>
            <a:r>
              <a:rPr lang="zh-CN" altLang="en-US" sz="2400" b="1" dirty="0" smtClean="0">
                <a:solidFill>
                  <a:schemeClr val="bg1"/>
                </a:solidFill>
                <a:latin typeface="微软雅黑" pitchFamily="34" charset="-122"/>
                <a:ea typeface="微软雅黑" pitchFamily="34" charset="-122"/>
              </a:rPr>
              <a:t>在信息时代中的作用</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42448423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3927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7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7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7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7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7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7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7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3928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3928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3928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3928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3928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3928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8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929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3929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3929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3929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3929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6" name="AutoShape 29"/>
          <p:cNvSpPr>
            <a:spLocks noChangeArrowheads="1"/>
          </p:cNvSpPr>
          <p:nvPr/>
        </p:nvSpPr>
        <p:spPr bwMode="auto">
          <a:xfrm flipV="1">
            <a:off x="1765300" y="23066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39299" name="Text Box 31"/>
          <p:cNvSpPr txBox="1">
            <a:spLocks noChangeArrowheads="1"/>
          </p:cNvSpPr>
          <p:nvPr/>
        </p:nvSpPr>
        <p:spPr bwMode="auto">
          <a:xfrm>
            <a:off x="2428875" y="2120900"/>
            <a:ext cx="24876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再传送到运输层</a:t>
            </a:r>
          </a:p>
        </p:txBody>
      </p:sp>
      <p:sp>
        <p:nvSpPr>
          <p:cNvPr id="38" name="Text Box 32"/>
          <p:cNvSpPr txBox="1">
            <a:spLocks noChangeArrowheads="1"/>
          </p:cNvSpPr>
          <p:nvPr/>
        </p:nvSpPr>
        <p:spPr bwMode="auto">
          <a:xfrm>
            <a:off x="2428875" y="2505075"/>
            <a:ext cx="287813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dirty="0">
                <a:latin typeface="微软雅黑" panose="020B0503020204020204" pitchFamily="34" charset="-122"/>
                <a:ea typeface="微软雅黑" panose="020B0503020204020204" pitchFamily="34" charset="-122"/>
              </a:rPr>
              <a:t>加上运输层首部，成为运输层</a:t>
            </a:r>
            <a:r>
              <a:rPr kumimoji="1" lang="zh-CN" altLang="en-US" sz="1400" b="1" dirty="0">
                <a:solidFill>
                  <a:srgbClr val="FF0000"/>
                </a:solidFill>
                <a:latin typeface="微软雅黑" panose="020B0503020204020204" pitchFamily="34" charset="-122"/>
                <a:ea typeface="微软雅黑" panose="020B0503020204020204" pitchFamily="34" charset="-122"/>
              </a:rPr>
              <a:t>报文</a:t>
            </a:r>
          </a:p>
        </p:txBody>
      </p:sp>
    </p:spTree>
    <p:extLst>
      <p:ext uri="{BB962C8B-B14F-4D97-AF65-F5344CB8AC3E}">
        <p14:creationId xmlns:p14="http://schemas.microsoft.com/office/powerpoint/2010/main" val="36675741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750"/>
                                        <p:tgtEl>
                                          <p:spTgt spid="36"/>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up)">
                                      <p:cBhvr>
                                        <p:cTn id="11" dur="2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029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29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29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29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0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0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0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0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030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030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030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031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031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031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031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031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031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032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032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2700338"/>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0323" name="Text Box 31"/>
          <p:cNvSpPr txBox="1">
            <a:spLocks noChangeArrowheads="1"/>
          </p:cNvSpPr>
          <p:nvPr/>
        </p:nvSpPr>
        <p:spPr bwMode="auto">
          <a:xfrm>
            <a:off x="2428875" y="2516188"/>
            <a:ext cx="2339975"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运输层报文再传送到网络层</a:t>
            </a:r>
          </a:p>
        </p:txBody>
      </p:sp>
      <p:sp>
        <p:nvSpPr>
          <p:cNvPr id="37" name="Text Box 32"/>
          <p:cNvSpPr txBox="1">
            <a:spLocks noChangeArrowheads="1"/>
          </p:cNvSpPr>
          <p:nvPr/>
        </p:nvSpPr>
        <p:spPr bwMode="auto">
          <a:xfrm>
            <a:off x="2428875" y="2898775"/>
            <a:ext cx="37020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dirty="0">
                <a:latin typeface="微软雅黑" panose="020B0503020204020204" pitchFamily="34" charset="-122"/>
                <a:ea typeface="微软雅黑" panose="020B0503020204020204" pitchFamily="34" charset="-122"/>
              </a:rPr>
              <a:t>加上网络层首部，成为 </a:t>
            </a:r>
            <a:r>
              <a:rPr kumimoji="1" lang="en-US" altLang="zh-CN" sz="1400" b="1" dirty="0">
                <a:latin typeface="微软雅黑" panose="020B0503020204020204" pitchFamily="34" charset="-122"/>
                <a:ea typeface="微软雅黑" panose="020B0503020204020204" pitchFamily="34" charset="-122"/>
              </a:rPr>
              <a:t>IP </a:t>
            </a:r>
            <a:r>
              <a:rPr kumimoji="1" lang="zh-CN" altLang="en-US" sz="1400" b="1" dirty="0">
                <a:latin typeface="微软雅黑" panose="020B0503020204020204" pitchFamily="34" charset="-122"/>
                <a:ea typeface="微软雅黑" panose="020B0503020204020204" pitchFamily="34" charset="-122"/>
              </a:rPr>
              <a:t>数据报（或</a:t>
            </a:r>
            <a:r>
              <a:rPr kumimoji="1" lang="zh-CN" altLang="en-US" sz="1400" b="1" dirty="0">
                <a:solidFill>
                  <a:srgbClr val="FF0000"/>
                </a:solidFill>
                <a:latin typeface="微软雅黑" panose="020B0503020204020204" pitchFamily="34" charset="-122"/>
                <a:ea typeface="微软雅黑" panose="020B0503020204020204" pitchFamily="34" charset="-122"/>
              </a:rPr>
              <a:t>分组</a:t>
            </a:r>
            <a:r>
              <a:rPr kumimoji="1" lang="zh-CN" altLang="en-US" sz="14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91645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132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2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2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2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2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2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2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2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133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133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133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133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133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133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3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134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134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134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134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134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084513"/>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1347" name="Text Box 31"/>
          <p:cNvSpPr txBox="1">
            <a:spLocks noChangeArrowheads="1"/>
          </p:cNvSpPr>
          <p:nvPr/>
        </p:nvSpPr>
        <p:spPr bwMode="auto">
          <a:xfrm>
            <a:off x="2428875" y="2898775"/>
            <a:ext cx="257175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数据报再传送到数据链路层</a:t>
            </a:r>
          </a:p>
        </p:txBody>
      </p:sp>
      <p:sp>
        <p:nvSpPr>
          <p:cNvPr id="37" name="Text Box 32"/>
          <p:cNvSpPr txBox="1">
            <a:spLocks noChangeArrowheads="1"/>
          </p:cNvSpPr>
          <p:nvPr/>
        </p:nvSpPr>
        <p:spPr bwMode="auto">
          <a:xfrm>
            <a:off x="2428875" y="3282950"/>
            <a:ext cx="35956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dirty="0">
                <a:latin typeface="微软雅黑" panose="020B0503020204020204" pitchFamily="34" charset="-122"/>
                <a:ea typeface="微软雅黑" panose="020B0503020204020204" pitchFamily="34" charset="-122"/>
              </a:rPr>
              <a:t>加上链路层首部和尾部，成为数据链路层</a:t>
            </a:r>
            <a:r>
              <a:rPr kumimoji="1" lang="zh-CN" altLang="en-US" sz="1400" b="1" dirty="0">
                <a:solidFill>
                  <a:srgbClr val="FF0000"/>
                </a:solidFill>
                <a:latin typeface="微软雅黑" panose="020B0503020204020204" pitchFamily="34" charset="-122"/>
                <a:ea typeface="微软雅黑" panose="020B0503020204020204" pitchFamily="34" charset="-122"/>
              </a:rPr>
              <a:t>帧</a:t>
            </a:r>
          </a:p>
        </p:txBody>
      </p:sp>
    </p:spTree>
    <p:extLst>
      <p:ext uri="{BB962C8B-B14F-4D97-AF65-F5344CB8AC3E}">
        <p14:creationId xmlns:p14="http://schemas.microsoft.com/office/powerpoint/2010/main" val="13782377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9" name="圆角矩形 3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234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4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4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4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4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4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5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5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235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235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235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235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235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236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236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236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236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236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236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AutoShape 29"/>
          <p:cNvSpPr>
            <a:spLocks noChangeArrowheads="1"/>
          </p:cNvSpPr>
          <p:nvPr/>
        </p:nvSpPr>
        <p:spPr bwMode="auto">
          <a:xfrm flipV="1">
            <a:off x="1765300" y="3432175"/>
            <a:ext cx="214313" cy="361950"/>
          </a:xfrm>
          <a:prstGeom prst="upArrow">
            <a:avLst>
              <a:gd name="adj1" fmla="val 50000"/>
              <a:gd name="adj2" fmla="val 45741"/>
            </a:avLst>
          </a:prstGeom>
          <a:solidFill>
            <a:srgbClr val="CC00CC"/>
          </a:solidFill>
          <a:ln w="19050">
            <a:solidFill>
              <a:schemeClr val="bg1"/>
            </a:solidFill>
            <a:miter lim="800000"/>
          </a:ln>
        </p:spPr>
        <p:txBody>
          <a:bodyPr vert="eaVert" wrap="none" anchor="ctr"/>
          <a:lstStyle/>
          <a:p>
            <a:endParaRPr lang="zh-CN" altLang="en-US" sz="1600" b="1"/>
          </a:p>
        </p:txBody>
      </p:sp>
      <p:sp>
        <p:nvSpPr>
          <p:cNvPr id="142371" name="Text Box 31"/>
          <p:cNvSpPr txBox="1">
            <a:spLocks noChangeArrowheads="1"/>
          </p:cNvSpPr>
          <p:nvPr/>
        </p:nvSpPr>
        <p:spPr bwMode="auto">
          <a:xfrm>
            <a:off x="2428875" y="3246438"/>
            <a:ext cx="251936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数据链路层帧再传送到物理层</a:t>
            </a:r>
          </a:p>
        </p:txBody>
      </p:sp>
      <p:sp>
        <p:nvSpPr>
          <p:cNvPr id="37" name="Text Box 32"/>
          <p:cNvSpPr txBox="1">
            <a:spLocks noChangeArrowheads="1"/>
          </p:cNvSpPr>
          <p:nvPr/>
        </p:nvSpPr>
        <p:spPr bwMode="auto">
          <a:xfrm>
            <a:off x="2428875" y="3613150"/>
            <a:ext cx="34163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dirty="0">
                <a:latin typeface="微软雅黑" panose="020B0503020204020204" pitchFamily="34" charset="-122"/>
                <a:ea typeface="微软雅黑" panose="020B0503020204020204" pitchFamily="34" charset="-122"/>
              </a:rPr>
              <a:t>最下面的物理层把</a:t>
            </a:r>
            <a:r>
              <a:rPr kumimoji="1" lang="zh-CN" altLang="en-US" sz="1400" b="1" dirty="0">
                <a:solidFill>
                  <a:srgbClr val="FF0000"/>
                </a:solidFill>
                <a:latin typeface="微软雅黑" panose="020B0503020204020204" pitchFamily="34" charset="-122"/>
                <a:ea typeface="微软雅黑" panose="020B0503020204020204" pitchFamily="34" charset="-122"/>
              </a:rPr>
              <a:t>比特</a:t>
            </a:r>
            <a:r>
              <a:rPr kumimoji="1" lang="zh-CN" altLang="en-US" sz="1400" b="1" dirty="0">
                <a:latin typeface="微软雅黑" panose="020B0503020204020204" pitchFamily="34" charset="-122"/>
                <a:ea typeface="微软雅黑" panose="020B0503020204020204" pitchFamily="34" charset="-122"/>
              </a:rPr>
              <a:t>流传送到物理媒体</a:t>
            </a:r>
          </a:p>
        </p:txBody>
      </p:sp>
    </p:spTree>
    <p:extLst>
      <p:ext uri="{BB962C8B-B14F-4D97-AF65-F5344CB8AC3E}">
        <p14:creationId xmlns:p14="http://schemas.microsoft.com/office/powerpoint/2010/main" val="5439241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750"/>
                                        <p:tgtEl>
                                          <p:spTgt spid="35"/>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wipe(up)">
                                      <p:cBhvr>
                                        <p:cTn id="11" dur="2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9" name="圆角矩形 48"/>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336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6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7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7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7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7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7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7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337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338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338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338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338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338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338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338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339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339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339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3394" name="Text Box 40"/>
          <p:cNvSpPr txBox="1">
            <a:spLocks noChangeArrowheads="1"/>
          </p:cNvSpPr>
          <p:nvPr/>
        </p:nvSpPr>
        <p:spPr bwMode="auto">
          <a:xfrm>
            <a:off x="3130550" y="3182938"/>
            <a:ext cx="3236913"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电信号（或光信号）在物理媒体中传播</a:t>
            </a:r>
          </a:p>
          <a:p>
            <a:pPr algn="ctr" eaLnBrk="0" hangingPunct="0"/>
            <a:r>
              <a:rPr kumimoji="1" lang="zh-CN" altLang="en-US" sz="1400" b="1">
                <a:latin typeface="微软雅黑" panose="020B0503020204020204" pitchFamily="34" charset="-122"/>
                <a:ea typeface="微软雅黑" panose="020B0503020204020204" pitchFamily="34" charset="-122"/>
              </a:rPr>
              <a:t>从发送端物理层传送到接收端物理层</a:t>
            </a:r>
          </a:p>
        </p:txBody>
      </p:sp>
      <p:sp>
        <p:nvSpPr>
          <p:cNvPr id="36" name="AutoShape 25"/>
          <p:cNvSpPr>
            <a:spLocks noChangeArrowheads="1"/>
          </p:cNvSpPr>
          <p:nvPr/>
        </p:nvSpPr>
        <p:spPr bwMode="auto">
          <a:xfrm flipV="1">
            <a:off x="1790700" y="3889375"/>
            <a:ext cx="312738" cy="304800"/>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
        <p:nvSpPr>
          <p:cNvPr id="143396" name="Text Box 26"/>
          <p:cNvSpPr txBox="1">
            <a:spLocks noChangeArrowheads="1"/>
          </p:cNvSpPr>
          <p:nvPr/>
        </p:nvSpPr>
        <p:spPr bwMode="auto">
          <a:xfrm>
            <a:off x="3937000" y="3951288"/>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物理传输媒体</a:t>
            </a:r>
          </a:p>
        </p:txBody>
      </p:sp>
      <p:sp>
        <p:nvSpPr>
          <p:cNvPr id="38" name="AutoShape 27"/>
          <p:cNvSpPr>
            <a:spLocks noChangeArrowheads="1"/>
          </p:cNvSpPr>
          <p:nvPr/>
        </p:nvSpPr>
        <p:spPr bwMode="auto">
          <a:xfrm rot="5400000">
            <a:off x="3590132"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sp>
        <p:nvSpPr>
          <p:cNvPr id="39" name="AutoShape 28"/>
          <p:cNvSpPr>
            <a:spLocks noChangeArrowheads="1"/>
          </p:cNvSpPr>
          <p:nvPr/>
        </p:nvSpPr>
        <p:spPr bwMode="auto">
          <a:xfrm rot="5400000">
            <a:off x="5553869" y="3950494"/>
            <a:ext cx="131762" cy="311150"/>
          </a:xfrm>
          <a:prstGeom prst="upArrow">
            <a:avLst>
              <a:gd name="adj1" fmla="val 50000"/>
              <a:gd name="adj2" fmla="val 54499"/>
            </a:avLst>
          </a:prstGeom>
          <a:solidFill>
            <a:srgbClr val="FF0000"/>
          </a:solidFill>
          <a:ln w="12700">
            <a:solidFill>
              <a:schemeClr val="tx1"/>
            </a:solidFill>
            <a:miter lim="800000"/>
          </a:ln>
        </p:spPr>
        <p:txBody>
          <a:bodyPr vert="eaVert" wrap="none" anchor="ctr"/>
          <a:lstStyle/>
          <a:p>
            <a:endParaRPr lang="zh-CN" altLang="en-US" b="1"/>
          </a:p>
        </p:txBody>
      </p:sp>
      <p:grpSp>
        <p:nvGrpSpPr>
          <p:cNvPr id="40" name="Group 34"/>
          <p:cNvGrpSpPr/>
          <p:nvPr/>
        </p:nvGrpSpPr>
        <p:grpSpPr bwMode="auto">
          <a:xfrm>
            <a:off x="2407978" y="4055724"/>
            <a:ext cx="841456" cy="101715"/>
            <a:chOff x="1344" y="912"/>
            <a:chExt cx="672" cy="96"/>
          </a:xfrm>
          <a:solidFill>
            <a:srgbClr val="FF0000"/>
          </a:solidFill>
        </p:grpSpPr>
        <p:sp>
          <p:nvSpPr>
            <p:cNvPr id="41"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2"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43" name="Group 37"/>
          <p:cNvGrpSpPr/>
          <p:nvPr/>
        </p:nvGrpSpPr>
        <p:grpSpPr bwMode="auto">
          <a:xfrm>
            <a:off x="6004294" y="4054569"/>
            <a:ext cx="841456" cy="104026"/>
            <a:chOff x="4158" y="3753"/>
            <a:chExt cx="672" cy="90"/>
          </a:xfrm>
          <a:solidFill>
            <a:srgbClr val="FF0000"/>
          </a:solidFill>
        </p:grpSpPr>
        <p:sp>
          <p:nvSpPr>
            <p:cNvPr id="44" name="Line 38"/>
            <p:cNvSpPr>
              <a:spLocks noChangeShapeType="1"/>
            </p:cNvSpPr>
            <p:nvPr/>
          </p:nvSpPr>
          <p:spPr bwMode="auto">
            <a:xfrm>
              <a:off x="4158" y="3798"/>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45" name="Freeform 39"/>
            <p:cNvSpPr/>
            <p:nvPr/>
          </p:nvSpPr>
          <p:spPr bwMode="auto">
            <a:xfrm>
              <a:off x="4209" y="3753"/>
              <a:ext cx="576" cy="90"/>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46" name="AutoShape 42"/>
          <p:cNvSpPr>
            <a:spLocks noChangeArrowheads="1"/>
          </p:cNvSpPr>
          <p:nvPr/>
        </p:nvSpPr>
        <p:spPr bwMode="auto">
          <a:xfrm rot="5400000" flipH="1">
            <a:off x="7131050" y="3840163"/>
            <a:ext cx="314325" cy="311150"/>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FF0000"/>
          </a:solidFill>
          <a:ln w="12700">
            <a:solidFill>
              <a:schemeClr val="tx1"/>
            </a:solidFill>
            <a:miter lim="800000"/>
          </a:ln>
        </p:spPr>
        <p:txBody>
          <a:bodyPr wrap="none" anchor="ctr"/>
          <a:lstStyle/>
          <a:p>
            <a:endParaRPr lang="zh-CN" altLang="en-US"/>
          </a:p>
        </p:txBody>
      </p:sp>
    </p:spTree>
    <p:extLst>
      <p:ext uri="{BB962C8B-B14F-4D97-AF65-F5344CB8AC3E}">
        <p14:creationId xmlns:p14="http://schemas.microsoft.com/office/powerpoint/2010/main" val="2937748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750"/>
                                        <p:tgtEl>
                                          <p:spTgt spid="36"/>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750"/>
                                        <p:tgtEl>
                                          <p:spTgt spid="40"/>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left)">
                                      <p:cBhvr>
                                        <p:cTn id="15" dur="750"/>
                                        <p:tgtEl>
                                          <p:spTgt spid="38"/>
                                        </p:tgtEl>
                                      </p:cBhvr>
                                    </p:animEffect>
                                  </p:childTnLst>
                                </p:cTn>
                              </p:par>
                            </p:childTnLst>
                          </p:cTn>
                        </p:par>
                        <p:par>
                          <p:cTn id="16" fill="hold">
                            <p:stCondLst>
                              <p:cond delay="3000"/>
                            </p:stCondLst>
                            <p:childTnLst>
                              <p:par>
                                <p:cTn id="17" presetID="22" presetClass="entr" presetSubtype="8" fill="hold" grpId="0"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left)">
                                      <p:cBhvr>
                                        <p:cTn id="19" dur="750"/>
                                        <p:tgtEl>
                                          <p:spTgt spid="39"/>
                                        </p:tgtEl>
                                      </p:cBhvr>
                                    </p:animEffect>
                                  </p:childTnLst>
                                </p:cTn>
                              </p:par>
                            </p:childTnLst>
                          </p:cTn>
                        </p:par>
                        <p:par>
                          <p:cTn id="20" fill="hold">
                            <p:stCondLst>
                              <p:cond delay="4000"/>
                            </p:stCondLst>
                            <p:childTnLst>
                              <p:par>
                                <p:cTn id="21" presetID="22" presetClass="entr" presetSubtype="8" fill="hold" nodeType="after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750"/>
                                        <p:tgtEl>
                                          <p:spTgt spid="43"/>
                                        </p:tgtEl>
                                      </p:cBhvr>
                                    </p:animEffect>
                                  </p:childTnLst>
                                </p:cTn>
                              </p:par>
                            </p:childTnLst>
                          </p:cTn>
                        </p:par>
                        <p:par>
                          <p:cTn id="24" fill="hold">
                            <p:stCondLst>
                              <p:cond delay="5000"/>
                            </p:stCondLst>
                            <p:childTnLst>
                              <p:par>
                                <p:cTn id="25" presetID="22" presetClass="entr" presetSubtype="4"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down)">
                                      <p:cBhvr>
                                        <p:cTn id="27" dur="75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39" grpId="0" animBg="1"/>
      <p:bldP spid="46" grpId="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439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39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39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39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39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39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39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39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440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440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440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440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440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440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0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441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441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441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441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441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5" name="Text Box 30"/>
          <p:cNvSpPr txBox="1">
            <a:spLocks noChangeArrowheads="1"/>
          </p:cNvSpPr>
          <p:nvPr/>
        </p:nvSpPr>
        <p:spPr bwMode="auto">
          <a:xfrm>
            <a:off x="3486150" y="3436938"/>
            <a:ext cx="34163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latin typeface="微软雅黑" panose="020B0503020204020204" pitchFamily="34" charset="-122"/>
                <a:ea typeface="微软雅黑" panose="020B0503020204020204" pitchFamily="34" charset="-122"/>
              </a:rPr>
              <a:t>物理层接收到比特流，上交给数据链路层</a:t>
            </a:r>
          </a:p>
        </p:txBody>
      </p:sp>
      <p:sp>
        <p:nvSpPr>
          <p:cNvPr id="36" name="AutoShape 31"/>
          <p:cNvSpPr>
            <a:spLocks noChangeArrowheads="1"/>
          </p:cNvSpPr>
          <p:nvPr/>
        </p:nvSpPr>
        <p:spPr bwMode="auto">
          <a:xfrm rot="10800000" flipV="1">
            <a:off x="7239000" y="338931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extLst>
      <p:ext uri="{BB962C8B-B14F-4D97-AF65-F5344CB8AC3E}">
        <p14:creationId xmlns:p14="http://schemas.microsoft.com/office/powerpoint/2010/main" val="16464264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up)">
                                      <p:cBhvr>
                                        <p:cTn id="7" dur="250"/>
                                        <p:tgtEl>
                                          <p:spTgt spid="3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down)">
                                      <p:cBhvr>
                                        <p:cTn id="11"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541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1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1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1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2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2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2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2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542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542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542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543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543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543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43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543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543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544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544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203700" y="2919413"/>
            <a:ext cx="26987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a:t>
            </a: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取出数据部分，上交给网络层</a:t>
            </a:r>
          </a:p>
        </p:txBody>
      </p:sp>
      <p:sp>
        <p:nvSpPr>
          <p:cNvPr id="35" name="AutoShape 31"/>
          <p:cNvSpPr>
            <a:spLocks noChangeArrowheads="1"/>
          </p:cNvSpPr>
          <p:nvPr/>
        </p:nvSpPr>
        <p:spPr bwMode="auto">
          <a:xfrm rot="10800000" flipV="1">
            <a:off x="7239000" y="299402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extLst>
      <p:ext uri="{BB962C8B-B14F-4D97-AF65-F5344CB8AC3E}">
        <p14:creationId xmlns:p14="http://schemas.microsoft.com/office/powerpoint/2010/main" val="1852268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644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4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4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4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4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4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4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645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645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645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645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645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645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5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6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646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646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646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646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581275"/>
            <a:ext cx="23399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取出数据部分上交给运输层</a:t>
            </a:r>
          </a:p>
        </p:txBody>
      </p:sp>
      <p:sp>
        <p:nvSpPr>
          <p:cNvPr id="35" name="AutoShape 31"/>
          <p:cNvSpPr>
            <a:spLocks noChangeArrowheads="1"/>
          </p:cNvSpPr>
          <p:nvPr/>
        </p:nvSpPr>
        <p:spPr bwMode="auto">
          <a:xfrm rot="10800000" flipV="1">
            <a:off x="7239000" y="2619375"/>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extLst>
      <p:ext uri="{BB962C8B-B14F-4D97-AF65-F5344CB8AC3E}">
        <p14:creationId xmlns:p14="http://schemas.microsoft.com/office/powerpoint/2010/main" val="23889018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746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6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6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6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6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6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7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7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747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747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747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747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747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748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748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748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748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748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748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562475" y="2211388"/>
            <a:ext cx="23399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取出数据部分上交给应用层</a:t>
            </a:r>
          </a:p>
        </p:txBody>
      </p:sp>
      <p:sp>
        <p:nvSpPr>
          <p:cNvPr id="35" name="AutoShape 31"/>
          <p:cNvSpPr>
            <a:spLocks noChangeArrowheads="1"/>
          </p:cNvSpPr>
          <p:nvPr/>
        </p:nvSpPr>
        <p:spPr bwMode="auto">
          <a:xfrm rot="10800000" flipV="1">
            <a:off x="7239000" y="2239963"/>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extLst>
      <p:ext uri="{BB962C8B-B14F-4D97-AF65-F5344CB8AC3E}">
        <p14:creationId xmlns:p14="http://schemas.microsoft.com/office/powerpoint/2010/main" val="2631585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8" name="圆角矩形 3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848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8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49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49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49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49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49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49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849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850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850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850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850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850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50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850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851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851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851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34" name="Text Box 30"/>
          <p:cNvSpPr txBox="1">
            <a:spLocks noChangeArrowheads="1"/>
          </p:cNvSpPr>
          <p:nvPr/>
        </p:nvSpPr>
        <p:spPr bwMode="auto">
          <a:xfrm>
            <a:off x="4024313" y="1884363"/>
            <a:ext cx="28781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应用层剥去首部，</a:t>
            </a:r>
            <a:endParaRPr kumimoji="1" lang="en-US" altLang="zh-CN" sz="1400" b="1">
              <a:latin typeface="微软雅黑" panose="020B0503020204020204" pitchFamily="34" charset="-122"/>
              <a:ea typeface="微软雅黑" panose="020B0503020204020204" pitchFamily="34" charset="-122"/>
            </a:endParaRPr>
          </a:p>
          <a:p>
            <a:pPr algn="ctr" eaLnBrk="0" hangingPunct="0"/>
            <a:r>
              <a:rPr kumimoji="1" lang="zh-CN" altLang="en-US" sz="1400" b="1">
                <a:latin typeface="微软雅黑" panose="020B0503020204020204" pitchFamily="34" charset="-122"/>
                <a:ea typeface="微软雅黑" panose="020B0503020204020204" pitchFamily="34" charset="-122"/>
              </a:rPr>
              <a:t>取出应用程序数据上交给应用进程</a:t>
            </a:r>
          </a:p>
        </p:txBody>
      </p:sp>
      <p:sp>
        <p:nvSpPr>
          <p:cNvPr id="35" name="AutoShape 31"/>
          <p:cNvSpPr>
            <a:spLocks noChangeArrowheads="1"/>
          </p:cNvSpPr>
          <p:nvPr/>
        </p:nvSpPr>
        <p:spPr bwMode="auto">
          <a:xfrm rot="10800000" flipV="1">
            <a:off x="7239000" y="1951038"/>
            <a:ext cx="212725" cy="396875"/>
          </a:xfrm>
          <a:prstGeom prst="upArrow">
            <a:avLst>
              <a:gd name="adj1" fmla="val 50000"/>
              <a:gd name="adj2" fmla="val 50529"/>
            </a:avLst>
          </a:prstGeom>
          <a:solidFill>
            <a:srgbClr val="CC00CC"/>
          </a:solidFill>
          <a:ln w="19050">
            <a:solidFill>
              <a:schemeClr val="bg1"/>
            </a:solidFill>
            <a:miter lim="800000"/>
          </a:ln>
        </p:spPr>
        <p:txBody>
          <a:bodyPr vert="eaVert" wrap="none" anchor="ctr"/>
          <a:lstStyle/>
          <a:p>
            <a:endParaRPr lang="zh-CN" altLang="en-US" sz="1600" b="1"/>
          </a:p>
        </p:txBody>
      </p:sp>
    </p:spTree>
    <p:extLst>
      <p:ext uri="{BB962C8B-B14F-4D97-AF65-F5344CB8AC3E}">
        <p14:creationId xmlns:p14="http://schemas.microsoft.com/office/powerpoint/2010/main" val="1327649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up)">
                                      <p:cBhvr>
                                        <p:cTn id="7" dur="250"/>
                                        <p:tgtEl>
                                          <p:spTgt spid="3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wipe(down)">
                                      <p:cBhvr>
                                        <p:cTn id="11" dur="10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9"/>
          <p:cNvSpPr>
            <a:spLocks noChangeArrowheads="1"/>
          </p:cNvSpPr>
          <p:nvPr/>
        </p:nvSpPr>
        <p:spPr bwMode="auto">
          <a:xfrm>
            <a:off x="-612576" y="1329310"/>
            <a:ext cx="8140700" cy="237975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marL="800100" lvl="1" indent="-342900">
              <a:lnSpc>
                <a:spcPct val="120000"/>
              </a:lnSpc>
              <a:spcBef>
                <a:spcPct val="30000"/>
              </a:spcBef>
              <a:buClr>
                <a:schemeClr val="tx2"/>
              </a:buClr>
              <a:buSzPct val="75000"/>
            </a:pPr>
            <a:r>
              <a:rPr kumimoji="0" lang="zh-CN" altLang="en-US" sz="2800" b="1" dirty="0">
                <a:latin typeface="Arial" panose="020B0604020202020204" pitchFamily="34" charset="0"/>
              </a:rPr>
              <a:t>       </a:t>
            </a:r>
            <a:r>
              <a:rPr kumimoji="0" lang="zh-CN" altLang="en-US" sz="2800" b="1" dirty="0" smtClean="0">
                <a:latin typeface="Arial" panose="020B0604020202020204" pitchFamily="34" charset="0"/>
              </a:rPr>
              <a:t>    </a:t>
            </a:r>
            <a:r>
              <a:rPr kumimoji="0" lang="zh-CN" altLang="en-US" sz="2800" dirty="0" smtClean="0">
                <a:latin typeface="微软雅黑" panose="020B0503020204020204" charset="-122"/>
                <a:ea typeface="微软雅黑" panose="020B0503020204020204" charset="-122"/>
              </a:rPr>
              <a:t>“</a:t>
            </a:r>
            <a:r>
              <a:rPr kumimoji="0" lang="zh-CN" altLang="en-US" sz="2800" dirty="0">
                <a:latin typeface="微软雅黑" panose="020B0503020204020204" charset="-122"/>
                <a:ea typeface="微软雅黑" panose="020B0503020204020204" charset="-122"/>
              </a:rPr>
              <a:t>谁掌握了信息，控制了网络，</a:t>
            </a:r>
            <a:endParaRPr kumimoji="0" lang="en-US" altLang="zh-CN" sz="2800" dirty="0">
              <a:latin typeface="微软雅黑" panose="020B0503020204020204" charset="-122"/>
              <a:ea typeface="微软雅黑" panose="020B0503020204020204" charset="-122"/>
            </a:endParaRPr>
          </a:p>
          <a:p>
            <a:pPr marL="800100" lvl="1" indent="-342900">
              <a:lnSpc>
                <a:spcPct val="120000"/>
              </a:lnSpc>
              <a:spcBef>
                <a:spcPct val="30000"/>
              </a:spcBef>
              <a:buClr>
                <a:schemeClr val="tx2"/>
              </a:buClr>
              <a:buSzPct val="75000"/>
            </a:pPr>
            <a:r>
              <a:rPr kumimoji="0" lang="zh-CN" altLang="en-US" sz="2800" dirty="0">
                <a:latin typeface="微软雅黑" panose="020B0503020204020204" charset="-122"/>
                <a:ea typeface="微软雅黑" panose="020B0503020204020204" charset="-122"/>
              </a:rPr>
              <a:t>             谁就拥有整个世界。”</a:t>
            </a:r>
          </a:p>
          <a:p>
            <a:pPr marL="342900" indent="-342900" algn="just">
              <a:lnSpc>
                <a:spcPct val="200000"/>
              </a:lnSpc>
              <a:spcBef>
                <a:spcPts val="600"/>
              </a:spcBef>
              <a:buClr>
                <a:schemeClr val="tx2"/>
              </a:buClr>
              <a:buSzPct val="75000"/>
            </a:pPr>
            <a:r>
              <a:rPr kumimoji="0" lang="zh-CN" altLang="en-US" sz="2000" dirty="0">
                <a:solidFill>
                  <a:srgbClr val="0070C0"/>
                </a:solidFill>
                <a:latin typeface="微软雅黑" panose="020B0503020204020204" charset="-122"/>
                <a:ea typeface="微软雅黑" panose="020B0503020204020204" charset="-122"/>
              </a:rPr>
              <a:t>                    </a:t>
            </a:r>
            <a:r>
              <a:rPr kumimoji="0" lang="zh-CN" altLang="en-US" sz="2000" dirty="0" smtClean="0">
                <a:solidFill>
                  <a:srgbClr val="0070C0"/>
                </a:solidFill>
                <a:latin typeface="微软雅黑" panose="020B0503020204020204" charset="-122"/>
                <a:ea typeface="微软雅黑" panose="020B0503020204020204" charset="-122"/>
              </a:rPr>
              <a:t>            </a:t>
            </a:r>
            <a:r>
              <a:rPr kumimoji="0" lang="en-US" altLang="zh-CN" sz="2000" dirty="0" smtClean="0">
                <a:solidFill>
                  <a:srgbClr val="0070C0"/>
                </a:solidFill>
                <a:latin typeface="微软雅黑" panose="020B0503020204020204" charset="-122"/>
                <a:ea typeface="微软雅黑" panose="020B0503020204020204" charset="-122"/>
              </a:rPr>
              <a:t>──</a:t>
            </a:r>
            <a:r>
              <a:rPr kumimoji="0" lang="zh-CN" altLang="en-US" sz="2000" dirty="0">
                <a:solidFill>
                  <a:srgbClr val="0070C0"/>
                </a:solidFill>
                <a:latin typeface="微软雅黑" panose="020B0503020204020204" charset="-122"/>
                <a:ea typeface="微软雅黑" panose="020B0503020204020204" charset="-122"/>
              </a:rPr>
              <a:t>美国著名未来学家阿尔文·托夫勒，</a:t>
            </a:r>
            <a:endParaRPr kumimoji="0" lang="en-US" altLang="zh-CN" sz="2000" dirty="0">
              <a:solidFill>
                <a:srgbClr val="0070C0"/>
              </a:solidFill>
              <a:latin typeface="微软雅黑" panose="020B0503020204020204" charset="-122"/>
              <a:ea typeface="微软雅黑" panose="020B0503020204020204" charset="-122"/>
            </a:endParaRPr>
          </a:p>
          <a:p>
            <a:pPr marL="342900" indent="-342900" algn="just">
              <a:lnSpc>
                <a:spcPct val="110000"/>
              </a:lnSpc>
              <a:spcBef>
                <a:spcPct val="30000"/>
              </a:spcBef>
              <a:buClr>
                <a:schemeClr val="tx2"/>
              </a:buClr>
              <a:buSzPct val="75000"/>
            </a:pPr>
            <a:r>
              <a:rPr kumimoji="0" lang="zh-CN" altLang="en-US" sz="2000" dirty="0">
                <a:solidFill>
                  <a:srgbClr val="0070C0"/>
                </a:solidFill>
                <a:latin typeface="微软雅黑" panose="020B0503020204020204" charset="-122"/>
                <a:ea typeface="微软雅黑" panose="020B0503020204020204" charset="-122"/>
              </a:rPr>
              <a:t>                       《第三次浪潮》作者，</a:t>
            </a:r>
            <a:r>
              <a:rPr kumimoji="0" lang="en-US" altLang="zh-CN" sz="2000" dirty="0">
                <a:solidFill>
                  <a:srgbClr val="0070C0"/>
                </a:solidFill>
                <a:latin typeface="微软雅黑" panose="020B0503020204020204" charset="-122"/>
                <a:ea typeface="微软雅黑" panose="020B0503020204020204" charset="-122"/>
              </a:rPr>
              <a:t>1980</a:t>
            </a:r>
            <a:r>
              <a:rPr kumimoji="0" lang="zh-CN" altLang="en-US" sz="2000" dirty="0">
                <a:solidFill>
                  <a:srgbClr val="0070C0"/>
                </a:solidFill>
                <a:latin typeface="微软雅黑" panose="020B0503020204020204" charset="-122"/>
                <a:ea typeface="微软雅黑" panose="020B0503020204020204" charset="-122"/>
              </a:rPr>
              <a:t>年</a:t>
            </a:r>
          </a:p>
        </p:txBody>
      </p:sp>
      <p:pic>
        <p:nvPicPr>
          <p:cNvPr id="614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86313" y="1480381"/>
            <a:ext cx="1642460" cy="2077612"/>
          </a:xfrm>
          <a:prstGeom prst="rect">
            <a:avLst/>
          </a:prstGeom>
          <a:noFill/>
          <a:ln>
            <a:noFill/>
          </a:ln>
          <a:effectLst/>
          <a:scene3d>
            <a:camera prst="obliqueTopLeft"/>
            <a:lightRig rig="threePt" dir="t"/>
          </a:scene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969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4951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1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1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1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1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1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1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1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4952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4952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4952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4952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4952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4952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2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953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4953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4953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4953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4953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49538"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49539"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extLst>
      <p:ext uri="{BB962C8B-B14F-4D97-AF65-F5344CB8AC3E}">
        <p14:creationId xmlns:p14="http://schemas.microsoft.com/office/powerpoint/2010/main" val="3269498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100" name="圆角矩形 9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34" name="AutoShape 4"/>
          <p:cNvSpPr>
            <a:spLocks noChangeArrowheads="1"/>
          </p:cNvSpPr>
          <p:nvPr/>
        </p:nvSpPr>
        <p:spPr bwMode="auto">
          <a:xfrm rot="16200000">
            <a:off x="4472781" y="965994"/>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0536" name="Text Box 29"/>
          <p:cNvSpPr txBox="1">
            <a:spLocks noChangeArrowheads="1"/>
          </p:cNvSpPr>
          <p:nvPr/>
        </p:nvSpPr>
        <p:spPr bwMode="auto">
          <a:xfrm>
            <a:off x="1612900" y="1358900"/>
            <a:ext cx="781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nvGrpSpPr>
          <p:cNvPr id="150537" name="组合 35"/>
          <p:cNvGrpSpPr/>
          <p:nvPr/>
        </p:nvGrpSpPr>
        <p:grpSpPr bwMode="auto">
          <a:xfrm>
            <a:off x="1658938" y="1749425"/>
            <a:ext cx="639762" cy="2268538"/>
            <a:chOff x="1677593" y="2736942"/>
            <a:chExt cx="638487" cy="2268602"/>
          </a:xfrm>
        </p:grpSpPr>
        <p:sp>
          <p:nvSpPr>
            <p:cNvPr id="150591" name="AutoShape 5"/>
            <p:cNvSpPr>
              <a:spLocks noChangeArrowheads="1"/>
            </p:cNvSpPr>
            <p:nvPr/>
          </p:nvSpPr>
          <p:spPr bwMode="auto">
            <a:xfrm>
              <a:off x="1711463" y="3054236"/>
              <a:ext cx="591180" cy="1951308"/>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592" name="Text Box 6"/>
            <p:cNvSpPr txBox="1">
              <a:spLocks noChangeArrowheads="1"/>
            </p:cNvSpPr>
            <p:nvPr/>
          </p:nvSpPr>
          <p:spPr bwMode="auto">
            <a:xfrm>
              <a:off x="1946538" y="314168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5</a:t>
              </a:r>
            </a:p>
          </p:txBody>
        </p:sp>
        <p:sp>
          <p:nvSpPr>
            <p:cNvPr id="150593" name="Text Box 7"/>
            <p:cNvSpPr txBox="1">
              <a:spLocks noChangeArrowheads="1"/>
            </p:cNvSpPr>
            <p:nvPr/>
          </p:nvSpPr>
          <p:spPr bwMode="auto">
            <a:xfrm>
              <a:off x="1946538" y="3521359"/>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4</a:t>
              </a:r>
            </a:p>
          </p:txBody>
        </p:sp>
        <p:sp>
          <p:nvSpPr>
            <p:cNvPr id="150594" name="Text Box 8"/>
            <p:cNvSpPr txBox="1">
              <a:spLocks noChangeArrowheads="1"/>
            </p:cNvSpPr>
            <p:nvPr/>
          </p:nvSpPr>
          <p:spPr bwMode="auto">
            <a:xfrm>
              <a:off x="1946538" y="3874604"/>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3</a:t>
              </a:r>
            </a:p>
          </p:txBody>
        </p:sp>
        <p:sp>
          <p:nvSpPr>
            <p:cNvPr id="150595" name="Text Box 9"/>
            <p:cNvSpPr txBox="1">
              <a:spLocks noChangeArrowheads="1"/>
            </p:cNvSpPr>
            <p:nvPr/>
          </p:nvSpPr>
          <p:spPr bwMode="auto">
            <a:xfrm>
              <a:off x="1946538" y="4247551"/>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2</a:t>
              </a:r>
            </a:p>
          </p:txBody>
        </p:sp>
        <p:sp>
          <p:nvSpPr>
            <p:cNvPr id="150596" name="Text Box 10"/>
            <p:cNvSpPr txBox="1">
              <a:spLocks noChangeArrowheads="1"/>
            </p:cNvSpPr>
            <p:nvPr/>
          </p:nvSpPr>
          <p:spPr bwMode="auto">
            <a:xfrm>
              <a:off x="1946538" y="4645478"/>
              <a:ext cx="3113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微软雅黑" panose="020B0503020204020204" pitchFamily="34" charset="-122"/>
                  <a:ea typeface="微软雅黑" panose="020B0503020204020204" pitchFamily="34" charset="-122"/>
                </a:rPr>
                <a:t>1</a:t>
              </a:r>
            </a:p>
          </p:txBody>
        </p:sp>
        <p:sp>
          <p:nvSpPr>
            <p:cNvPr id="150597" name="Freeform 11"/>
            <p:cNvSpPr/>
            <p:nvPr/>
          </p:nvSpPr>
          <p:spPr bwMode="auto">
            <a:xfrm>
              <a:off x="1711463" y="3445945"/>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8" name="Freeform 12"/>
            <p:cNvSpPr/>
            <p:nvPr/>
          </p:nvSpPr>
          <p:spPr bwMode="auto">
            <a:xfrm>
              <a:off x="1718181" y="3820084"/>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99" name="Freeform 13"/>
            <p:cNvSpPr/>
            <p:nvPr/>
          </p:nvSpPr>
          <p:spPr bwMode="auto">
            <a:xfrm>
              <a:off x="1702506" y="4195256"/>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0" name="Freeform 14"/>
            <p:cNvSpPr/>
            <p:nvPr/>
          </p:nvSpPr>
          <p:spPr bwMode="auto">
            <a:xfrm>
              <a:off x="1702506" y="4580764"/>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601" name="AutoShape 32"/>
            <p:cNvSpPr>
              <a:spLocks noChangeArrowheads="1"/>
            </p:cNvSpPr>
            <p:nvPr/>
          </p:nvSpPr>
          <p:spPr bwMode="auto">
            <a:xfrm>
              <a:off x="1714822" y="2736942"/>
              <a:ext cx="483693" cy="362769"/>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sz="1400" b="1">
                <a:latin typeface="微软雅黑" panose="020B0503020204020204" pitchFamily="34" charset="-122"/>
                <a:ea typeface="微软雅黑" panose="020B0503020204020204" pitchFamily="34" charset="-122"/>
              </a:endParaRPr>
            </a:p>
          </p:txBody>
        </p:sp>
        <p:sp>
          <p:nvSpPr>
            <p:cNvPr id="150602" name="Text Box 33"/>
            <p:cNvSpPr txBox="1">
              <a:spLocks noChangeArrowheads="1"/>
            </p:cNvSpPr>
            <p:nvPr/>
          </p:nvSpPr>
          <p:spPr bwMode="auto">
            <a:xfrm>
              <a:off x="1677593" y="2748817"/>
              <a:ext cx="5116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AP</a:t>
              </a:r>
              <a:r>
                <a:rPr kumimoji="1" lang="en-US" altLang="zh-CN" sz="1400" b="1" baseline="-25000">
                  <a:solidFill>
                    <a:srgbClr val="0000FF"/>
                  </a:solidFill>
                  <a:latin typeface="微软雅黑" panose="020B0503020204020204" pitchFamily="34" charset="-122"/>
                  <a:ea typeface="微软雅黑" panose="020B0503020204020204" pitchFamily="34" charset="-122"/>
                </a:rPr>
                <a:t>1</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grpSp>
      <p:sp>
        <p:nvSpPr>
          <p:cNvPr id="150538" name="Text Box 41"/>
          <p:cNvSpPr txBox="1">
            <a:spLocks noChangeArrowheads="1"/>
          </p:cNvSpPr>
          <p:nvPr/>
        </p:nvSpPr>
        <p:spPr bwMode="auto">
          <a:xfrm>
            <a:off x="6946900" y="1358900"/>
            <a:ext cx="782638"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grpSp>
        <p:nvGrpSpPr>
          <p:cNvPr id="150539" name="组合 49"/>
          <p:cNvGrpSpPr/>
          <p:nvPr/>
        </p:nvGrpSpPr>
        <p:grpSpPr bwMode="auto">
          <a:xfrm>
            <a:off x="6921500" y="1720850"/>
            <a:ext cx="658813" cy="2297113"/>
            <a:chOff x="6957831" y="2709037"/>
            <a:chExt cx="658812" cy="2296508"/>
          </a:xfrm>
        </p:grpSpPr>
        <p:sp>
          <p:nvSpPr>
            <p:cNvPr id="150579" name="AutoShape 15"/>
            <p:cNvSpPr>
              <a:spLocks noChangeArrowheads="1"/>
            </p:cNvSpPr>
            <p:nvPr/>
          </p:nvSpPr>
          <p:spPr bwMode="auto">
            <a:xfrm>
              <a:off x="7012026" y="3032533"/>
              <a:ext cx="591180" cy="1973012"/>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0580" name="Text Box 16"/>
            <p:cNvSpPr txBox="1">
              <a:spLocks noChangeArrowheads="1"/>
            </p:cNvSpPr>
            <p:nvPr/>
          </p:nvSpPr>
          <p:spPr bwMode="auto">
            <a:xfrm>
              <a:off x="6957831" y="3118571"/>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0581" name="Text Box 17"/>
            <p:cNvSpPr txBox="1">
              <a:spLocks noChangeArrowheads="1"/>
            </p:cNvSpPr>
            <p:nvPr/>
          </p:nvSpPr>
          <p:spPr bwMode="auto">
            <a:xfrm>
              <a:off x="6957831" y="352681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0582" name="Text Box 18"/>
            <p:cNvSpPr txBox="1">
              <a:spLocks noChangeArrowheads="1"/>
            </p:cNvSpPr>
            <p:nvPr/>
          </p:nvSpPr>
          <p:spPr bwMode="auto">
            <a:xfrm>
              <a:off x="6957831" y="3889585"/>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0583" name="Text Box 19"/>
            <p:cNvSpPr txBox="1">
              <a:spLocks noChangeArrowheads="1"/>
            </p:cNvSpPr>
            <p:nvPr/>
          </p:nvSpPr>
          <p:spPr bwMode="auto">
            <a:xfrm>
              <a:off x="6957831" y="4254422"/>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0584" name="Text Box 20"/>
            <p:cNvSpPr txBox="1">
              <a:spLocks noChangeArrowheads="1"/>
            </p:cNvSpPr>
            <p:nvPr/>
          </p:nvSpPr>
          <p:spPr bwMode="auto">
            <a:xfrm>
              <a:off x="6957831" y="4622359"/>
              <a:ext cx="29847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0585" name="Freeform 21"/>
            <p:cNvSpPr/>
            <p:nvPr/>
          </p:nvSpPr>
          <p:spPr bwMode="auto">
            <a:xfrm>
              <a:off x="7012026" y="3423208"/>
              <a:ext cx="597898" cy="40307"/>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6" name="Freeform 22"/>
            <p:cNvSpPr/>
            <p:nvPr/>
          </p:nvSpPr>
          <p:spPr bwMode="auto">
            <a:xfrm>
              <a:off x="7009219" y="3797346"/>
              <a:ext cx="597898" cy="40307"/>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7" name="Freeform 23"/>
            <p:cNvSpPr/>
            <p:nvPr/>
          </p:nvSpPr>
          <p:spPr bwMode="auto">
            <a:xfrm>
              <a:off x="7003069" y="4172518"/>
              <a:ext cx="613574" cy="39274"/>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8" name="Freeform 24"/>
            <p:cNvSpPr/>
            <p:nvPr/>
          </p:nvSpPr>
          <p:spPr bwMode="auto">
            <a:xfrm>
              <a:off x="7003069" y="4558026"/>
              <a:ext cx="606855" cy="39274"/>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89" name="AutoShape 30"/>
            <p:cNvSpPr>
              <a:spLocks noChangeArrowheads="1"/>
            </p:cNvSpPr>
            <p:nvPr/>
          </p:nvSpPr>
          <p:spPr bwMode="auto">
            <a:xfrm>
              <a:off x="7116155" y="2709037"/>
              <a:ext cx="483693" cy="36277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0590" name="Text Box 33"/>
            <p:cNvSpPr txBox="1">
              <a:spLocks noChangeArrowheads="1"/>
            </p:cNvSpPr>
            <p:nvPr/>
          </p:nvSpPr>
          <p:spPr bwMode="auto">
            <a:xfrm>
              <a:off x="7072089" y="2748817"/>
              <a:ext cx="54373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grpSp>
      <p:sp>
        <p:nvSpPr>
          <p:cNvPr id="63" name="Rectangle 30"/>
          <p:cNvSpPr>
            <a:spLocks noChangeArrowheads="1"/>
          </p:cNvSpPr>
          <p:nvPr/>
        </p:nvSpPr>
        <p:spPr bwMode="auto">
          <a:xfrm>
            <a:off x="4267200" y="17002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64" name="Group 31"/>
          <p:cNvGrpSpPr/>
          <p:nvPr/>
        </p:nvGrpSpPr>
        <p:grpSpPr bwMode="auto">
          <a:xfrm>
            <a:off x="3232150" y="1625600"/>
            <a:ext cx="1036638" cy="714375"/>
            <a:chOff x="1683" y="1503"/>
            <a:chExt cx="880" cy="657"/>
          </a:xfrm>
        </p:grpSpPr>
        <p:sp>
          <p:nvSpPr>
            <p:cNvPr id="150576" name="Text Box 32"/>
            <p:cNvSpPr txBox="1">
              <a:spLocks noChangeArrowheads="1"/>
            </p:cNvSpPr>
            <p:nvPr/>
          </p:nvSpPr>
          <p:spPr bwMode="auto">
            <a:xfrm>
              <a:off x="1683" y="1503"/>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应用层首部</a:t>
              </a:r>
            </a:p>
          </p:txBody>
        </p:sp>
        <p:sp>
          <p:nvSpPr>
            <p:cNvPr id="150577" name="Line 33"/>
            <p:cNvSpPr>
              <a:spLocks noChangeShapeType="1"/>
            </p:cNvSpPr>
            <p:nvPr/>
          </p:nvSpPr>
          <p:spPr bwMode="auto">
            <a:xfrm>
              <a:off x="2109" y="1735"/>
              <a:ext cx="202" cy="19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78" name="Rectangle 34"/>
            <p:cNvSpPr>
              <a:spLocks noChangeArrowheads="1"/>
            </p:cNvSpPr>
            <p:nvPr/>
          </p:nvSpPr>
          <p:spPr bwMode="auto">
            <a:xfrm>
              <a:off x="2245" y="1934"/>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5</a:t>
              </a:r>
            </a:p>
          </p:txBody>
        </p:sp>
      </p:grpSp>
      <p:sp>
        <p:nvSpPr>
          <p:cNvPr id="68" name="Rectangle 35"/>
          <p:cNvSpPr>
            <a:spLocks noChangeArrowheads="1"/>
          </p:cNvSpPr>
          <p:nvPr/>
        </p:nvSpPr>
        <p:spPr bwMode="auto">
          <a:xfrm>
            <a:off x="2719388" y="3671888"/>
            <a:ext cx="3844925" cy="244475"/>
          </a:xfrm>
          <a:prstGeom prst="rect">
            <a:avLst/>
          </a:prstGeom>
          <a:solidFill>
            <a:schemeClr val="bg1"/>
          </a:solidFill>
          <a:ln w="9525">
            <a:solidFill>
              <a:schemeClr val="tx1"/>
            </a:solidFill>
            <a:miter lim="800000"/>
          </a:ln>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sp>
        <p:nvSpPr>
          <p:cNvPr id="69" name="Rectangle 37"/>
          <p:cNvSpPr>
            <a:spLocks noChangeArrowheads="1"/>
          </p:cNvSpPr>
          <p:nvPr/>
        </p:nvSpPr>
        <p:spPr bwMode="auto">
          <a:xfrm>
            <a:off x="4267200" y="2093913"/>
            <a:ext cx="1922463" cy="246062"/>
          </a:xfrm>
          <a:prstGeom prst="rect">
            <a:avLst/>
          </a:prstGeom>
          <a:solidFill>
            <a:schemeClr val="bg1"/>
          </a:solidFill>
          <a:ln w="9525">
            <a:solidFill>
              <a:schemeClr val="tx1"/>
            </a:solidFill>
            <a:miter lim="800000"/>
          </a:ln>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70" name="Group 38"/>
          <p:cNvGrpSpPr/>
          <p:nvPr/>
        </p:nvGrpSpPr>
        <p:grpSpPr bwMode="auto">
          <a:xfrm>
            <a:off x="3894163" y="2488897"/>
            <a:ext cx="2295440" cy="245571"/>
            <a:chOff x="2245" y="2297"/>
            <a:chExt cx="1950" cy="226"/>
          </a:xfrm>
          <a:solidFill>
            <a:srgbClr val="00B0F0"/>
          </a:solidFill>
        </p:grpSpPr>
        <p:sp>
          <p:nvSpPr>
            <p:cNvPr id="71" name="Rectangle 39"/>
            <p:cNvSpPr>
              <a:spLocks noChangeArrowheads="1"/>
            </p:cNvSpPr>
            <p:nvPr/>
          </p:nvSpPr>
          <p:spPr bwMode="auto">
            <a:xfrm>
              <a:off x="2245" y="2297"/>
              <a:ext cx="318" cy="226"/>
            </a:xfrm>
            <a:prstGeom prst="rect">
              <a:avLst/>
            </a:prstGeom>
            <a:grp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400" b="1" dirty="0">
                  <a:latin typeface="微软雅黑" panose="020B0503020204020204" pitchFamily="34" charset="-122"/>
                  <a:ea typeface="微软雅黑" panose="020B0503020204020204" pitchFamily="34" charset="-122"/>
                </a:rPr>
                <a:t>H</a:t>
              </a:r>
              <a:r>
                <a:rPr lang="en-US" altLang="zh-CN" sz="1400" b="1" baseline="-25000" dirty="0">
                  <a:latin typeface="微软雅黑" panose="020B0503020204020204" pitchFamily="34" charset="-122"/>
                  <a:ea typeface="微软雅黑" panose="020B0503020204020204" pitchFamily="34" charset="-122"/>
                </a:rPr>
                <a:t>5</a:t>
              </a:r>
            </a:p>
          </p:txBody>
        </p:sp>
        <p:sp>
          <p:nvSpPr>
            <p:cNvPr id="72" name="Rectangle 40"/>
            <p:cNvSpPr>
              <a:spLocks noChangeArrowheads="1"/>
            </p:cNvSpPr>
            <p:nvPr/>
          </p:nvSpPr>
          <p:spPr bwMode="auto">
            <a:xfrm>
              <a:off x="2562" y="2297"/>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3" name="Group 41"/>
          <p:cNvGrpSpPr/>
          <p:nvPr/>
        </p:nvGrpSpPr>
        <p:grpSpPr bwMode="auto">
          <a:xfrm>
            <a:off x="3519488" y="2882900"/>
            <a:ext cx="2670175" cy="246063"/>
            <a:chOff x="1927" y="2660"/>
            <a:chExt cx="2268" cy="226"/>
          </a:xfrm>
        </p:grpSpPr>
        <p:sp>
          <p:nvSpPr>
            <p:cNvPr id="150573" name="Rectangle 42"/>
            <p:cNvSpPr>
              <a:spLocks noChangeArrowheads="1"/>
            </p:cNvSpPr>
            <p:nvPr/>
          </p:nvSpPr>
          <p:spPr bwMode="auto">
            <a:xfrm>
              <a:off x="1927" y="2660"/>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4" name="Rectangle 43"/>
            <p:cNvSpPr>
              <a:spLocks noChangeArrowheads="1"/>
            </p:cNvSpPr>
            <p:nvPr/>
          </p:nvSpPr>
          <p:spPr bwMode="auto">
            <a:xfrm>
              <a:off x="2245" y="2660"/>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5" name="Rectangle 44"/>
            <p:cNvSpPr>
              <a:spLocks noChangeArrowheads="1"/>
            </p:cNvSpPr>
            <p:nvPr/>
          </p:nvSpPr>
          <p:spPr bwMode="auto">
            <a:xfrm>
              <a:off x="2562" y="2660"/>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77" name="Group 45"/>
          <p:cNvGrpSpPr/>
          <p:nvPr/>
        </p:nvGrpSpPr>
        <p:grpSpPr bwMode="auto">
          <a:xfrm>
            <a:off x="3146425" y="3278188"/>
            <a:ext cx="3043238" cy="244475"/>
            <a:chOff x="1610" y="3023"/>
            <a:chExt cx="2585" cy="226"/>
          </a:xfrm>
        </p:grpSpPr>
        <p:sp>
          <p:nvSpPr>
            <p:cNvPr id="150569" name="Rectangle 4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3</a:t>
              </a:r>
            </a:p>
          </p:txBody>
        </p:sp>
        <p:sp>
          <p:nvSpPr>
            <p:cNvPr id="150570" name="Rectangle 4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4</a:t>
              </a:r>
            </a:p>
          </p:txBody>
        </p:sp>
        <p:sp>
          <p:nvSpPr>
            <p:cNvPr id="150571" name="Rectangle 4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latin typeface="微软雅黑" panose="020B0503020204020204" pitchFamily="34" charset="-122"/>
                  <a:ea typeface="微软雅黑" panose="020B0503020204020204" pitchFamily="34" charset="-122"/>
                </a:rPr>
                <a:t>H</a:t>
              </a:r>
              <a:r>
                <a:rPr lang="en-US" altLang="zh-CN" sz="1400" b="1" baseline="-25000">
                  <a:latin typeface="微软雅黑" panose="020B0503020204020204" pitchFamily="34" charset="-122"/>
                  <a:ea typeface="微软雅黑" panose="020B0503020204020204" pitchFamily="34" charset="-122"/>
                </a:rPr>
                <a:t>5</a:t>
              </a:r>
            </a:p>
          </p:txBody>
        </p:sp>
        <p:sp>
          <p:nvSpPr>
            <p:cNvPr id="150572" name="Rectangle 4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82" name="Group 50"/>
          <p:cNvGrpSpPr/>
          <p:nvPr/>
        </p:nvGrpSpPr>
        <p:grpSpPr bwMode="auto">
          <a:xfrm>
            <a:off x="1764700" y="1924954"/>
            <a:ext cx="3536154" cy="329240"/>
            <a:chOff x="436" y="1744"/>
            <a:chExt cx="3004" cy="303"/>
          </a:xfrm>
          <a:solidFill>
            <a:srgbClr val="CC00CC"/>
          </a:solidFill>
        </p:grpSpPr>
        <p:sp>
          <p:nvSpPr>
            <p:cNvPr id="83" name="AutoShape 51"/>
            <p:cNvSpPr>
              <a:spLocks noChangeArrowheads="1"/>
            </p:cNvSpPr>
            <p:nvPr/>
          </p:nvSpPr>
          <p:spPr bwMode="auto">
            <a:xfrm flipV="1">
              <a:off x="436" y="1819"/>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4" name="AutoShape 52"/>
            <p:cNvSpPr>
              <a:spLocks noChangeArrowheads="1"/>
            </p:cNvSpPr>
            <p:nvPr/>
          </p:nvSpPr>
          <p:spPr bwMode="auto">
            <a:xfrm flipV="1">
              <a:off x="3316" y="1744"/>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5" name="Group 53"/>
          <p:cNvGrpSpPr/>
          <p:nvPr/>
        </p:nvGrpSpPr>
        <p:grpSpPr bwMode="auto">
          <a:xfrm>
            <a:off x="1762347" y="2310698"/>
            <a:ext cx="3306611" cy="289036"/>
            <a:chOff x="434" y="2099"/>
            <a:chExt cx="2809" cy="266"/>
          </a:xfrm>
          <a:solidFill>
            <a:srgbClr val="CC00CC"/>
          </a:solidFill>
        </p:grpSpPr>
        <p:sp>
          <p:nvSpPr>
            <p:cNvPr id="86"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7" name="AutoShape 55"/>
            <p:cNvSpPr>
              <a:spLocks noChangeArrowheads="1"/>
            </p:cNvSpPr>
            <p:nvPr/>
          </p:nvSpPr>
          <p:spPr bwMode="auto">
            <a:xfrm rot="10800000">
              <a:off x="3118" y="2099"/>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8" name="Group 56"/>
          <p:cNvGrpSpPr/>
          <p:nvPr/>
        </p:nvGrpSpPr>
        <p:grpSpPr bwMode="auto">
          <a:xfrm>
            <a:off x="1762347" y="2704041"/>
            <a:ext cx="3067648" cy="277082"/>
            <a:chOff x="434" y="2461"/>
            <a:chExt cx="2606" cy="255"/>
          </a:xfrm>
          <a:solidFill>
            <a:srgbClr val="CC00CC"/>
          </a:solidFill>
        </p:grpSpPr>
        <p:sp>
          <p:nvSpPr>
            <p:cNvPr id="89" name="AutoShape 57"/>
            <p:cNvSpPr>
              <a:spLocks noChangeArrowheads="1"/>
            </p:cNvSpPr>
            <p:nvPr/>
          </p:nvSpPr>
          <p:spPr bwMode="auto">
            <a:xfrm rot="10800000">
              <a:off x="434" y="2468"/>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0" name="AutoShape 58"/>
            <p:cNvSpPr>
              <a:spLocks noChangeArrowheads="1"/>
            </p:cNvSpPr>
            <p:nvPr/>
          </p:nvSpPr>
          <p:spPr bwMode="auto">
            <a:xfrm rot="10800000">
              <a:off x="2915"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1" name="Group 59"/>
          <p:cNvGrpSpPr/>
          <p:nvPr/>
        </p:nvGrpSpPr>
        <p:grpSpPr bwMode="auto">
          <a:xfrm>
            <a:off x="1761170" y="3098481"/>
            <a:ext cx="2813386" cy="321633"/>
            <a:chOff x="433" y="2824"/>
            <a:chExt cx="2390" cy="296"/>
          </a:xfrm>
          <a:solidFill>
            <a:srgbClr val="CC00CC"/>
          </a:solidFill>
        </p:grpSpPr>
        <p:sp>
          <p:nvSpPr>
            <p:cNvPr id="92" name="AutoShape 60"/>
            <p:cNvSpPr>
              <a:spLocks noChangeArrowheads="1"/>
            </p:cNvSpPr>
            <p:nvPr/>
          </p:nvSpPr>
          <p:spPr bwMode="auto">
            <a:xfrm rot="10800000">
              <a:off x="433" y="2870"/>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3" name="AutoShape 61"/>
            <p:cNvSpPr>
              <a:spLocks noChangeArrowheads="1"/>
            </p:cNvSpPr>
            <p:nvPr/>
          </p:nvSpPr>
          <p:spPr bwMode="auto">
            <a:xfrm rot="10800000">
              <a:off x="2699" y="2824"/>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62"/>
          <p:cNvGrpSpPr/>
          <p:nvPr/>
        </p:nvGrpSpPr>
        <p:grpSpPr bwMode="auto">
          <a:xfrm>
            <a:off x="1761170" y="3484227"/>
            <a:ext cx="2648584" cy="341193"/>
            <a:chOff x="433" y="3179"/>
            <a:chExt cx="2250" cy="314"/>
          </a:xfrm>
          <a:solidFill>
            <a:srgbClr val="CC00CC"/>
          </a:solidFill>
        </p:grpSpPr>
        <p:sp>
          <p:nvSpPr>
            <p:cNvPr id="95" name="AutoShape 63"/>
            <p:cNvSpPr>
              <a:spLocks noChangeArrowheads="1"/>
            </p:cNvSpPr>
            <p:nvPr/>
          </p:nvSpPr>
          <p:spPr bwMode="auto">
            <a:xfrm rot="10800000">
              <a:off x="433" y="3243"/>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64"/>
            <p:cNvSpPr>
              <a:spLocks noChangeArrowheads="1"/>
            </p:cNvSpPr>
            <p:nvPr/>
          </p:nvSpPr>
          <p:spPr bwMode="auto">
            <a:xfrm rot="10800000">
              <a:off x="2559" y="3179"/>
              <a:ext cx="124" cy="250"/>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7" name="Group 65"/>
          <p:cNvGrpSpPr/>
          <p:nvPr/>
        </p:nvGrpSpPr>
        <p:grpSpPr bwMode="auto">
          <a:xfrm>
            <a:off x="2851150" y="1992313"/>
            <a:ext cx="1042988" cy="741362"/>
            <a:chOff x="1359" y="1840"/>
            <a:chExt cx="886" cy="683"/>
          </a:xfrm>
        </p:grpSpPr>
        <p:sp>
          <p:nvSpPr>
            <p:cNvPr id="150566" name="Rectangle 66"/>
            <p:cNvSpPr>
              <a:spLocks noChangeArrowheads="1"/>
            </p:cNvSpPr>
            <p:nvPr/>
          </p:nvSpPr>
          <p:spPr bwMode="auto">
            <a:xfrm>
              <a:off x="1927" y="2297"/>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p>
          </p:txBody>
        </p:sp>
        <p:sp>
          <p:nvSpPr>
            <p:cNvPr id="150567" name="Text Box 67"/>
            <p:cNvSpPr txBox="1">
              <a:spLocks noChangeArrowheads="1"/>
            </p:cNvSpPr>
            <p:nvPr/>
          </p:nvSpPr>
          <p:spPr bwMode="auto">
            <a:xfrm>
              <a:off x="1359" y="1840"/>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运输层首部</a:t>
              </a:r>
            </a:p>
          </p:txBody>
        </p:sp>
        <p:sp>
          <p:nvSpPr>
            <p:cNvPr id="150568" name="Line 68"/>
            <p:cNvSpPr>
              <a:spLocks noChangeShapeType="1"/>
            </p:cNvSpPr>
            <p:nvPr/>
          </p:nvSpPr>
          <p:spPr bwMode="auto">
            <a:xfrm>
              <a:off x="1791" y="2069"/>
              <a:ext cx="227" cy="227"/>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1" name="Group 69"/>
          <p:cNvGrpSpPr/>
          <p:nvPr/>
        </p:nvGrpSpPr>
        <p:grpSpPr bwMode="auto">
          <a:xfrm>
            <a:off x="2495550" y="2322513"/>
            <a:ext cx="1023938" cy="806450"/>
            <a:chOff x="1057" y="2144"/>
            <a:chExt cx="870" cy="742"/>
          </a:xfrm>
        </p:grpSpPr>
        <p:sp>
          <p:nvSpPr>
            <p:cNvPr id="150563" name="Rectangle 70"/>
            <p:cNvSpPr>
              <a:spLocks noChangeArrowheads="1"/>
            </p:cNvSpPr>
            <p:nvPr/>
          </p:nvSpPr>
          <p:spPr bwMode="auto">
            <a:xfrm>
              <a:off x="1609" y="2660"/>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p>
          </p:txBody>
        </p:sp>
        <p:sp>
          <p:nvSpPr>
            <p:cNvPr id="150564" name="Text Box 71"/>
            <p:cNvSpPr txBox="1">
              <a:spLocks noChangeArrowheads="1"/>
            </p:cNvSpPr>
            <p:nvPr/>
          </p:nvSpPr>
          <p:spPr bwMode="auto">
            <a:xfrm>
              <a:off x="1057" y="2144"/>
              <a:ext cx="811" cy="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200" b="1">
                  <a:latin typeface="微软雅黑" panose="020B0503020204020204" pitchFamily="34" charset="-122"/>
                  <a:ea typeface="微软雅黑" panose="020B0503020204020204" pitchFamily="34" charset="-122"/>
                </a:rPr>
                <a:t>网络层首部</a:t>
              </a:r>
            </a:p>
          </p:txBody>
        </p:sp>
        <p:sp>
          <p:nvSpPr>
            <p:cNvPr id="150565" name="Line 72"/>
            <p:cNvSpPr>
              <a:spLocks noChangeShapeType="1"/>
            </p:cNvSpPr>
            <p:nvPr/>
          </p:nvSpPr>
          <p:spPr bwMode="auto">
            <a:xfrm>
              <a:off x="1474" y="2387"/>
              <a:ext cx="227" cy="27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 name="Group 73"/>
          <p:cNvGrpSpPr/>
          <p:nvPr/>
        </p:nvGrpSpPr>
        <p:grpSpPr bwMode="auto">
          <a:xfrm>
            <a:off x="2303463" y="2652713"/>
            <a:ext cx="842962" cy="869950"/>
            <a:chOff x="894" y="2448"/>
            <a:chExt cx="716" cy="800"/>
          </a:xfrm>
        </p:grpSpPr>
        <p:sp>
          <p:nvSpPr>
            <p:cNvPr id="150560" name="Rectangle 74"/>
            <p:cNvSpPr>
              <a:spLocks noChangeArrowheads="1"/>
            </p:cNvSpPr>
            <p:nvPr/>
          </p:nvSpPr>
          <p:spPr bwMode="auto">
            <a:xfrm>
              <a:off x="1247" y="3022"/>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2</a:t>
              </a:r>
            </a:p>
          </p:txBody>
        </p:sp>
        <p:sp>
          <p:nvSpPr>
            <p:cNvPr id="150561" name="Text Box 75"/>
            <p:cNvSpPr txBox="1">
              <a:spLocks noChangeArrowheads="1"/>
            </p:cNvSpPr>
            <p:nvPr/>
          </p:nvSpPr>
          <p:spPr bwMode="auto">
            <a:xfrm>
              <a:off x="894" y="244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首部</a:t>
              </a:r>
            </a:p>
          </p:txBody>
        </p:sp>
        <p:sp>
          <p:nvSpPr>
            <p:cNvPr id="150562" name="Line 76"/>
            <p:cNvSpPr>
              <a:spLocks noChangeShapeType="1"/>
            </p:cNvSpPr>
            <p:nvPr/>
          </p:nvSpPr>
          <p:spPr bwMode="auto">
            <a:xfrm>
              <a:off x="1284" y="2799"/>
              <a:ext cx="145" cy="22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9" name="Group 77"/>
          <p:cNvGrpSpPr/>
          <p:nvPr/>
        </p:nvGrpSpPr>
        <p:grpSpPr bwMode="auto">
          <a:xfrm>
            <a:off x="6189663" y="2674938"/>
            <a:ext cx="762000" cy="847725"/>
            <a:chOff x="4195" y="2468"/>
            <a:chExt cx="648" cy="781"/>
          </a:xfrm>
        </p:grpSpPr>
        <p:sp>
          <p:nvSpPr>
            <p:cNvPr id="150557" name="Rectangle 78"/>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T</a:t>
              </a:r>
              <a:r>
                <a:rPr lang="en-US" altLang="zh-CN" sz="1200" b="1" baseline="-25000">
                  <a:latin typeface="微软雅黑" panose="020B0503020204020204" pitchFamily="34" charset="-122"/>
                  <a:ea typeface="微软雅黑" panose="020B0503020204020204" pitchFamily="34" charset="-122"/>
                </a:rPr>
                <a:t>2</a:t>
              </a:r>
            </a:p>
          </p:txBody>
        </p:sp>
        <p:sp>
          <p:nvSpPr>
            <p:cNvPr id="150558" name="Line 79"/>
            <p:cNvSpPr>
              <a:spLocks noChangeShapeType="1"/>
            </p:cNvSpPr>
            <p:nvPr/>
          </p:nvSpPr>
          <p:spPr bwMode="auto">
            <a:xfrm flipH="1">
              <a:off x="4377" y="2840"/>
              <a:ext cx="136" cy="182"/>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0559" name="Text Box 80"/>
            <p:cNvSpPr txBox="1">
              <a:spLocks noChangeArrowheads="1"/>
            </p:cNvSpPr>
            <p:nvPr/>
          </p:nvSpPr>
          <p:spPr bwMode="auto">
            <a:xfrm>
              <a:off x="4294" y="2468"/>
              <a:ext cx="549" cy="3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链路层</a:t>
              </a:r>
            </a:p>
            <a:p>
              <a:pPr algn="ctr" eaLnBrk="0" hangingPunct="0">
                <a:lnSpc>
                  <a:spcPct val="90000"/>
                </a:lnSpc>
              </a:pPr>
              <a:r>
                <a:rPr kumimoji="1" lang="zh-CN" altLang="en-US" sz="1200" b="1">
                  <a:latin typeface="微软雅黑" panose="020B0503020204020204" pitchFamily="34" charset="-122"/>
                  <a:ea typeface="微软雅黑" panose="020B0503020204020204" pitchFamily="34" charset="-122"/>
                </a:rPr>
                <a:t>尾部</a:t>
              </a:r>
            </a:p>
          </p:txBody>
        </p:sp>
      </p:grpSp>
      <p:sp>
        <p:nvSpPr>
          <p:cNvPr id="150556" name="Text Box 36"/>
          <p:cNvSpPr txBox="1">
            <a:spLocks noChangeArrowheads="1"/>
          </p:cNvSpPr>
          <p:nvPr/>
        </p:nvSpPr>
        <p:spPr bwMode="auto">
          <a:xfrm>
            <a:off x="2670175" y="1185863"/>
            <a:ext cx="3876675"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微软雅黑" panose="020B0503020204020204" pitchFamily="34" charset="-122"/>
                <a:ea typeface="微软雅黑" panose="020B0503020204020204" pitchFamily="34" charset="-122"/>
              </a:rPr>
              <a:t>注意观察加入或剥去首部（尾部）的层次</a:t>
            </a:r>
          </a:p>
        </p:txBody>
      </p:sp>
    </p:spTree>
    <p:extLst>
      <p:ext uri="{BB962C8B-B14F-4D97-AF65-F5344CB8AC3E}">
        <p14:creationId xmlns:p14="http://schemas.microsoft.com/office/powerpoint/2010/main" val="3744742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par>
                          <p:cTn id="7" fill="hold">
                            <p:stCondLst>
                              <p:cond delay="0"/>
                            </p:stCondLst>
                            <p:childTnLst>
                              <p:par>
                                <p:cTn id="8" presetID="22" presetClass="entr" presetSubtype="1" fill="hold" nodeType="afterEffect">
                                  <p:stCondLst>
                                    <p:cond delay="250"/>
                                  </p:stCondLst>
                                  <p:childTnLst>
                                    <p:set>
                                      <p:cBhvr>
                                        <p:cTn id="9" dur="1" fill="hold">
                                          <p:stCondLst>
                                            <p:cond delay="0"/>
                                          </p:stCondLst>
                                        </p:cTn>
                                        <p:tgtEl>
                                          <p:spTgt spid="82"/>
                                        </p:tgtEl>
                                        <p:attrNameLst>
                                          <p:attrName>style.visibility</p:attrName>
                                        </p:attrNameLst>
                                      </p:cBhvr>
                                      <p:to>
                                        <p:strVal val="visible"/>
                                      </p:to>
                                    </p:set>
                                    <p:animEffect transition="in" filter="wipe(up)">
                                      <p:cBhvr>
                                        <p:cTn id="10" dur="500"/>
                                        <p:tgtEl>
                                          <p:spTgt spid="82"/>
                                        </p:tgtEl>
                                      </p:cBhvr>
                                    </p:animEffect>
                                  </p:childTnLst>
                                </p:cTn>
                              </p:par>
                            </p:childTnLst>
                          </p:cTn>
                        </p:par>
                        <p:par>
                          <p:cTn id="11" fill="hold">
                            <p:stCondLst>
                              <p:cond delay="750"/>
                            </p:stCondLst>
                            <p:childTnLst>
                              <p:par>
                                <p:cTn id="12" presetID="22" presetClass="entr" presetSubtype="1" fill="hold" grpId="0" nodeType="afterEffect">
                                  <p:stCondLst>
                                    <p:cond delay="250"/>
                                  </p:stCondLst>
                                  <p:childTnLst>
                                    <p:set>
                                      <p:cBhvr>
                                        <p:cTn id="13" dur="1" fill="hold">
                                          <p:stCondLst>
                                            <p:cond delay="0"/>
                                          </p:stCondLst>
                                        </p:cTn>
                                        <p:tgtEl>
                                          <p:spTgt spid="69"/>
                                        </p:tgtEl>
                                        <p:attrNameLst>
                                          <p:attrName>style.visibility</p:attrName>
                                        </p:attrNameLst>
                                      </p:cBhvr>
                                      <p:to>
                                        <p:strVal val="visible"/>
                                      </p:to>
                                    </p:set>
                                    <p:animEffect transition="in" filter="wipe(up)">
                                      <p:cBhvr>
                                        <p:cTn id="14" dur="250"/>
                                        <p:tgtEl>
                                          <p:spTgt spid="69"/>
                                        </p:tgtEl>
                                      </p:cBhvr>
                                    </p:animEffect>
                                  </p:childTnLst>
                                </p:cTn>
                              </p:par>
                            </p:childTnLst>
                          </p:cTn>
                        </p:par>
                        <p:par>
                          <p:cTn id="15" fill="hold">
                            <p:stCondLst>
                              <p:cond delay="1500"/>
                            </p:stCondLst>
                            <p:childTnLst>
                              <p:par>
                                <p:cTn id="16" presetID="12" presetClass="entr" presetSubtype="8" fill="hold" nodeType="afterEffect">
                                  <p:stCondLst>
                                    <p:cond delay="500"/>
                                  </p:stCondLst>
                                  <p:childTnLst>
                                    <p:set>
                                      <p:cBhvr>
                                        <p:cTn id="17" dur="1" fill="hold">
                                          <p:stCondLst>
                                            <p:cond delay="0"/>
                                          </p:stCondLst>
                                        </p:cTn>
                                        <p:tgtEl>
                                          <p:spTgt spid="64"/>
                                        </p:tgtEl>
                                        <p:attrNameLst>
                                          <p:attrName>style.visibility</p:attrName>
                                        </p:attrNameLst>
                                      </p:cBhvr>
                                      <p:to>
                                        <p:strVal val="visible"/>
                                      </p:to>
                                    </p:set>
                                    <p:anim calcmode="lin" valueType="num">
                                      <p:cBhvr additive="base">
                                        <p:cTn id="18" dur="500"/>
                                        <p:tgtEl>
                                          <p:spTgt spid="64"/>
                                        </p:tgtEl>
                                        <p:attrNameLst>
                                          <p:attrName>ppt_x</p:attrName>
                                        </p:attrNameLst>
                                      </p:cBhvr>
                                      <p:tavLst>
                                        <p:tav tm="0">
                                          <p:val>
                                            <p:strVal val="#ppt_x-#ppt_w*1.125000"/>
                                          </p:val>
                                        </p:tav>
                                        <p:tav tm="100000">
                                          <p:val>
                                            <p:strVal val="#ppt_x"/>
                                          </p:val>
                                        </p:tav>
                                      </p:tavLst>
                                    </p:anim>
                                    <p:animEffect transition="in" filter="wipe(right)">
                                      <p:cBhvr>
                                        <p:cTn id="19" dur="500"/>
                                        <p:tgtEl>
                                          <p:spTgt spid="64"/>
                                        </p:tgtEl>
                                      </p:cBhvr>
                                    </p:animEffect>
                                  </p:childTnLst>
                                </p:cTn>
                              </p:par>
                            </p:childTnLst>
                          </p:cTn>
                        </p:par>
                        <p:par>
                          <p:cTn id="20" fill="hold">
                            <p:stCondLst>
                              <p:cond delay="2500"/>
                            </p:stCondLst>
                            <p:childTnLst>
                              <p:par>
                                <p:cTn id="21" presetID="9" presetClass="emph" presetSubtype="0" nodeType="afterEffect">
                                  <p:stCondLst>
                                    <p:cond delay="500"/>
                                  </p:stCondLst>
                                  <p:childTnLst>
                                    <p:set>
                                      <p:cBhvr rctx="PPT">
                                        <p:cTn id="22" dur="indefinite"/>
                                        <p:tgtEl>
                                          <p:spTgt spid="82"/>
                                        </p:tgtEl>
                                        <p:attrNameLst>
                                          <p:attrName>style.opacity</p:attrName>
                                        </p:attrNameLst>
                                      </p:cBhvr>
                                      <p:to>
                                        <p:strVal val="0.25"/>
                                      </p:to>
                                    </p:set>
                                    <p:animEffect filter="image" prLst="opacity: 0.25">
                                      <p:cBhvr rctx="IE">
                                        <p:cTn id="23" dur="indefinite"/>
                                        <p:tgtEl>
                                          <p:spTgt spid="82"/>
                                        </p:tgtEl>
                                      </p:cBhvr>
                                    </p:animEffect>
                                  </p:childTnLst>
                                </p:cTn>
                              </p:par>
                            </p:childTnLst>
                          </p:cTn>
                        </p:par>
                        <p:par>
                          <p:cTn id="24" fill="hold">
                            <p:stCondLst>
                              <p:cond delay="3000"/>
                            </p:stCondLst>
                            <p:childTnLst>
                              <p:par>
                                <p:cTn id="25" presetID="22" presetClass="entr" presetSubtype="1" fill="hold" nodeType="afterEffect">
                                  <p:stCondLst>
                                    <p:cond delay="500"/>
                                  </p:stCondLst>
                                  <p:childTnLst>
                                    <p:set>
                                      <p:cBhvr>
                                        <p:cTn id="26" dur="1" fill="hold">
                                          <p:stCondLst>
                                            <p:cond delay="0"/>
                                          </p:stCondLst>
                                        </p:cTn>
                                        <p:tgtEl>
                                          <p:spTgt spid="85"/>
                                        </p:tgtEl>
                                        <p:attrNameLst>
                                          <p:attrName>style.visibility</p:attrName>
                                        </p:attrNameLst>
                                      </p:cBhvr>
                                      <p:to>
                                        <p:strVal val="visible"/>
                                      </p:to>
                                    </p:set>
                                    <p:animEffect transition="in" filter="wipe(up)">
                                      <p:cBhvr>
                                        <p:cTn id="27" dur="500"/>
                                        <p:tgtEl>
                                          <p:spTgt spid="85"/>
                                        </p:tgtEl>
                                      </p:cBhvr>
                                    </p:animEffect>
                                  </p:childTnLst>
                                </p:cTn>
                              </p:par>
                            </p:childTnLst>
                          </p:cTn>
                        </p:par>
                        <p:par>
                          <p:cTn id="28" fill="hold">
                            <p:stCondLst>
                              <p:cond delay="4000"/>
                            </p:stCondLst>
                            <p:childTnLst>
                              <p:par>
                                <p:cTn id="29" presetID="22" presetClass="entr" presetSubtype="1" fill="hold" nodeType="afterEffect">
                                  <p:stCondLst>
                                    <p:cond delay="250"/>
                                  </p:stCondLst>
                                  <p:childTnLst>
                                    <p:set>
                                      <p:cBhvr>
                                        <p:cTn id="30" dur="1" fill="hold">
                                          <p:stCondLst>
                                            <p:cond delay="0"/>
                                          </p:stCondLst>
                                        </p:cTn>
                                        <p:tgtEl>
                                          <p:spTgt spid="70"/>
                                        </p:tgtEl>
                                        <p:attrNameLst>
                                          <p:attrName>style.visibility</p:attrName>
                                        </p:attrNameLst>
                                      </p:cBhvr>
                                      <p:to>
                                        <p:strVal val="visible"/>
                                      </p:to>
                                    </p:set>
                                    <p:animEffect transition="in" filter="wipe(up)">
                                      <p:cBhvr>
                                        <p:cTn id="31" dur="500"/>
                                        <p:tgtEl>
                                          <p:spTgt spid="70"/>
                                        </p:tgtEl>
                                      </p:cBhvr>
                                    </p:animEffect>
                                  </p:childTnLst>
                                </p:cTn>
                              </p:par>
                            </p:childTnLst>
                          </p:cTn>
                        </p:par>
                        <p:par>
                          <p:cTn id="32" fill="hold">
                            <p:stCondLst>
                              <p:cond delay="4750"/>
                            </p:stCondLst>
                            <p:childTnLst>
                              <p:par>
                                <p:cTn id="33" presetID="12" presetClass="entr" presetSubtype="8" fill="hold" nodeType="afterEffect">
                                  <p:stCondLst>
                                    <p:cond delay="500"/>
                                  </p:stCondLst>
                                  <p:childTnLst>
                                    <p:set>
                                      <p:cBhvr>
                                        <p:cTn id="34" dur="1" fill="hold">
                                          <p:stCondLst>
                                            <p:cond delay="0"/>
                                          </p:stCondLst>
                                        </p:cTn>
                                        <p:tgtEl>
                                          <p:spTgt spid="97"/>
                                        </p:tgtEl>
                                        <p:attrNameLst>
                                          <p:attrName>style.visibility</p:attrName>
                                        </p:attrNameLst>
                                      </p:cBhvr>
                                      <p:to>
                                        <p:strVal val="visible"/>
                                      </p:to>
                                    </p:set>
                                    <p:anim calcmode="lin" valueType="num">
                                      <p:cBhvr additive="base">
                                        <p:cTn id="35" dur="500"/>
                                        <p:tgtEl>
                                          <p:spTgt spid="97"/>
                                        </p:tgtEl>
                                        <p:attrNameLst>
                                          <p:attrName>ppt_x</p:attrName>
                                        </p:attrNameLst>
                                      </p:cBhvr>
                                      <p:tavLst>
                                        <p:tav tm="0">
                                          <p:val>
                                            <p:strVal val="#ppt_x-#ppt_w*1.125000"/>
                                          </p:val>
                                        </p:tav>
                                        <p:tav tm="100000">
                                          <p:val>
                                            <p:strVal val="#ppt_x"/>
                                          </p:val>
                                        </p:tav>
                                      </p:tavLst>
                                    </p:anim>
                                    <p:animEffect transition="in" filter="wipe(right)">
                                      <p:cBhvr>
                                        <p:cTn id="36" dur="500"/>
                                        <p:tgtEl>
                                          <p:spTgt spid="97"/>
                                        </p:tgtEl>
                                      </p:cBhvr>
                                    </p:animEffect>
                                  </p:childTnLst>
                                </p:cTn>
                              </p:par>
                            </p:childTnLst>
                          </p:cTn>
                        </p:par>
                        <p:par>
                          <p:cTn id="37" fill="hold">
                            <p:stCondLst>
                              <p:cond delay="5750"/>
                            </p:stCondLst>
                            <p:childTnLst>
                              <p:par>
                                <p:cTn id="38" presetID="9" presetClass="emph" presetSubtype="0" nodeType="afterEffect">
                                  <p:stCondLst>
                                    <p:cond delay="250"/>
                                  </p:stCondLst>
                                  <p:childTnLst>
                                    <p:set>
                                      <p:cBhvr rctx="PPT">
                                        <p:cTn id="39" dur="indefinite"/>
                                        <p:tgtEl>
                                          <p:spTgt spid="85"/>
                                        </p:tgtEl>
                                        <p:attrNameLst>
                                          <p:attrName>style.opacity</p:attrName>
                                        </p:attrNameLst>
                                      </p:cBhvr>
                                      <p:to>
                                        <p:strVal val="0.25"/>
                                      </p:to>
                                    </p:set>
                                    <p:animEffect filter="image" prLst="opacity: 0.25">
                                      <p:cBhvr rctx="IE">
                                        <p:cTn id="40" dur="indefinite"/>
                                        <p:tgtEl>
                                          <p:spTgt spid="85"/>
                                        </p:tgtEl>
                                      </p:cBhvr>
                                    </p:animEffect>
                                  </p:childTnLst>
                                </p:cTn>
                              </p:par>
                            </p:childTnLst>
                          </p:cTn>
                        </p:par>
                        <p:par>
                          <p:cTn id="41" fill="hold">
                            <p:stCondLst>
                              <p:cond delay="6000"/>
                            </p:stCondLst>
                            <p:childTnLst>
                              <p:par>
                                <p:cTn id="42" presetID="22" presetClass="entr" presetSubtype="1" fill="hold" nodeType="afterEffect">
                                  <p:stCondLst>
                                    <p:cond delay="500"/>
                                  </p:stCondLst>
                                  <p:childTnLst>
                                    <p:set>
                                      <p:cBhvr>
                                        <p:cTn id="43" dur="1" fill="hold">
                                          <p:stCondLst>
                                            <p:cond delay="0"/>
                                          </p:stCondLst>
                                        </p:cTn>
                                        <p:tgtEl>
                                          <p:spTgt spid="88"/>
                                        </p:tgtEl>
                                        <p:attrNameLst>
                                          <p:attrName>style.visibility</p:attrName>
                                        </p:attrNameLst>
                                      </p:cBhvr>
                                      <p:to>
                                        <p:strVal val="visible"/>
                                      </p:to>
                                    </p:set>
                                    <p:animEffect transition="in" filter="wipe(up)">
                                      <p:cBhvr>
                                        <p:cTn id="44" dur="500"/>
                                        <p:tgtEl>
                                          <p:spTgt spid="88"/>
                                        </p:tgtEl>
                                      </p:cBhvr>
                                    </p:animEffect>
                                  </p:childTnLst>
                                </p:cTn>
                              </p:par>
                            </p:childTnLst>
                          </p:cTn>
                        </p:par>
                        <p:par>
                          <p:cTn id="45" fill="hold">
                            <p:stCondLst>
                              <p:cond delay="7000"/>
                            </p:stCondLst>
                            <p:childTnLst>
                              <p:par>
                                <p:cTn id="46" presetID="22" presetClass="entr" presetSubtype="1" fill="hold" nodeType="afterEffect">
                                  <p:stCondLst>
                                    <p:cond delay="500"/>
                                  </p:stCondLst>
                                  <p:childTnLst>
                                    <p:set>
                                      <p:cBhvr>
                                        <p:cTn id="47" dur="1" fill="hold">
                                          <p:stCondLst>
                                            <p:cond delay="0"/>
                                          </p:stCondLst>
                                        </p:cTn>
                                        <p:tgtEl>
                                          <p:spTgt spid="73"/>
                                        </p:tgtEl>
                                        <p:attrNameLst>
                                          <p:attrName>style.visibility</p:attrName>
                                        </p:attrNameLst>
                                      </p:cBhvr>
                                      <p:to>
                                        <p:strVal val="visible"/>
                                      </p:to>
                                    </p:set>
                                    <p:animEffect transition="in" filter="wipe(up)">
                                      <p:cBhvr>
                                        <p:cTn id="48" dur="500"/>
                                        <p:tgtEl>
                                          <p:spTgt spid="73"/>
                                        </p:tgtEl>
                                      </p:cBhvr>
                                    </p:animEffect>
                                  </p:childTnLst>
                                </p:cTn>
                              </p:par>
                            </p:childTnLst>
                          </p:cTn>
                        </p:par>
                        <p:par>
                          <p:cTn id="49" fill="hold">
                            <p:stCondLst>
                              <p:cond delay="8000"/>
                            </p:stCondLst>
                            <p:childTnLst>
                              <p:par>
                                <p:cTn id="50" presetID="12" presetClass="entr" presetSubtype="8" fill="hold" nodeType="afterEffect">
                                  <p:stCondLst>
                                    <p:cond delay="50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p:tgtEl>
                                          <p:spTgt spid="101"/>
                                        </p:tgtEl>
                                        <p:attrNameLst>
                                          <p:attrName>ppt_x</p:attrName>
                                        </p:attrNameLst>
                                      </p:cBhvr>
                                      <p:tavLst>
                                        <p:tav tm="0">
                                          <p:val>
                                            <p:strVal val="#ppt_x-#ppt_w*1.125000"/>
                                          </p:val>
                                        </p:tav>
                                        <p:tav tm="100000">
                                          <p:val>
                                            <p:strVal val="#ppt_x"/>
                                          </p:val>
                                        </p:tav>
                                      </p:tavLst>
                                    </p:anim>
                                    <p:animEffect transition="in" filter="wipe(right)">
                                      <p:cBhvr>
                                        <p:cTn id="53" dur="500"/>
                                        <p:tgtEl>
                                          <p:spTgt spid="101"/>
                                        </p:tgtEl>
                                      </p:cBhvr>
                                    </p:animEffect>
                                  </p:childTnLst>
                                </p:cTn>
                              </p:par>
                            </p:childTnLst>
                          </p:cTn>
                        </p:par>
                        <p:par>
                          <p:cTn id="54" fill="hold">
                            <p:stCondLst>
                              <p:cond delay="9000"/>
                            </p:stCondLst>
                            <p:childTnLst>
                              <p:par>
                                <p:cTn id="55" presetID="9" presetClass="emph" presetSubtype="0" nodeType="afterEffect">
                                  <p:stCondLst>
                                    <p:cond delay="250"/>
                                  </p:stCondLst>
                                  <p:childTnLst>
                                    <p:set>
                                      <p:cBhvr rctx="PPT">
                                        <p:cTn id="56" dur="indefinite"/>
                                        <p:tgtEl>
                                          <p:spTgt spid="88"/>
                                        </p:tgtEl>
                                        <p:attrNameLst>
                                          <p:attrName>style.opacity</p:attrName>
                                        </p:attrNameLst>
                                      </p:cBhvr>
                                      <p:to>
                                        <p:strVal val="0.25"/>
                                      </p:to>
                                    </p:set>
                                    <p:animEffect filter="image" prLst="opacity: 0.25">
                                      <p:cBhvr rctx="IE">
                                        <p:cTn id="57" dur="indefinite"/>
                                        <p:tgtEl>
                                          <p:spTgt spid="88"/>
                                        </p:tgtEl>
                                      </p:cBhvr>
                                    </p:animEffect>
                                  </p:childTnLst>
                                </p:cTn>
                              </p:par>
                            </p:childTnLst>
                          </p:cTn>
                        </p:par>
                        <p:par>
                          <p:cTn id="58" fill="hold">
                            <p:stCondLst>
                              <p:cond delay="9250"/>
                            </p:stCondLst>
                            <p:childTnLst>
                              <p:par>
                                <p:cTn id="59" presetID="22" presetClass="entr" presetSubtype="1" fill="hold" nodeType="afterEffect">
                                  <p:stCondLst>
                                    <p:cond delay="500"/>
                                  </p:stCondLst>
                                  <p:childTnLst>
                                    <p:set>
                                      <p:cBhvr>
                                        <p:cTn id="60" dur="1" fill="hold">
                                          <p:stCondLst>
                                            <p:cond delay="0"/>
                                          </p:stCondLst>
                                        </p:cTn>
                                        <p:tgtEl>
                                          <p:spTgt spid="91"/>
                                        </p:tgtEl>
                                        <p:attrNameLst>
                                          <p:attrName>style.visibility</p:attrName>
                                        </p:attrNameLst>
                                      </p:cBhvr>
                                      <p:to>
                                        <p:strVal val="visible"/>
                                      </p:to>
                                    </p:set>
                                    <p:animEffect transition="in" filter="wipe(up)">
                                      <p:cBhvr>
                                        <p:cTn id="61" dur="500"/>
                                        <p:tgtEl>
                                          <p:spTgt spid="91"/>
                                        </p:tgtEl>
                                      </p:cBhvr>
                                    </p:animEffect>
                                  </p:childTnLst>
                                </p:cTn>
                              </p:par>
                            </p:childTnLst>
                          </p:cTn>
                        </p:par>
                        <p:par>
                          <p:cTn id="62" fill="hold">
                            <p:stCondLst>
                              <p:cond delay="10250"/>
                            </p:stCondLst>
                            <p:childTnLst>
                              <p:par>
                                <p:cTn id="63" presetID="22" presetClass="entr" presetSubtype="1" fill="hold" nodeType="afterEffect">
                                  <p:stCondLst>
                                    <p:cond delay="250"/>
                                  </p:stCondLst>
                                  <p:childTnLst>
                                    <p:set>
                                      <p:cBhvr>
                                        <p:cTn id="64" dur="1" fill="hold">
                                          <p:stCondLst>
                                            <p:cond delay="0"/>
                                          </p:stCondLst>
                                        </p:cTn>
                                        <p:tgtEl>
                                          <p:spTgt spid="77"/>
                                        </p:tgtEl>
                                        <p:attrNameLst>
                                          <p:attrName>style.visibility</p:attrName>
                                        </p:attrNameLst>
                                      </p:cBhvr>
                                      <p:to>
                                        <p:strVal val="visible"/>
                                      </p:to>
                                    </p:set>
                                    <p:animEffect transition="in" filter="wipe(up)">
                                      <p:cBhvr>
                                        <p:cTn id="65" dur="500"/>
                                        <p:tgtEl>
                                          <p:spTgt spid="77"/>
                                        </p:tgtEl>
                                      </p:cBhvr>
                                    </p:animEffect>
                                  </p:childTnLst>
                                </p:cTn>
                              </p:par>
                            </p:childTnLst>
                          </p:cTn>
                        </p:par>
                        <p:par>
                          <p:cTn id="66" fill="hold">
                            <p:stCondLst>
                              <p:cond delay="11000"/>
                            </p:stCondLst>
                            <p:childTnLst>
                              <p:par>
                                <p:cTn id="67" presetID="12" presetClass="entr" presetSubtype="8" fill="hold" nodeType="afterEffect">
                                  <p:stCondLst>
                                    <p:cond delay="500"/>
                                  </p:stCondLst>
                                  <p:childTnLst>
                                    <p:set>
                                      <p:cBhvr>
                                        <p:cTn id="68" dur="1" fill="hold">
                                          <p:stCondLst>
                                            <p:cond delay="0"/>
                                          </p:stCondLst>
                                        </p:cTn>
                                        <p:tgtEl>
                                          <p:spTgt spid="105"/>
                                        </p:tgtEl>
                                        <p:attrNameLst>
                                          <p:attrName>style.visibility</p:attrName>
                                        </p:attrNameLst>
                                      </p:cBhvr>
                                      <p:to>
                                        <p:strVal val="visible"/>
                                      </p:to>
                                    </p:set>
                                    <p:anim calcmode="lin" valueType="num">
                                      <p:cBhvr additive="base">
                                        <p:cTn id="69" dur="500"/>
                                        <p:tgtEl>
                                          <p:spTgt spid="105"/>
                                        </p:tgtEl>
                                        <p:attrNameLst>
                                          <p:attrName>ppt_x</p:attrName>
                                        </p:attrNameLst>
                                      </p:cBhvr>
                                      <p:tavLst>
                                        <p:tav tm="0">
                                          <p:val>
                                            <p:strVal val="#ppt_x-#ppt_w*1.125000"/>
                                          </p:val>
                                        </p:tav>
                                        <p:tav tm="100000">
                                          <p:val>
                                            <p:strVal val="#ppt_x"/>
                                          </p:val>
                                        </p:tav>
                                      </p:tavLst>
                                    </p:anim>
                                    <p:animEffect transition="in" filter="wipe(right)">
                                      <p:cBhvr>
                                        <p:cTn id="70" dur="500"/>
                                        <p:tgtEl>
                                          <p:spTgt spid="105"/>
                                        </p:tgtEl>
                                      </p:cBhvr>
                                    </p:animEffect>
                                  </p:childTnLst>
                                </p:cTn>
                              </p:par>
                            </p:childTnLst>
                          </p:cTn>
                        </p:par>
                        <p:par>
                          <p:cTn id="71" fill="hold">
                            <p:stCondLst>
                              <p:cond delay="12000"/>
                            </p:stCondLst>
                            <p:childTnLst>
                              <p:par>
                                <p:cTn id="72" presetID="12" presetClass="entr" presetSubtype="2" fill="hold" nodeType="afterEffect">
                                  <p:stCondLst>
                                    <p:cond delay="500"/>
                                  </p:stCondLst>
                                  <p:childTnLst>
                                    <p:set>
                                      <p:cBhvr>
                                        <p:cTn id="73" dur="1" fill="hold">
                                          <p:stCondLst>
                                            <p:cond delay="0"/>
                                          </p:stCondLst>
                                        </p:cTn>
                                        <p:tgtEl>
                                          <p:spTgt spid="109"/>
                                        </p:tgtEl>
                                        <p:attrNameLst>
                                          <p:attrName>style.visibility</p:attrName>
                                        </p:attrNameLst>
                                      </p:cBhvr>
                                      <p:to>
                                        <p:strVal val="visible"/>
                                      </p:to>
                                    </p:set>
                                    <p:anim calcmode="lin" valueType="num">
                                      <p:cBhvr additive="base">
                                        <p:cTn id="74" dur="500"/>
                                        <p:tgtEl>
                                          <p:spTgt spid="109"/>
                                        </p:tgtEl>
                                        <p:attrNameLst>
                                          <p:attrName>ppt_x</p:attrName>
                                        </p:attrNameLst>
                                      </p:cBhvr>
                                      <p:tavLst>
                                        <p:tav tm="0">
                                          <p:val>
                                            <p:strVal val="#ppt_x+#ppt_w*1.125000"/>
                                          </p:val>
                                        </p:tav>
                                        <p:tav tm="100000">
                                          <p:val>
                                            <p:strVal val="#ppt_x"/>
                                          </p:val>
                                        </p:tav>
                                      </p:tavLst>
                                    </p:anim>
                                    <p:animEffect transition="in" filter="wipe(left)">
                                      <p:cBhvr>
                                        <p:cTn id="75" dur="500"/>
                                        <p:tgtEl>
                                          <p:spTgt spid="109"/>
                                        </p:tgtEl>
                                      </p:cBhvr>
                                    </p:animEffect>
                                  </p:childTnLst>
                                </p:cTn>
                              </p:par>
                            </p:childTnLst>
                          </p:cTn>
                        </p:par>
                        <p:par>
                          <p:cTn id="76" fill="hold">
                            <p:stCondLst>
                              <p:cond delay="13000"/>
                            </p:stCondLst>
                            <p:childTnLst>
                              <p:par>
                                <p:cTn id="77" presetID="9" presetClass="emph" presetSubtype="0" nodeType="afterEffect">
                                  <p:stCondLst>
                                    <p:cond delay="500"/>
                                  </p:stCondLst>
                                  <p:childTnLst>
                                    <p:set>
                                      <p:cBhvr rctx="PPT">
                                        <p:cTn id="78" dur="indefinite"/>
                                        <p:tgtEl>
                                          <p:spTgt spid="91"/>
                                        </p:tgtEl>
                                        <p:attrNameLst>
                                          <p:attrName>style.opacity</p:attrName>
                                        </p:attrNameLst>
                                      </p:cBhvr>
                                      <p:to>
                                        <p:strVal val="0.25"/>
                                      </p:to>
                                    </p:set>
                                    <p:animEffect filter="image" prLst="opacity: 0.25">
                                      <p:cBhvr rctx="IE">
                                        <p:cTn id="79" dur="indefinite"/>
                                        <p:tgtEl>
                                          <p:spTgt spid="91"/>
                                        </p:tgtEl>
                                      </p:cBhvr>
                                    </p:animEffect>
                                  </p:childTnLst>
                                </p:cTn>
                              </p:par>
                            </p:childTnLst>
                          </p:cTn>
                        </p:par>
                        <p:par>
                          <p:cTn id="80" fill="hold">
                            <p:stCondLst>
                              <p:cond delay="13500"/>
                            </p:stCondLst>
                            <p:childTnLst>
                              <p:par>
                                <p:cTn id="81" presetID="22" presetClass="entr" presetSubtype="1" fill="hold" nodeType="afterEffect">
                                  <p:stCondLst>
                                    <p:cond delay="500"/>
                                  </p:stCondLst>
                                  <p:childTnLst>
                                    <p:set>
                                      <p:cBhvr>
                                        <p:cTn id="82" dur="1" fill="hold">
                                          <p:stCondLst>
                                            <p:cond delay="0"/>
                                          </p:stCondLst>
                                        </p:cTn>
                                        <p:tgtEl>
                                          <p:spTgt spid="94"/>
                                        </p:tgtEl>
                                        <p:attrNameLst>
                                          <p:attrName>style.visibility</p:attrName>
                                        </p:attrNameLst>
                                      </p:cBhvr>
                                      <p:to>
                                        <p:strVal val="visible"/>
                                      </p:to>
                                    </p:set>
                                    <p:animEffect transition="in" filter="wipe(up)">
                                      <p:cBhvr>
                                        <p:cTn id="83" dur="500"/>
                                        <p:tgtEl>
                                          <p:spTgt spid="94"/>
                                        </p:tgtEl>
                                      </p:cBhvr>
                                    </p:animEffect>
                                  </p:childTnLst>
                                </p:cTn>
                              </p:par>
                            </p:childTnLst>
                          </p:cTn>
                        </p:par>
                        <p:par>
                          <p:cTn id="84" fill="hold">
                            <p:stCondLst>
                              <p:cond delay="14500"/>
                            </p:stCondLst>
                            <p:childTnLst>
                              <p:par>
                                <p:cTn id="85" presetID="22" presetClass="entr" presetSubtype="1" fill="hold" grpId="0" nodeType="afterEffect">
                                  <p:stCondLst>
                                    <p:cond delay="250"/>
                                  </p:stCondLst>
                                  <p:childTnLst>
                                    <p:set>
                                      <p:cBhvr>
                                        <p:cTn id="86" dur="1" fill="hold">
                                          <p:stCondLst>
                                            <p:cond delay="0"/>
                                          </p:stCondLst>
                                        </p:cTn>
                                        <p:tgtEl>
                                          <p:spTgt spid="68"/>
                                        </p:tgtEl>
                                        <p:attrNameLst>
                                          <p:attrName>style.visibility</p:attrName>
                                        </p:attrNameLst>
                                      </p:cBhvr>
                                      <p:to>
                                        <p:strVal val="visible"/>
                                      </p:to>
                                    </p:set>
                                    <p:animEffect transition="in" filter="wipe(up)">
                                      <p:cBhvr>
                                        <p:cTn id="8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8" grpId="0" animBg="1"/>
      <p:bldP spid="69"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6"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7" name="圆角矩形 46"/>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156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6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6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6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6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6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6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6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157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157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157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157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157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157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7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158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158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158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158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158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1586" name="Text Box 31"/>
          <p:cNvSpPr txBox="1">
            <a:spLocks noChangeArrowheads="1"/>
          </p:cNvSpPr>
          <p:nvPr/>
        </p:nvSpPr>
        <p:spPr bwMode="auto">
          <a:xfrm>
            <a:off x="3373438" y="2638425"/>
            <a:ext cx="2555875"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主机 </a:t>
            </a:r>
            <a:r>
              <a:rPr kumimoji="1" lang="en-US" altLang="zh-CN" sz="1400" b="1">
                <a:latin typeface="微软雅黑" panose="020B0503020204020204" pitchFamily="34" charset="-122"/>
                <a:ea typeface="微软雅黑" panose="020B0503020204020204" pitchFamily="34" charset="-122"/>
              </a:rPr>
              <a:t>2 </a:t>
            </a:r>
            <a:r>
              <a:rPr kumimoji="1" lang="zh-CN" altLang="en-US" sz="1400" b="1">
                <a:latin typeface="微软雅黑" panose="020B0503020204020204" pitchFamily="34" charset="-122"/>
                <a:ea typeface="微软雅黑" panose="020B0503020204020204" pitchFamily="34" charset="-122"/>
              </a:rPr>
              <a:t>的物理层收到比特流后</a:t>
            </a:r>
          </a:p>
          <a:p>
            <a:pPr algn="ctr" eaLnBrk="0" hangingPunct="0"/>
            <a:r>
              <a:rPr kumimoji="1" lang="zh-CN" altLang="en-US" sz="1400" b="1">
                <a:latin typeface="微软雅黑" panose="020B0503020204020204" pitchFamily="34" charset="-122"/>
                <a:ea typeface="微软雅黑" panose="020B0503020204020204" pitchFamily="34" charset="-122"/>
              </a:rPr>
              <a:t>交给数据链路层</a:t>
            </a:r>
          </a:p>
        </p:txBody>
      </p:sp>
      <p:sp>
        <p:nvSpPr>
          <p:cNvPr id="35" name="Rectangle 30"/>
          <p:cNvSpPr>
            <a:spLocks noChangeArrowheads="1"/>
          </p:cNvSpPr>
          <p:nvPr/>
        </p:nvSpPr>
        <p:spPr bwMode="auto">
          <a:xfrm>
            <a:off x="2535238" y="3636963"/>
            <a:ext cx="4318000" cy="27463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solidFill>
                  <a:srgbClr val="368AD6"/>
                </a:solidFill>
                <a:latin typeface="微软雅黑" panose="020B0503020204020204" pitchFamily="34" charset="-122"/>
                <a:ea typeface="微软雅黑" panose="020B0503020204020204" pitchFamily="34" charset="-122"/>
              </a:rPr>
              <a:t>10100110100101  </a:t>
            </a:r>
            <a:r>
              <a:rPr lang="zh-CN" altLang="en-US" sz="1400" b="1">
                <a:solidFill>
                  <a:srgbClr val="368AD6"/>
                </a:solidFill>
                <a:latin typeface="微软雅黑" panose="020B0503020204020204" pitchFamily="34" charset="-122"/>
                <a:ea typeface="微软雅黑" panose="020B0503020204020204" pitchFamily="34" charset="-122"/>
              </a:rPr>
              <a:t>比  特  流  </a:t>
            </a:r>
            <a:r>
              <a:rPr lang="en-US" altLang="zh-CN" sz="1400" b="1">
                <a:solidFill>
                  <a:srgbClr val="368AD6"/>
                </a:solidFill>
                <a:latin typeface="微软雅黑" panose="020B0503020204020204" pitchFamily="34" charset="-122"/>
                <a:ea typeface="微软雅黑" panose="020B0503020204020204" pitchFamily="34" charset="-122"/>
              </a:rPr>
              <a:t>110101110101</a:t>
            </a:r>
          </a:p>
        </p:txBody>
      </p:sp>
      <p:grpSp>
        <p:nvGrpSpPr>
          <p:cNvPr id="36" name="Group 32"/>
          <p:cNvGrpSpPr/>
          <p:nvPr/>
        </p:nvGrpSpPr>
        <p:grpSpPr bwMode="auto">
          <a:xfrm>
            <a:off x="2535238" y="3194050"/>
            <a:ext cx="4318000" cy="276225"/>
            <a:chOff x="1247" y="3023"/>
            <a:chExt cx="3266" cy="226"/>
          </a:xfrm>
        </p:grpSpPr>
        <p:sp>
          <p:nvSpPr>
            <p:cNvPr id="151592" name="Rectangle 33"/>
            <p:cNvSpPr>
              <a:spLocks noChangeArrowheads="1"/>
            </p:cNvSpPr>
            <p:nvPr/>
          </p:nvSpPr>
          <p:spPr bwMode="auto">
            <a:xfrm>
              <a:off x="1247" y="3023"/>
              <a:ext cx="363"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151593" name="Rectangle 34"/>
            <p:cNvSpPr>
              <a:spLocks noChangeArrowheads="1"/>
            </p:cNvSpPr>
            <p:nvPr/>
          </p:nvSpPr>
          <p:spPr bwMode="auto">
            <a:xfrm>
              <a:off x="4195" y="3023"/>
              <a:ext cx="318"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151594" name="Group 35"/>
            <p:cNvGrpSpPr/>
            <p:nvPr/>
          </p:nvGrpSpPr>
          <p:grpSpPr bwMode="auto">
            <a:xfrm>
              <a:off x="1610" y="3023"/>
              <a:ext cx="2585" cy="226"/>
              <a:chOff x="1610" y="3023"/>
              <a:chExt cx="2585" cy="226"/>
            </a:xfrm>
          </p:grpSpPr>
          <p:sp>
            <p:nvSpPr>
              <p:cNvPr id="151595" name="Rectangle 36"/>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1596" name="Rectangle 37"/>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1597" name="Rectangle 38"/>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1598" name="Rectangle 39"/>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grpSp>
        <p:nvGrpSpPr>
          <p:cNvPr id="44" name="组合 43"/>
          <p:cNvGrpSpPr/>
          <p:nvPr/>
        </p:nvGrpSpPr>
        <p:grpSpPr bwMode="auto">
          <a:xfrm>
            <a:off x="4284663" y="3346450"/>
            <a:ext cx="3167062" cy="396875"/>
            <a:chOff x="4283968" y="4359588"/>
            <a:chExt cx="3168038" cy="396875"/>
          </a:xfrm>
        </p:grpSpPr>
        <p:sp>
          <p:nvSpPr>
            <p:cNvPr id="15159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1591"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extLst>
      <p:ext uri="{BB962C8B-B14F-4D97-AF65-F5344CB8AC3E}">
        <p14:creationId xmlns:p14="http://schemas.microsoft.com/office/powerpoint/2010/main" val="348675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5"/>
                                        </p:tgtEl>
                                        <p:attrNameLst>
                                          <p:attrName>style.visibility</p:attrName>
                                        </p:attrNameLst>
                                      </p:cBhvr>
                                      <p:to>
                                        <p:strVal val="visible"/>
                                      </p:to>
                                    </p:set>
                                  </p:childTnLst>
                                </p:cTn>
                              </p:par>
                            </p:childTnLst>
                          </p:cTn>
                        </p:par>
                        <p:par>
                          <p:cTn id="7" fill="hold">
                            <p:stCondLst>
                              <p:cond delay="500"/>
                            </p:stCondLst>
                            <p:childTnLst>
                              <p:par>
                                <p:cTn id="8" presetID="22" presetClass="entr" presetSubtype="4" fill="hold" nodeType="afterEffect">
                                  <p:stCondLst>
                                    <p:cond delay="500"/>
                                  </p:stCondLst>
                                  <p:childTnLst>
                                    <p:set>
                                      <p:cBhvr>
                                        <p:cTn id="9" dur="1" fill="hold">
                                          <p:stCondLst>
                                            <p:cond delay="0"/>
                                          </p:stCondLst>
                                        </p:cTn>
                                        <p:tgtEl>
                                          <p:spTgt spid="44"/>
                                        </p:tgtEl>
                                        <p:attrNameLst>
                                          <p:attrName>style.visibility</p:attrName>
                                        </p:attrNameLst>
                                      </p:cBhvr>
                                      <p:to>
                                        <p:strVal val="visible"/>
                                      </p:to>
                                    </p:set>
                                    <p:animEffect transition="in" filter="wipe(down)">
                                      <p:cBhvr>
                                        <p:cTn id="10" dur="500"/>
                                        <p:tgtEl>
                                          <p:spTgt spid="44"/>
                                        </p:tgtEl>
                                      </p:cBhvr>
                                    </p:animEffect>
                                  </p:childTnLst>
                                </p:cTn>
                              </p:par>
                            </p:childTnLst>
                          </p:cTn>
                        </p:par>
                        <p:par>
                          <p:cTn id="11" fill="hold">
                            <p:stCondLst>
                              <p:cond delay="1500"/>
                            </p:stCondLst>
                            <p:childTnLst>
                              <p:par>
                                <p:cTn id="12" presetID="1" presetClass="exit" presetSubtype="0" fill="hold" grpId="1" nodeType="afterEffect">
                                  <p:stCondLst>
                                    <p:cond delay="750"/>
                                  </p:stCondLst>
                                  <p:childTnLst>
                                    <p:set>
                                      <p:cBhvr>
                                        <p:cTn id="13" dur="1" fill="hold">
                                          <p:stCondLst>
                                            <p:cond delay="0"/>
                                          </p:stCondLst>
                                        </p:cTn>
                                        <p:tgtEl>
                                          <p:spTgt spid="35"/>
                                        </p:tgtEl>
                                        <p:attrNameLst>
                                          <p:attrName>style.visibility</p:attrName>
                                        </p:attrNameLst>
                                      </p:cBhvr>
                                      <p:to>
                                        <p:strVal val="hidden"/>
                                      </p:to>
                                    </p:set>
                                  </p:childTnLst>
                                </p:cTn>
                              </p:par>
                            </p:childTnLst>
                          </p:cTn>
                        </p:par>
                        <p:par>
                          <p:cTn id="14" fill="hold">
                            <p:stCondLst>
                              <p:cond delay="2250"/>
                            </p:stCondLst>
                            <p:childTnLst>
                              <p:par>
                                <p:cTn id="15" presetID="1" presetClass="exit" presetSubtype="0" fill="hold" nodeType="afterEffect">
                                  <p:stCondLst>
                                    <p:cond delay="0"/>
                                  </p:stCondLst>
                                  <p:childTnLst>
                                    <p:set>
                                      <p:cBhvr>
                                        <p:cTn id="16" dur="1" fill="hold">
                                          <p:stCondLst>
                                            <p:cond delay="0"/>
                                          </p:stCondLst>
                                        </p:cTn>
                                        <p:tgtEl>
                                          <p:spTgt spid="44"/>
                                        </p:tgtEl>
                                        <p:attrNameLst>
                                          <p:attrName>style.visibility</p:attrName>
                                        </p:attrNameLst>
                                      </p:cBhvr>
                                      <p:to>
                                        <p:strVal val="hidden"/>
                                      </p:to>
                                    </p:set>
                                  </p:childTnLst>
                                </p:cTn>
                              </p:par>
                            </p:childTnLst>
                          </p:cTn>
                        </p:par>
                        <p:par>
                          <p:cTn id="17" fill="hold">
                            <p:stCondLst>
                              <p:cond delay="2250"/>
                            </p:stCondLst>
                            <p:childTnLst>
                              <p:par>
                                <p:cTn id="18" presetID="1" presetClass="entr" presetSubtype="0" fill="hold" nodeType="afterEffect">
                                  <p:stCondLst>
                                    <p:cond delay="0"/>
                                  </p:stCondLst>
                                  <p:childTnLst>
                                    <p:set>
                                      <p:cBhvr>
                                        <p:cTn id="1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5" grpId="1"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9"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50" name="圆角矩形 49"/>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2584"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85"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86"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87"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88"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89"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590"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1"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2"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3"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594"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2595"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2596"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2597"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2598"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2599"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2600"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1"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2"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3"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2604"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2605"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6"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2607"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2608"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2609"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2610" name="Text Box 35"/>
          <p:cNvSpPr txBox="1">
            <a:spLocks noChangeArrowheads="1"/>
          </p:cNvSpPr>
          <p:nvPr/>
        </p:nvSpPr>
        <p:spPr bwMode="auto">
          <a:xfrm>
            <a:off x="3203575" y="2354263"/>
            <a:ext cx="2876550"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数据链路层剥去帧首部和帧尾部后</a:t>
            </a:r>
          </a:p>
          <a:p>
            <a:pPr algn="ctr" eaLnBrk="0" hangingPunct="0"/>
            <a:r>
              <a:rPr kumimoji="1" lang="zh-CN" altLang="en-US" sz="1400" b="1">
                <a:latin typeface="微软雅黑" panose="020B0503020204020204" pitchFamily="34" charset="-122"/>
                <a:ea typeface="微软雅黑" panose="020B0503020204020204" pitchFamily="34" charset="-122"/>
              </a:rPr>
              <a:t>把帧的数据部分交给网络层</a:t>
            </a:r>
          </a:p>
        </p:txBody>
      </p:sp>
      <p:grpSp>
        <p:nvGrpSpPr>
          <p:cNvPr id="46" name="Group 2"/>
          <p:cNvGrpSpPr/>
          <p:nvPr/>
        </p:nvGrpSpPr>
        <p:grpSpPr bwMode="auto">
          <a:xfrm>
            <a:off x="3127375" y="2886075"/>
            <a:ext cx="3151188" cy="255588"/>
            <a:chOff x="1610" y="3023"/>
            <a:chExt cx="2585" cy="226"/>
          </a:xfrm>
        </p:grpSpPr>
        <p:sp>
          <p:nvSpPr>
            <p:cNvPr id="152622" name="Rectangle 3"/>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23"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4"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5"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sp>
        <p:nvSpPr>
          <p:cNvPr id="51" name="Rectangle 36"/>
          <p:cNvSpPr>
            <a:spLocks noChangeArrowheads="1"/>
          </p:cNvSpPr>
          <p:nvPr/>
        </p:nvSpPr>
        <p:spPr bwMode="auto">
          <a:xfrm>
            <a:off x="2686050" y="3294063"/>
            <a:ext cx="441325" cy="25400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2</a:t>
            </a:r>
          </a:p>
        </p:txBody>
      </p:sp>
      <p:sp>
        <p:nvSpPr>
          <p:cNvPr id="52" name="Rectangle 37"/>
          <p:cNvSpPr>
            <a:spLocks noChangeArrowheads="1"/>
          </p:cNvSpPr>
          <p:nvPr/>
        </p:nvSpPr>
        <p:spPr bwMode="auto">
          <a:xfrm>
            <a:off x="6278563" y="3295650"/>
            <a:ext cx="387350" cy="254000"/>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T</a:t>
            </a:r>
            <a:r>
              <a:rPr lang="en-US" altLang="zh-CN" sz="1400" b="1" baseline="-25000"/>
              <a:t>2</a:t>
            </a:r>
          </a:p>
        </p:txBody>
      </p:sp>
      <p:grpSp>
        <p:nvGrpSpPr>
          <p:cNvPr id="53" name="Group 38"/>
          <p:cNvGrpSpPr/>
          <p:nvPr/>
        </p:nvGrpSpPr>
        <p:grpSpPr bwMode="auto">
          <a:xfrm>
            <a:off x="3127375" y="3295650"/>
            <a:ext cx="3151188" cy="254000"/>
            <a:chOff x="1610" y="3023"/>
            <a:chExt cx="2585" cy="226"/>
          </a:xfrm>
        </p:grpSpPr>
        <p:sp>
          <p:nvSpPr>
            <p:cNvPr id="152618" name="Rectangle 39"/>
            <p:cNvSpPr>
              <a:spLocks noChangeArrowheads="1"/>
            </p:cNvSpPr>
            <p:nvPr/>
          </p:nvSpPr>
          <p:spPr bwMode="auto">
            <a:xfrm>
              <a:off x="1610" y="3023"/>
              <a:ext cx="31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
          <p:nvSpPr>
            <p:cNvPr id="152619"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2620"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2621"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311650" y="3003550"/>
            <a:ext cx="3168650" cy="396875"/>
            <a:chOff x="4283968" y="4359588"/>
            <a:chExt cx="3168038" cy="396875"/>
          </a:xfrm>
        </p:grpSpPr>
        <p:sp>
          <p:nvSpPr>
            <p:cNvPr id="152616"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2617" name="AutoShape 31"/>
            <p:cNvSpPr>
              <a:spLocks noChangeArrowheads="1"/>
            </p:cNvSpPr>
            <p:nvPr/>
          </p:nvSpPr>
          <p:spPr bwMode="auto">
            <a:xfrm rot="10800000" flipV="1">
              <a:off x="428396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Tree>
    <p:extLst>
      <p:ext uri="{BB962C8B-B14F-4D97-AF65-F5344CB8AC3E}">
        <p14:creationId xmlns:p14="http://schemas.microsoft.com/office/powerpoint/2010/main" val="3028679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1"/>
                                        </p:tgtEl>
                                        <p:attrNameLst>
                                          <p:attrName>ppt_x</p:attrName>
                                        </p:attrNameLst>
                                      </p:cBhvr>
                                      <p:tavLst>
                                        <p:tav tm="0">
                                          <p:val>
                                            <p:strVal val="#ppt_x"/>
                                          </p:val>
                                        </p:tav>
                                        <p:tav tm="100000">
                                          <p:val>
                                            <p:strVal val="#ppt_x-#ppt_w*1.125000"/>
                                          </p:val>
                                        </p:tav>
                                      </p:tavLst>
                                    </p:anim>
                                    <p:animEffect transition="out" filter="wipe(left)">
                                      <p:cBhvr>
                                        <p:cTn id="7" dur="500"/>
                                        <p:tgtEl>
                                          <p:spTgt spid="51"/>
                                        </p:tgtEl>
                                      </p:cBhvr>
                                    </p:animEffect>
                                    <p:set>
                                      <p:cBhvr>
                                        <p:cTn id="8" dur="1" fill="hold">
                                          <p:stCondLst>
                                            <p:cond delay="499"/>
                                          </p:stCondLst>
                                        </p:cTn>
                                        <p:tgtEl>
                                          <p:spTgt spid="51"/>
                                        </p:tgtEl>
                                        <p:attrNameLst>
                                          <p:attrName>style.visibility</p:attrName>
                                        </p:attrNameLst>
                                      </p:cBhvr>
                                      <p:to>
                                        <p:strVal val="hidden"/>
                                      </p:to>
                                    </p:set>
                                  </p:childTnLst>
                                </p:cTn>
                              </p:par>
                            </p:childTnLst>
                          </p:cTn>
                        </p:par>
                        <p:par>
                          <p:cTn id="9" fill="hold">
                            <p:stCondLst>
                              <p:cond delay="500"/>
                            </p:stCondLst>
                            <p:childTnLst>
                              <p:par>
                                <p:cTn id="10" presetID="12" presetClass="exit" presetSubtype="2" fill="hold" grpId="0" nodeType="afterEffect">
                                  <p:stCondLst>
                                    <p:cond delay="500"/>
                                  </p:stCondLst>
                                  <p:childTnLst>
                                    <p:anim calcmode="lin" valueType="num">
                                      <p:cBhvr additive="base">
                                        <p:cTn id="11" dur="500"/>
                                        <p:tgtEl>
                                          <p:spTgt spid="52"/>
                                        </p:tgtEl>
                                        <p:attrNameLst>
                                          <p:attrName>ppt_x</p:attrName>
                                        </p:attrNameLst>
                                      </p:cBhvr>
                                      <p:tavLst>
                                        <p:tav tm="0">
                                          <p:val>
                                            <p:strVal val="#ppt_x"/>
                                          </p:val>
                                        </p:tav>
                                        <p:tav tm="100000">
                                          <p:val>
                                            <p:strVal val="#ppt_x+#ppt_w*1.125000"/>
                                          </p:val>
                                        </p:tav>
                                      </p:tavLst>
                                    </p:anim>
                                    <p:animEffect transition="out" filter="wipe(right)">
                                      <p:cBhvr>
                                        <p:cTn id="12" dur="500"/>
                                        <p:tgtEl>
                                          <p:spTgt spid="52"/>
                                        </p:tgtEl>
                                      </p:cBhvr>
                                    </p:animEffect>
                                    <p:set>
                                      <p:cBhvr>
                                        <p:cTn id="13" dur="1" fill="hold">
                                          <p:stCondLst>
                                            <p:cond delay="499"/>
                                          </p:stCondLst>
                                        </p:cTn>
                                        <p:tgtEl>
                                          <p:spTgt spid="52"/>
                                        </p:tgtEl>
                                        <p:attrNameLst>
                                          <p:attrName>style.visibility</p:attrName>
                                        </p:attrNameLst>
                                      </p:cBhvr>
                                      <p:to>
                                        <p:strVal val="hidden"/>
                                      </p:to>
                                    </p:set>
                                  </p:childTnLst>
                                </p:cTn>
                              </p:par>
                            </p:childTnLst>
                          </p:cTn>
                        </p:par>
                        <p:par>
                          <p:cTn id="14" fill="hold">
                            <p:stCondLst>
                              <p:cond delay="1500"/>
                            </p:stCondLst>
                            <p:childTnLst>
                              <p:par>
                                <p:cTn id="15" presetID="22" presetClass="entr" presetSubtype="4" fill="hold" nodeType="afterEffect">
                                  <p:stCondLst>
                                    <p:cond delay="500"/>
                                  </p:stCondLst>
                                  <p:childTnLst>
                                    <p:set>
                                      <p:cBhvr>
                                        <p:cTn id="16" dur="1" fill="hold">
                                          <p:stCondLst>
                                            <p:cond delay="0"/>
                                          </p:stCondLst>
                                        </p:cTn>
                                        <p:tgtEl>
                                          <p:spTgt spid="58"/>
                                        </p:tgtEl>
                                        <p:attrNameLst>
                                          <p:attrName>style.visibility</p:attrName>
                                        </p:attrNameLst>
                                      </p:cBhvr>
                                      <p:to>
                                        <p:strVal val="visible"/>
                                      </p:to>
                                    </p:set>
                                    <p:animEffect transition="in" filter="wipe(down)">
                                      <p:cBhvr>
                                        <p:cTn id="17" dur="500"/>
                                        <p:tgtEl>
                                          <p:spTgt spid="58"/>
                                        </p:tgtEl>
                                      </p:cBhvr>
                                    </p:animEffect>
                                  </p:childTnLst>
                                </p:cTn>
                              </p:par>
                            </p:childTnLst>
                          </p:cTn>
                        </p:par>
                        <p:par>
                          <p:cTn id="18" fill="hold">
                            <p:stCondLst>
                              <p:cond delay="2500"/>
                            </p:stCondLst>
                            <p:childTnLst>
                              <p:par>
                                <p:cTn id="19" presetID="10" presetClass="exit" presetSubtype="0" fill="hold" nodeType="afterEffect">
                                  <p:stCondLst>
                                    <p:cond delay="0"/>
                                  </p:stCondLst>
                                  <p:childTnLst>
                                    <p:animEffect transition="out" filter="fade">
                                      <p:cBhvr>
                                        <p:cTn id="20" dur="500"/>
                                        <p:tgtEl>
                                          <p:spTgt spid="53"/>
                                        </p:tgtEl>
                                      </p:cBhvr>
                                    </p:animEffect>
                                    <p:set>
                                      <p:cBhvr>
                                        <p:cTn id="21" dur="1" fill="hold">
                                          <p:stCondLst>
                                            <p:cond delay="499"/>
                                          </p:stCondLst>
                                        </p:cTn>
                                        <p:tgtEl>
                                          <p:spTgt spid="53"/>
                                        </p:tgtEl>
                                        <p:attrNameLst>
                                          <p:attrName>style.visibility</p:attrName>
                                        </p:attrNameLst>
                                      </p:cBhvr>
                                      <p:to>
                                        <p:strVal val="hidden"/>
                                      </p:to>
                                    </p:set>
                                  </p:childTnLst>
                                </p:cTn>
                              </p:par>
                            </p:childTnLst>
                          </p:cTn>
                        </p:par>
                        <p:par>
                          <p:cTn id="22" fill="hold">
                            <p:stCondLst>
                              <p:cond delay="3000"/>
                            </p:stCondLst>
                            <p:childTnLst>
                              <p:par>
                                <p:cTn id="23" presetID="22" presetClass="entr" presetSubtype="4"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wipe(down)">
                                      <p:cBhvr>
                                        <p:cTn id="25" dur="500"/>
                                        <p:tgtEl>
                                          <p:spTgt spid="46"/>
                                        </p:tgtEl>
                                      </p:cBhvr>
                                    </p:animEffect>
                                  </p:childTnLst>
                                </p:cTn>
                              </p:par>
                            </p:childTnLst>
                          </p:cTn>
                        </p:par>
                        <p:par>
                          <p:cTn id="26" fill="hold">
                            <p:stCondLst>
                              <p:cond delay="3500"/>
                            </p:stCondLst>
                            <p:childTnLst>
                              <p:par>
                                <p:cTn id="27" presetID="22" presetClass="exit" presetSubtype="1" fill="hold" nodeType="afterEffect">
                                  <p:stCondLst>
                                    <p:cond delay="0"/>
                                  </p:stCondLst>
                                  <p:childTnLst>
                                    <p:animEffect transition="out" filter="wipe(up)">
                                      <p:cBhvr>
                                        <p:cTn id="28" dur="500"/>
                                        <p:tgtEl>
                                          <p:spTgt spid="58"/>
                                        </p:tgtEl>
                                      </p:cBhvr>
                                    </p:animEffect>
                                    <p:set>
                                      <p:cBhvr>
                                        <p:cTn id="29"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7"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8" name="圆角矩形 47"/>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3608"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09"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10"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11"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12"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13"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14"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5"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6"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7"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18"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3619"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3620"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3621"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3622"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3623"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3624"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5"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6"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7"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28"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3629"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0"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3631"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3632"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3633"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3634" name="Text Box 35"/>
          <p:cNvSpPr txBox="1">
            <a:spLocks noChangeArrowheads="1"/>
          </p:cNvSpPr>
          <p:nvPr/>
        </p:nvSpPr>
        <p:spPr bwMode="auto">
          <a:xfrm>
            <a:off x="3382963" y="1982788"/>
            <a:ext cx="2517775" cy="52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网络层剥去分组首部后</a:t>
            </a:r>
          </a:p>
          <a:p>
            <a:pPr algn="ctr" eaLnBrk="0" hangingPunct="0"/>
            <a:r>
              <a:rPr kumimoji="1" lang="zh-CN" altLang="en-US" sz="1400" b="1">
                <a:latin typeface="微软雅黑" panose="020B0503020204020204" pitchFamily="34" charset="-122"/>
                <a:ea typeface="微软雅黑" panose="020B0503020204020204" pitchFamily="34" charset="-122"/>
              </a:rPr>
              <a:t>把分组的数据部分交给运输层</a:t>
            </a:r>
          </a:p>
        </p:txBody>
      </p:sp>
      <p:grpSp>
        <p:nvGrpSpPr>
          <p:cNvPr id="49" name="Group 2"/>
          <p:cNvGrpSpPr/>
          <p:nvPr/>
        </p:nvGrpSpPr>
        <p:grpSpPr bwMode="auto">
          <a:xfrm>
            <a:off x="3313113" y="2506663"/>
            <a:ext cx="2762250" cy="254000"/>
            <a:chOff x="1928" y="3023"/>
            <a:chExt cx="2267" cy="226"/>
          </a:xfrm>
        </p:grpSpPr>
        <p:sp>
          <p:nvSpPr>
            <p:cNvPr id="153645" name="Rectangle 4"/>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6"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7"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Group 38"/>
          <p:cNvGrpSpPr/>
          <p:nvPr/>
        </p:nvGrpSpPr>
        <p:grpSpPr bwMode="auto">
          <a:xfrm>
            <a:off x="3313113" y="2914650"/>
            <a:ext cx="2762250" cy="254000"/>
            <a:chOff x="1928" y="3023"/>
            <a:chExt cx="2267" cy="226"/>
          </a:xfrm>
        </p:grpSpPr>
        <p:sp>
          <p:nvSpPr>
            <p:cNvPr id="153642" name="Rectangle 40"/>
            <p:cNvSpPr>
              <a:spLocks noChangeArrowheads="1"/>
            </p:cNvSpPr>
            <p:nvPr/>
          </p:nvSpPr>
          <p:spPr bwMode="auto">
            <a:xfrm>
              <a:off x="1928" y="3023"/>
              <a:ext cx="31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
          <p:nvSpPr>
            <p:cNvPr id="153643"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3644"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8" name="组合 57"/>
          <p:cNvGrpSpPr/>
          <p:nvPr/>
        </p:nvGrpSpPr>
        <p:grpSpPr bwMode="auto">
          <a:xfrm>
            <a:off x="4154488" y="2622550"/>
            <a:ext cx="3325812" cy="396875"/>
            <a:chOff x="4126956" y="4359588"/>
            <a:chExt cx="3325050" cy="396875"/>
          </a:xfrm>
        </p:grpSpPr>
        <p:sp>
          <p:nvSpPr>
            <p:cNvPr id="153640"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3641" name="AutoShape 31"/>
            <p:cNvSpPr>
              <a:spLocks noChangeArrowheads="1"/>
            </p:cNvSpPr>
            <p:nvPr/>
          </p:nvSpPr>
          <p:spPr bwMode="auto">
            <a:xfrm rot="10800000" flipV="1">
              <a:off x="4126956"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61" name="Rectangle 39"/>
          <p:cNvSpPr>
            <a:spLocks noChangeArrowheads="1"/>
          </p:cNvSpPr>
          <p:nvPr/>
        </p:nvSpPr>
        <p:spPr bwMode="auto">
          <a:xfrm>
            <a:off x="2924175" y="2914650"/>
            <a:ext cx="388938" cy="25400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3</a:t>
            </a:r>
          </a:p>
        </p:txBody>
      </p:sp>
    </p:spTree>
    <p:extLst>
      <p:ext uri="{BB962C8B-B14F-4D97-AF65-F5344CB8AC3E}">
        <p14:creationId xmlns:p14="http://schemas.microsoft.com/office/powerpoint/2010/main" val="753848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61"/>
                                        </p:tgtEl>
                                        <p:attrNameLst>
                                          <p:attrName>ppt_x</p:attrName>
                                        </p:attrNameLst>
                                      </p:cBhvr>
                                      <p:tavLst>
                                        <p:tav tm="0">
                                          <p:val>
                                            <p:strVal val="#ppt_x"/>
                                          </p:val>
                                        </p:tav>
                                        <p:tav tm="100000">
                                          <p:val>
                                            <p:strVal val="#ppt_x-#ppt_w*1.125000"/>
                                          </p:val>
                                        </p:tav>
                                      </p:tavLst>
                                    </p:anim>
                                    <p:animEffect transition="out" filter="wipe(left)">
                                      <p:cBhvr>
                                        <p:cTn id="7" dur="500"/>
                                        <p:tgtEl>
                                          <p:spTgt spid="61"/>
                                        </p:tgtEl>
                                      </p:cBhvr>
                                    </p:animEffect>
                                    <p:set>
                                      <p:cBhvr>
                                        <p:cTn id="8" dur="1" fill="hold">
                                          <p:stCondLst>
                                            <p:cond delay="499"/>
                                          </p:stCondLst>
                                        </p:cTn>
                                        <p:tgtEl>
                                          <p:spTgt spid="61"/>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8"/>
                                        </p:tgtEl>
                                        <p:attrNameLst>
                                          <p:attrName>style.visibility</p:attrName>
                                        </p:attrNameLst>
                                      </p:cBhvr>
                                      <p:to>
                                        <p:strVal val="visible"/>
                                      </p:to>
                                    </p:set>
                                    <p:animEffect transition="in" filter="wipe(down)">
                                      <p:cBhvr>
                                        <p:cTn id="12" dur="500"/>
                                        <p:tgtEl>
                                          <p:spTgt spid="58"/>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wipe(down)">
                                      <p:cBhvr>
                                        <p:cTn id="20" dur="500"/>
                                        <p:tgtEl>
                                          <p:spTgt spid="49"/>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8"/>
                                        </p:tgtEl>
                                      </p:cBhvr>
                                    </p:animEffect>
                                    <p:set>
                                      <p:cBhvr>
                                        <p:cTn id="24" dur="1" fill="hold">
                                          <p:stCondLst>
                                            <p:cond delay="499"/>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6" name="圆角矩形 4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4632"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33"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34"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35"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36"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37"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38"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39"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0"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1"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2"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4643"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4644"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4645"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4646"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4647"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4648"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49"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0"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1"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4652"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4653"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4"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4655"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4656"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4657"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4658" name="Text Box 35"/>
          <p:cNvSpPr txBox="1">
            <a:spLocks noChangeArrowheads="1"/>
          </p:cNvSpPr>
          <p:nvPr/>
        </p:nvSpPr>
        <p:spPr bwMode="auto">
          <a:xfrm>
            <a:off x="3382963" y="1611313"/>
            <a:ext cx="251777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运输层剥去报文首部后</a:t>
            </a:r>
          </a:p>
          <a:p>
            <a:pPr algn="ctr" eaLnBrk="0" hangingPunct="0"/>
            <a:r>
              <a:rPr kumimoji="1" lang="zh-CN" altLang="en-US" sz="1400" b="1">
                <a:latin typeface="微软雅黑" panose="020B0503020204020204" pitchFamily="34" charset="-122"/>
                <a:ea typeface="微软雅黑" panose="020B0503020204020204" pitchFamily="34" charset="-122"/>
              </a:rPr>
              <a:t>把报文的数据部分交给应用层</a:t>
            </a:r>
          </a:p>
        </p:txBody>
      </p:sp>
      <p:grpSp>
        <p:nvGrpSpPr>
          <p:cNvPr id="47" name="Group 2"/>
          <p:cNvGrpSpPr/>
          <p:nvPr/>
        </p:nvGrpSpPr>
        <p:grpSpPr bwMode="auto">
          <a:xfrm>
            <a:off x="3478213" y="2144713"/>
            <a:ext cx="2374900" cy="254000"/>
            <a:chOff x="2246" y="3023"/>
            <a:chExt cx="1949" cy="226"/>
          </a:xfrm>
        </p:grpSpPr>
        <p:sp>
          <p:nvSpPr>
            <p:cNvPr id="154668" name="Rectangle 5"/>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9" name="Rectangle 6"/>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1" name="Group 38"/>
          <p:cNvGrpSpPr/>
          <p:nvPr/>
        </p:nvGrpSpPr>
        <p:grpSpPr bwMode="auto">
          <a:xfrm>
            <a:off x="3478213" y="2552700"/>
            <a:ext cx="2374900" cy="254000"/>
            <a:chOff x="2246" y="3023"/>
            <a:chExt cx="1949" cy="226"/>
          </a:xfrm>
        </p:grpSpPr>
        <p:sp>
          <p:nvSpPr>
            <p:cNvPr id="154666" name="Rectangle 41"/>
            <p:cNvSpPr>
              <a:spLocks noChangeArrowheads="1"/>
            </p:cNvSpPr>
            <p:nvPr/>
          </p:nvSpPr>
          <p:spPr bwMode="auto">
            <a:xfrm>
              <a:off x="2246" y="3023"/>
              <a:ext cx="318"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
          <p:nvSpPr>
            <p:cNvPr id="154667" name="Rectangle 42"/>
            <p:cNvSpPr>
              <a:spLocks noChangeArrowheads="1"/>
            </p:cNvSpPr>
            <p:nvPr/>
          </p:nvSpPr>
          <p:spPr bwMode="auto">
            <a:xfrm>
              <a:off x="2562" y="3023"/>
              <a:ext cx="163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grpSp>
        <p:nvGrpSpPr>
          <p:cNvPr id="54" name="组合 53"/>
          <p:cNvGrpSpPr/>
          <p:nvPr/>
        </p:nvGrpSpPr>
        <p:grpSpPr bwMode="auto">
          <a:xfrm>
            <a:off x="3914775" y="2260600"/>
            <a:ext cx="3565525" cy="396875"/>
            <a:chOff x="3886820" y="4359588"/>
            <a:chExt cx="3565186" cy="396875"/>
          </a:xfrm>
        </p:grpSpPr>
        <p:sp>
          <p:nvSpPr>
            <p:cNvPr id="154664"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4665" name="AutoShape 31"/>
            <p:cNvSpPr>
              <a:spLocks noChangeArrowheads="1"/>
            </p:cNvSpPr>
            <p:nvPr/>
          </p:nvSpPr>
          <p:spPr bwMode="auto">
            <a:xfrm rot="10800000" flipV="1">
              <a:off x="3886820"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7" name="Rectangle 40"/>
          <p:cNvSpPr>
            <a:spLocks noChangeArrowheads="1"/>
          </p:cNvSpPr>
          <p:nvPr/>
        </p:nvSpPr>
        <p:spPr bwMode="auto">
          <a:xfrm>
            <a:off x="3090863" y="2552700"/>
            <a:ext cx="387350" cy="254000"/>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4</a:t>
            </a:r>
          </a:p>
        </p:txBody>
      </p:sp>
    </p:spTree>
    <p:extLst>
      <p:ext uri="{BB962C8B-B14F-4D97-AF65-F5344CB8AC3E}">
        <p14:creationId xmlns:p14="http://schemas.microsoft.com/office/powerpoint/2010/main" val="25783515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7"/>
                                        </p:tgtEl>
                                        <p:attrNameLst>
                                          <p:attrName>ppt_x</p:attrName>
                                        </p:attrNameLst>
                                      </p:cBhvr>
                                      <p:tavLst>
                                        <p:tav tm="0">
                                          <p:val>
                                            <p:strVal val="#ppt_x"/>
                                          </p:val>
                                        </p:tav>
                                        <p:tav tm="100000">
                                          <p:val>
                                            <p:strVal val="#ppt_x-#ppt_w*1.125000"/>
                                          </p:val>
                                        </p:tav>
                                      </p:tavLst>
                                    </p:anim>
                                    <p:animEffect transition="out" filter="wipe(left)">
                                      <p:cBhvr>
                                        <p:cTn id="7" dur="500"/>
                                        <p:tgtEl>
                                          <p:spTgt spid="57"/>
                                        </p:tgtEl>
                                      </p:cBhvr>
                                    </p:animEffect>
                                    <p:set>
                                      <p:cBhvr>
                                        <p:cTn id="8" dur="1" fill="hold">
                                          <p:stCondLst>
                                            <p:cond delay="499"/>
                                          </p:stCondLst>
                                        </p:cTn>
                                        <p:tgtEl>
                                          <p:spTgt spid="57"/>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500"/>
                                  </p:stCondLst>
                                  <p:childTnLst>
                                    <p:set>
                                      <p:cBhvr>
                                        <p:cTn id="11" dur="1" fill="hold">
                                          <p:stCondLst>
                                            <p:cond delay="0"/>
                                          </p:stCondLst>
                                        </p:cTn>
                                        <p:tgtEl>
                                          <p:spTgt spid="54"/>
                                        </p:tgtEl>
                                        <p:attrNameLst>
                                          <p:attrName>style.visibility</p:attrName>
                                        </p:attrNameLst>
                                      </p:cBhvr>
                                      <p:to>
                                        <p:strVal val="visible"/>
                                      </p:to>
                                    </p:set>
                                    <p:animEffect transition="in" filter="wipe(down)">
                                      <p:cBhvr>
                                        <p:cTn id="12" dur="500"/>
                                        <p:tgtEl>
                                          <p:spTgt spid="54"/>
                                        </p:tgtEl>
                                      </p:cBhvr>
                                    </p:animEffect>
                                  </p:childTnLst>
                                </p:cTn>
                              </p:par>
                            </p:childTnLst>
                          </p:cTn>
                        </p:par>
                        <p:par>
                          <p:cTn id="13" fill="hold">
                            <p:stCondLst>
                              <p:cond delay="1500"/>
                            </p:stCondLst>
                            <p:childTnLst>
                              <p:par>
                                <p:cTn id="14" presetID="10" presetClass="exit" presetSubtype="0" fill="hold" nodeType="afterEffect">
                                  <p:stCondLst>
                                    <p:cond delay="0"/>
                                  </p:stCondLst>
                                  <p:childTnLst>
                                    <p:animEffect transition="out" filter="fade">
                                      <p:cBhvr>
                                        <p:cTn id="15" dur="500"/>
                                        <p:tgtEl>
                                          <p:spTgt spid="51"/>
                                        </p:tgtEl>
                                      </p:cBhvr>
                                    </p:animEffect>
                                    <p:set>
                                      <p:cBhvr>
                                        <p:cTn id="16" dur="1" fill="hold">
                                          <p:stCondLst>
                                            <p:cond delay="499"/>
                                          </p:stCondLst>
                                        </p:cTn>
                                        <p:tgtEl>
                                          <p:spTgt spid="51"/>
                                        </p:tgtEl>
                                        <p:attrNameLst>
                                          <p:attrName>style.visibility</p:attrName>
                                        </p:attrNameLst>
                                      </p:cBhvr>
                                      <p:to>
                                        <p:strVal val="hidden"/>
                                      </p:to>
                                    </p:se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47"/>
                                        </p:tgtEl>
                                        <p:attrNameLst>
                                          <p:attrName>style.visibility</p:attrName>
                                        </p:attrNameLst>
                                      </p:cBhvr>
                                      <p:to>
                                        <p:strVal val="visible"/>
                                      </p:to>
                                    </p:set>
                                    <p:animEffect transition="in" filter="wipe(down)">
                                      <p:cBhvr>
                                        <p:cTn id="20" dur="500"/>
                                        <p:tgtEl>
                                          <p:spTgt spid="47"/>
                                        </p:tgtEl>
                                      </p:cBhvr>
                                    </p:animEffect>
                                  </p:childTnLst>
                                </p:cTn>
                              </p:par>
                            </p:childTnLst>
                          </p:cTn>
                        </p:par>
                        <p:par>
                          <p:cTn id="21" fill="hold">
                            <p:stCondLst>
                              <p:cond delay="2500"/>
                            </p:stCondLst>
                            <p:childTnLst>
                              <p:par>
                                <p:cTn id="22" presetID="22" presetClass="exit" presetSubtype="1" fill="hold" nodeType="afterEffect">
                                  <p:stCondLst>
                                    <p:cond delay="0"/>
                                  </p:stCondLst>
                                  <p:childTnLst>
                                    <p:animEffect transition="out" filter="wipe(up)">
                                      <p:cBhvr>
                                        <p:cTn id="23" dur="500"/>
                                        <p:tgtEl>
                                          <p:spTgt spid="54"/>
                                        </p:tgtEl>
                                      </p:cBhvr>
                                    </p:animEffect>
                                    <p:set>
                                      <p:cBhvr>
                                        <p:cTn id="24" dur="1" fill="hold">
                                          <p:stCondLst>
                                            <p:cond delay="499"/>
                                          </p:stCondLst>
                                        </p:cTn>
                                        <p:tgtEl>
                                          <p:spTgt spid="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0"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41" name="圆角矩形 40"/>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5656"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57"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58"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59"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60"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61"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62"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3"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4"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5"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66"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5667"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5668"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5669"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5670"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5671"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5672"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3"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4"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5"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5676"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5677"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8"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5679"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5680"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5681"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5682" name="Text Box 35"/>
          <p:cNvSpPr txBox="1">
            <a:spLocks noChangeArrowheads="1"/>
          </p:cNvSpPr>
          <p:nvPr/>
        </p:nvSpPr>
        <p:spPr bwMode="auto">
          <a:xfrm>
            <a:off x="3327400" y="2508250"/>
            <a:ext cx="2665413"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latin typeface="微软雅黑" panose="020B0503020204020204" pitchFamily="34" charset="-122"/>
                <a:ea typeface="微软雅黑" panose="020B0503020204020204" pitchFamily="34" charset="-122"/>
              </a:rPr>
              <a:t>应用层剥去应用层 </a:t>
            </a:r>
            <a:r>
              <a:rPr kumimoji="1" lang="en-US" altLang="zh-CN" sz="1400" b="1">
                <a:latin typeface="微软雅黑" panose="020B0503020204020204" pitchFamily="34" charset="-122"/>
                <a:ea typeface="微软雅黑" panose="020B0503020204020204" pitchFamily="34" charset="-122"/>
              </a:rPr>
              <a:t>PDU </a:t>
            </a:r>
            <a:r>
              <a:rPr kumimoji="1" lang="zh-CN" altLang="en-US" sz="1400" b="1">
                <a:latin typeface="微软雅黑" panose="020B0503020204020204" pitchFamily="34" charset="-122"/>
                <a:ea typeface="微软雅黑" panose="020B0503020204020204" pitchFamily="34" charset="-122"/>
              </a:rPr>
              <a:t>首部后</a:t>
            </a:r>
          </a:p>
          <a:p>
            <a:pPr algn="ctr" eaLnBrk="0" hangingPunct="0"/>
            <a:r>
              <a:rPr kumimoji="1" lang="zh-CN" altLang="en-US" sz="1400" b="1">
                <a:latin typeface="微软雅黑" panose="020B0503020204020204" pitchFamily="34" charset="-122"/>
                <a:ea typeface="微软雅黑" panose="020B0503020204020204" pitchFamily="34" charset="-122"/>
              </a:rPr>
              <a:t>把应用程序数据交给应用进程</a:t>
            </a:r>
          </a:p>
        </p:txBody>
      </p:sp>
      <p:sp>
        <p:nvSpPr>
          <p:cNvPr id="45" name="Rectangle 6"/>
          <p:cNvSpPr>
            <a:spLocks noChangeArrowheads="1"/>
          </p:cNvSpPr>
          <p:nvPr/>
        </p:nvSpPr>
        <p:spPr bwMode="auto">
          <a:xfrm>
            <a:off x="3670300" y="1798638"/>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sp>
        <p:nvSpPr>
          <p:cNvPr id="46" name="Rectangle 42"/>
          <p:cNvSpPr>
            <a:spLocks noChangeArrowheads="1"/>
          </p:cNvSpPr>
          <p:nvPr/>
        </p:nvSpPr>
        <p:spPr bwMode="auto">
          <a:xfrm>
            <a:off x="3670300" y="2208213"/>
            <a:ext cx="1989138" cy="25400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400" b="1">
                <a:solidFill>
                  <a:srgbClr val="368AD6"/>
                </a:solidFill>
                <a:latin typeface="微软雅黑" panose="020B0503020204020204" pitchFamily="34" charset="-122"/>
                <a:ea typeface="微软雅黑" panose="020B0503020204020204" pitchFamily="34" charset="-122"/>
              </a:rPr>
              <a:t>应 用 程 序 数 据</a:t>
            </a:r>
          </a:p>
        </p:txBody>
      </p:sp>
      <p:grpSp>
        <p:nvGrpSpPr>
          <p:cNvPr id="47" name="组合 46"/>
          <p:cNvGrpSpPr/>
          <p:nvPr/>
        </p:nvGrpSpPr>
        <p:grpSpPr bwMode="auto">
          <a:xfrm>
            <a:off x="3757613" y="1914525"/>
            <a:ext cx="3722687" cy="396875"/>
            <a:chOff x="3729808" y="4359588"/>
            <a:chExt cx="3722198" cy="396875"/>
          </a:xfrm>
        </p:grpSpPr>
        <p:sp>
          <p:nvSpPr>
            <p:cNvPr id="155687" name="AutoShape 31"/>
            <p:cNvSpPr>
              <a:spLocks noChangeArrowheads="1"/>
            </p:cNvSpPr>
            <p:nvPr/>
          </p:nvSpPr>
          <p:spPr bwMode="auto">
            <a:xfrm rot="10800000" flipV="1">
              <a:off x="7238752"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sp>
          <p:nvSpPr>
            <p:cNvPr id="155688" name="AutoShape 31"/>
            <p:cNvSpPr>
              <a:spLocks noChangeArrowheads="1"/>
            </p:cNvSpPr>
            <p:nvPr/>
          </p:nvSpPr>
          <p:spPr bwMode="auto">
            <a:xfrm rot="10800000" flipV="1">
              <a:off x="3729808" y="4359588"/>
              <a:ext cx="213254" cy="396875"/>
            </a:xfrm>
            <a:prstGeom prst="upArrow">
              <a:avLst>
                <a:gd name="adj1" fmla="val 50000"/>
                <a:gd name="adj2" fmla="val 50403"/>
              </a:avLst>
            </a:prstGeom>
            <a:solidFill>
              <a:srgbClr val="CC00CC"/>
            </a:solidFill>
            <a:ln>
              <a:noFill/>
            </a:ln>
            <a:extLst>
              <a:ext uri="{91240B29-F687-4F45-9708-019B960494DF}">
                <a14:hiddenLine xmlns:a14="http://schemas.microsoft.com/office/drawing/2010/main" w="19050">
                  <a:solidFill>
                    <a:srgbClr val="000000"/>
                  </a:solidFill>
                  <a:miter lim="800000"/>
                  <a:headEnd/>
                  <a:tailEnd/>
                </a14:hiddenLine>
              </a:ext>
            </a:extLst>
          </p:spPr>
          <p:txBody>
            <a:bodyPr vert="eaVert" wrap="none" anchor="ctr"/>
            <a:lstStyle/>
            <a:p>
              <a:endParaRPr lang="zh-CN" altLang="en-US" b="1"/>
            </a:p>
          </p:txBody>
        </p:sp>
      </p:grpSp>
      <p:sp>
        <p:nvSpPr>
          <p:cNvPr id="50" name="Rectangle 41"/>
          <p:cNvSpPr>
            <a:spLocks noChangeArrowheads="1"/>
          </p:cNvSpPr>
          <p:nvPr/>
        </p:nvSpPr>
        <p:spPr bwMode="auto">
          <a:xfrm>
            <a:off x="3284538" y="2208213"/>
            <a:ext cx="387350" cy="254000"/>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400" b="1"/>
              <a:t>H</a:t>
            </a:r>
            <a:r>
              <a:rPr lang="en-US" altLang="zh-CN" sz="1400" b="1" baseline="-25000"/>
              <a:t>5</a:t>
            </a:r>
          </a:p>
        </p:txBody>
      </p:sp>
    </p:spTree>
    <p:extLst>
      <p:ext uri="{BB962C8B-B14F-4D97-AF65-F5344CB8AC3E}">
        <p14:creationId xmlns:p14="http://schemas.microsoft.com/office/powerpoint/2010/main" val="2532696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8" fill="hold" grpId="0" nodeType="clickEffect">
                                  <p:stCondLst>
                                    <p:cond delay="0"/>
                                  </p:stCondLst>
                                  <p:childTnLst>
                                    <p:anim calcmode="lin" valueType="num">
                                      <p:cBhvr additive="base">
                                        <p:cTn id="6" dur="500"/>
                                        <p:tgtEl>
                                          <p:spTgt spid="50"/>
                                        </p:tgtEl>
                                        <p:attrNameLst>
                                          <p:attrName>ppt_x</p:attrName>
                                        </p:attrNameLst>
                                      </p:cBhvr>
                                      <p:tavLst>
                                        <p:tav tm="0">
                                          <p:val>
                                            <p:strVal val="#ppt_x"/>
                                          </p:val>
                                        </p:tav>
                                        <p:tav tm="100000">
                                          <p:val>
                                            <p:strVal val="#ppt_x-#ppt_w*1.125000"/>
                                          </p:val>
                                        </p:tav>
                                      </p:tavLst>
                                    </p:anim>
                                    <p:animEffect transition="out" filter="wipe(left)">
                                      <p:cBhvr>
                                        <p:cTn id="7" dur="500"/>
                                        <p:tgtEl>
                                          <p:spTgt spid="50"/>
                                        </p:tgtEl>
                                      </p:cBhvr>
                                    </p:animEffect>
                                    <p:set>
                                      <p:cBhvr>
                                        <p:cTn id="8" dur="1" fill="hold">
                                          <p:stCondLst>
                                            <p:cond delay="499"/>
                                          </p:stCondLst>
                                        </p:cTn>
                                        <p:tgtEl>
                                          <p:spTgt spid="50"/>
                                        </p:tgtEl>
                                        <p:attrNameLst>
                                          <p:attrName>style.visibility</p:attrName>
                                        </p:attrNameLst>
                                      </p:cBhvr>
                                      <p:to>
                                        <p:strVal val="hidden"/>
                                      </p:to>
                                    </p:set>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down)">
                                      <p:cBhvr>
                                        <p:cTn id="12" dur="500"/>
                                        <p:tgtEl>
                                          <p:spTgt spid="47"/>
                                        </p:tgtEl>
                                      </p:cBhvr>
                                    </p:animEffect>
                                  </p:childTnLst>
                                </p:cTn>
                              </p:par>
                            </p:childTnLst>
                          </p:cTn>
                        </p:par>
                        <p:par>
                          <p:cTn id="13" fill="hold">
                            <p:stCondLst>
                              <p:cond delay="1000"/>
                            </p:stCondLst>
                            <p:childTnLst>
                              <p:par>
                                <p:cTn id="14" presetID="1" presetClass="exit" presetSubtype="0" fill="hold" grpId="0" nodeType="after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down)">
                                      <p:cBhvr>
                                        <p:cTn id="19" dur="500"/>
                                        <p:tgtEl>
                                          <p:spTgt spid="45"/>
                                        </p:tgtEl>
                                      </p:cBhvr>
                                    </p:animEffect>
                                  </p:childTnLst>
                                </p:cTn>
                              </p:par>
                            </p:childTnLst>
                          </p:cTn>
                        </p:par>
                        <p:par>
                          <p:cTn id="20" fill="hold">
                            <p:stCondLst>
                              <p:cond delay="1500"/>
                            </p:stCondLst>
                            <p:childTnLst>
                              <p:par>
                                <p:cTn id="21" presetID="22" presetClass="exit" presetSubtype="1" fill="hold" nodeType="afterEffect">
                                  <p:stCondLst>
                                    <p:cond delay="0"/>
                                  </p:stCondLst>
                                  <p:childTnLst>
                                    <p:animEffect transition="out" filter="wipe(up)">
                                      <p:cBhvr>
                                        <p:cTn id="22" dur="500"/>
                                        <p:tgtEl>
                                          <p:spTgt spid="47"/>
                                        </p:tgtEl>
                                      </p:cBhvr>
                                    </p:animEffect>
                                    <p:set>
                                      <p:cBhvr>
                                        <p:cTn id="23" dur="1" fill="hold">
                                          <p:stCondLst>
                                            <p:cond delay="499"/>
                                          </p:stCondLst>
                                        </p:cTn>
                                        <p:tgtEl>
                                          <p:spTgt spid="4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50"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b="1"/>
          </a:p>
        </p:txBody>
      </p:sp>
      <p:sp>
        <p:nvSpPr>
          <p:cNvPr id="35" name="Rectangle 6"/>
          <p:cNvSpPr>
            <a:spLocks noChangeArrowheads="1"/>
          </p:cNvSpPr>
          <p:nvPr/>
        </p:nvSpPr>
        <p:spPr bwMode="auto">
          <a:xfrm>
            <a:off x="3092450" y="612775"/>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
        <p:nvSpPr>
          <p:cNvPr id="36" name="圆角矩形 35"/>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dirty="0"/>
          </a:p>
        </p:txBody>
      </p:sp>
      <p:sp>
        <p:nvSpPr>
          <p:cNvPr id="5" name="AutoShape 4"/>
          <p:cNvSpPr>
            <a:spLocks noChangeArrowheads="1"/>
          </p:cNvSpPr>
          <p:nvPr/>
        </p:nvSpPr>
        <p:spPr bwMode="auto">
          <a:xfrm rot="16200000">
            <a:off x="4509294" y="950119"/>
            <a:ext cx="271463" cy="6340475"/>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56680" name="AutoShape 5"/>
          <p:cNvSpPr>
            <a:spLocks noChangeArrowheads="1"/>
          </p:cNvSpPr>
          <p:nvPr/>
        </p:nvSpPr>
        <p:spPr bwMode="auto">
          <a:xfrm>
            <a:off x="1711325" y="2049463"/>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81" name="Text Box 6"/>
          <p:cNvSpPr txBox="1">
            <a:spLocks noChangeArrowheads="1"/>
          </p:cNvSpPr>
          <p:nvPr/>
        </p:nvSpPr>
        <p:spPr bwMode="auto">
          <a:xfrm>
            <a:off x="1952625" y="2119313"/>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82" name="Text Box 7"/>
          <p:cNvSpPr txBox="1">
            <a:spLocks noChangeArrowheads="1"/>
          </p:cNvSpPr>
          <p:nvPr/>
        </p:nvSpPr>
        <p:spPr bwMode="auto">
          <a:xfrm>
            <a:off x="1952625" y="24987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83" name="Text Box 8"/>
          <p:cNvSpPr txBox="1">
            <a:spLocks noChangeArrowheads="1"/>
          </p:cNvSpPr>
          <p:nvPr/>
        </p:nvSpPr>
        <p:spPr bwMode="auto">
          <a:xfrm>
            <a:off x="1952625" y="2851150"/>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84" name="Text Box 9"/>
          <p:cNvSpPr txBox="1">
            <a:spLocks noChangeArrowheads="1"/>
          </p:cNvSpPr>
          <p:nvPr/>
        </p:nvSpPr>
        <p:spPr bwMode="auto">
          <a:xfrm>
            <a:off x="1952625" y="32162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85" name="Text Box 10"/>
          <p:cNvSpPr txBox="1">
            <a:spLocks noChangeArrowheads="1"/>
          </p:cNvSpPr>
          <p:nvPr/>
        </p:nvSpPr>
        <p:spPr bwMode="auto">
          <a:xfrm>
            <a:off x="1952625" y="362267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86" name="Freeform 11"/>
          <p:cNvSpPr/>
          <p:nvPr/>
        </p:nvSpPr>
        <p:spPr bwMode="auto">
          <a:xfrm>
            <a:off x="1711325" y="2441575"/>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7" name="Freeform 12"/>
          <p:cNvSpPr/>
          <p:nvPr/>
        </p:nvSpPr>
        <p:spPr bwMode="auto">
          <a:xfrm>
            <a:off x="1717675" y="2816225"/>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8" name="Freeform 13"/>
          <p:cNvSpPr/>
          <p:nvPr/>
        </p:nvSpPr>
        <p:spPr bwMode="auto">
          <a:xfrm>
            <a:off x="1701800" y="3190875"/>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89" name="Freeform 14"/>
          <p:cNvSpPr/>
          <p:nvPr/>
        </p:nvSpPr>
        <p:spPr bwMode="auto">
          <a:xfrm>
            <a:off x="1701800" y="357663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0" name="AutoShape 15"/>
          <p:cNvSpPr>
            <a:spLocks noChangeArrowheads="1"/>
          </p:cNvSpPr>
          <p:nvPr/>
        </p:nvSpPr>
        <p:spPr bwMode="auto">
          <a:xfrm>
            <a:off x="7011988" y="2028825"/>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56691" name="Text Box 16"/>
          <p:cNvSpPr txBox="1">
            <a:spLocks noChangeArrowheads="1"/>
          </p:cNvSpPr>
          <p:nvPr/>
        </p:nvSpPr>
        <p:spPr bwMode="auto">
          <a:xfrm>
            <a:off x="6967538" y="208597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p>
        </p:txBody>
      </p:sp>
      <p:sp>
        <p:nvSpPr>
          <p:cNvPr id="156692" name="Text Box 17"/>
          <p:cNvSpPr txBox="1">
            <a:spLocks noChangeArrowheads="1"/>
          </p:cNvSpPr>
          <p:nvPr/>
        </p:nvSpPr>
        <p:spPr bwMode="auto">
          <a:xfrm>
            <a:off x="6967538" y="249555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p>
        </p:txBody>
      </p:sp>
      <p:sp>
        <p:nvSpPr>
          <p:cNvPr id="156693" name="Text Box 18"/>
          <p:cNvSpPr txBox="1">
            <a:spLocks noChangeArrowheads="1"/>
          </p:cNvSpPr>
          <p:nvPr/>
        </p:nvSpPr>
        <p:spPr bwMode="auto">
          <a:xfrm>
            <a:off x="6973888" y="2857500"/>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p>
        </p:txBody>
      </p:sp>
      <p:sp>
        <p:nvSpPr>
          <p:cNvPr id="156694" name="Text Box 19"/>
          <p:cNvSpPr txBox="1">
            <a:spLocks noChangeArrowheads="1"/>
          </p:cNvSpPr>
          <p:nvPr/>
        </p:nvSpPr>
        <p:spPr bwMode="auto">
          <a:xfrm>
            <a:off x="6985000" y="32226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p>
        </p:txBody>
      </p:sp>
      <p:sp>
        <p:nvSpPr>
          <p:cNvPr id="156695" name="Text Box 20"/>
          <p:cNvSpPr txBox="1">
            <a:spLocks noChangeArrowheads="1"/>
          </p:cNvSpPr>
          <p:nvPr/>
        </p:nvSpPr>
        <p:spPr bwMode="auto">
          <a:xfrm>
            <a:off x="6967538" y="359092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p>
        </p:txBody>
      </p:sp>
      <p:sp>
        <p:nvSpPr>
          <p:cNvPr id="156696" name="Freeform 21"/>
          <p:cNvSpPr/>
          <p:nvPr/>
        </p:nvSpPr>
        <p:spPr bwMode="auto">
          <a:xfrm>
            <a:off x="7011988" y="2419350"/>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7" name="Freeform 22"/>
          <p:cNvSpPr/>
          <p:nvPr/>
        </p:nvSpPr>
        <p:spPr bwMode="auto">
          <a:xfrm>
            <a:off x="7008813" y="2792413"/>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8" name="Freeform 23"/>
          <p:cNvSpPr/>
          <p:nvPr/>
        </p:nvSpPr>
        <p:spPr bwMode="auto">
          <a:xfrm>
            <a:off x="7002463" y="3168650"/>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699" name="Freeform 24"/>
          <p:cNvSpPr/>
          <p:nvPr/>
        </p:nvSpPr>
        <p:spPr bwMode="auto">
          <a:xfrm>
            <a:off x="7002463" y="3554413"/>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6700" name="Text Box 29"/>
          <p:cNvSpPr txBox="1">
            <a:spLocks noChangeArrowheads="1"/>
          </p:cNvSpPr>
          <p:nvPr/>
        </p:nvSpPr>
        <p:spPr bwMode="auto">
          <a:xfrm>
            <a:off x="1566863" y="1223963"/>
            <a:ext cx="7826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sp>
        <p:nvSpPr>
          <p:cNvPr id="156701" name="AutoShape 30"/>
          <p:cNvSpPr>
            <a:spLocks noChangeArrowheads="1"/>
          </p:cNvSpPr>
          <p:nvPr/>
        </p:nvSpPr>
        <p:spPr bwMode="auto">
          <a:xfrm>
            <a:off x="7116763" y="1704975"/>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2" name="AutoShape 32"/>
          <p:cNvSpPr>
            <a:spLocks noChangeArrowheads="1"/>
          </p:cNvSpPr>
          <p:nvPr/>
        </p:nvSpPr>
        <p:spPr bwMode="auto">
          <a:xfrm>
            <a:off x="1714500" y="1731963"/>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156703" name="Text Box 33"/>
          <p:cNvSpPr txBox="1">
            <a:spLocks noChangeArrowheads="1"/>
          </p:cNvSpPr>
          <p:nvPr/>
        </p:nvSpPr>
        <p:spPr bwMode="auto">
          <a:xfrm>
            <a:off x="16621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sp>
        <p:nvSpPr>
          <p:cNvPr id="156704" name="Text Box 41"/>
          <p:cNvSpPr txBox="1">
            <a:spLocks noChangeArrowheads="1"/>
          </p:cNvSpPr>
          <p:nvPr/>
        </p:nvSpPr>
        <p:spPr bwMode="auto">
          <a:xfrm>
            <a:off x="6902450" y="1223963"/>
            <a:ext cx="7826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 </a:t>
            </a:r>
            <a:r>
              <a:rPr kumimoji="1" lang="en-US" altLang="zh-CN" sz="1600" b="1">
                <a:solidFill>
                  <a:srgbClr val="0000FF"/>
                </a:solidFill>
                <a:latin typeface="微软雅黑" panose="020B0503020204020204" pitchFamily="34" charset="-122"/>
                <a:ea typeface="微软雅黑" panose="020B0503020204020204" pitchFamily="34" charset="-122"/>
              </a:rPr>
              <a:t>2</a:t>
            </a:r>
          </a:p>
        </p:txBody>
      </p:sp>
      <p:sp>
        <p:nvSpPr>
          <p:cNvPr id="156705" name="Text Box 33"/>
          <p:cNvSpPr txBox="1">
            <a:spLocks noChangeArrowheads="1"/>
          </p:cNvSpPr>
          <p:nvPr/>
        </p:nvSpPr>
        <p:spPr bwMode="auto">
          <a:xfrm>
            <a:off x="7072313" y="1744663"/>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p>
        </p:txBody>
      </p:sp>
      <p:sp>
        <p:nvSpPr>
          <p:cNvPr id="156706" name="AutoShape 30"/>
          <p:cNvSpPr>
            <a:spLocks noChangeArrowheads="1"/>
          </p:cNvSpPr>
          <p:nvPr/>
        </p:nvSpPr>
        <p:spPr bwMode="auto">
          <a:xfrm>
            <a:off x="3998913" y="1400175"/>
            <a:ext cx="2439987" cy="758825"/>
          </a:xfrm>
          <a:prstGeom prst="wedgeRoundRectCallout">
            <a:avLst>
              <a:gd name="adj1" fmla="val 79542"/>
              <a:gd name="adj2" fmla="val 14454"/>
              <a:gd name="adj3" fmla="val 16667"/>
            </a:avLst>
          </a:prstGeom>
          <a:solidFill>
            <a:schemeClr val="bg1"/>
          </a:solidFill>
          <a:ln w="9525">
            <a:solidFill>
              <a:schemeClr val="tx1"/>
            </a:solidFill>
            <a:miter lim="800000"/>
          </a:ln>
        </p:spPr>
        <p:txBody>
          <a:bodyPr/>
          <a:lstStyle/>
          <a:p>
            <a:pPr algn="ctr"/>
            <a:endParaRPr lang="zh-CN" altLang="zh-CN" b="1">
              <a:latin typeface="Tahoma" panose="020B0604030504040204" pitchFamily="34" charset="0"/>
            </a:endParaRPr>
          </a:p>
        </p:txBody>
      </p:sp>
      <p:sp>
        <p:nvSpPr>
          <p:cNvPr id="156707" name="Text Box 31"/>
          <p:cNvSpPr txBox="1">
            <a:spLocks noChangeArrowheads="1"/>
          </p:cNvSpPr>
          <p:nvPr/>
        </p:nvSpPr>
        <p:spPr bwMode="auto">
          <a:xfrm>
            <a:off x="4175125" y="1512888"/>
            <a:ext cx="211613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我收到了 </a:t>
            </a:r>
            <a:r>
              <a:rPr kumimoji="1" lang="en-US" altLang="zh-CN" sz="1600" b="1">
                <a:latin typeface="微软雅黑" panose="020B0503020204020204" pitchFamily="34" charset="-122"/>
                <a:ea typeface="微软雅黑" panose="020B0503020204020204" pitchFamily="34" charset="-122"/>
              </a:rPr>
              <a:t>AP</a:t>
            </a:r>
            <a:r>
              <a:rPr kumimoji="1" lang="en-US" altLang="zh-CN" sz="1600" b="1" baseline="-25000">
                <a:latin typeface="微软雅黑" panose="020B0503020204020204" pitchFamily="34" charset="-122"/>
                <a:ea typeface="微软雅黑" panose="020B0503020204020204" pitchFamily="34" charset="-122"/>
              </a:rPr>
              <a:t>1</a:t>
            </a:r>
            <a:r>
              <a:rPr kumimoji="1" lang="en-US" altLang="zh-CN" sz="1600" b="1">
                <a:latin typeface="微软雅黑" panose="020B0503020204020204" pitchFamily="34" charset="-122"/>
                <a:ea typeface="微软雅黑" panose="020B0503020204020204" pitchFamily="34" charset="-122"/>
              </a:rPr>
              <a:t> </a:t>
            </a:r>
            <a:r>
              <a:rPr kumimoji="1" lang="zh-CN" altLang="en-US" sz="1600" b="1">
                <a:latin typeface="微软雅黑" panose="020B0503020204020204" pitchFamily="34" charset="-122"/>
                <a:ea typeface="微软雅黑" panose="020B0503020204020204" pitchFamily="34" charset="-122"/>
              </a:rPr>
              <a:t>发来的</a:t>
            </a:r>
          </a:p>
          <a:p>
            <a:pPr algn="ctr" eaLnBrk="0" hangingPunct="0"/>
            <a:r>
              <a:rPr kumimoji="1" lang="zh-CN" altLang="en-US" sz="1600" b="1">
                <a:latin typeface="微软雅黑" panose="020B0503020204020204" pitchFamily="34" charset="-122"/>
                <a:ea typeface="微软雅黑" panose="020B0503020204020204" pitchFamily="34" charset="-122"/>
              </a:rPr>
              <a:t>应用程序数据！</a:t>
            </a:r>
          </a:p>
        </p:txBody>
      </p:sp>
    </p:spTree>
    <p:extLst>
      <p:ext uri="{BB962C8B-B14F-4D97-AF65-F5344CB8AC3E}">
        <p14:creationId xmlns:p14="http://schemas.microsoft.com/office/powerpoint/2010/main" val="3882182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00" name="Rectangle 68"/>
          <p:cNvSpPr>
            <a:spLocks noChangeArrowheads="1"/>
          </p:cNvSpPr>
          <p:nvPr/>
        </p:nvSpPr>
        <p:spPr bwMode="auto">
          <a:xfrm>
            <a:off x="505072" y="1231392"/>
            <a:ext cx="805371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OSI</a:t>
            </a:r>
            <a:r>
              <a:rPr lang="zh-CN" altLang="zh-CN" sz="2000" b="1" dirty="0" smtClean="0">
                <a:latin typeface="微软雅黑" panose="020B0503020204020204" pitchFamily="34" charset="-122"/>
                <a:ea typeface="微软雅黑" panose="020B0503020204020204" pitchFamily="34" charset="-122"/>
              </a:rPr>
              <a:t>参考</a:t>
            </a:r>
            <a:r>
              <a:rPr lang="zh-CN" altLang="zh-CN" sz="2000" b="1" dirty="0">
                <a:latin typeface="微软雅黑" panose="020B0503020204020204" pitchFamily="34" charset="-122"/>
                <a:ea typeface="微软雅黑" panose="020B0503020204020204" pitchFamily="34" charset="-122"/>
              </a:rPr>
              <a:t>模型把对等层次之间传送的数据单位称为该层的</a:t>
            </a:r>
            <a:r>
              <a:rPr lang="zh-CN" altLang="zh-CN" sz="2000" b="1" dirty="0" smtClean="0">
                <a:solidFill>
                  <a:srgbClr val="0000FF"/>
                </a:solidFill>
                <a:latin typeface="微软雅黑" panose="020B0503020204020204" pitchFamily="34" charset="-122"/>
                <a:ea typeface="微软雅黑" panose="020B0503020204020204" pitchFamily="34" charset="-122"/>
              </a:rPr>
              <a:t>协议数据单元</a:t>
            </a:r>
            <a:r>
              <a:rPr lang="en-US" altLang="zh-CN" sz="2000" b="1" dirty="0" smtClean="0">
                <a:solidFill>
                  <a:srgbClr val="0000FF"/>
                </a:solidFill>
                <a:latin typeface="微软雅黑" panose="020B0503020204020204" pitchFamily="34" charset="-122"/>
                <a:ea typeface="微软雅黑" panose="020B0503020204020204" pitchFamily="34" charset="-122"/>
              </a:rPr>
              <a:t>PDU</a:t>
            </a:r>
            <a:r>
              <a:rPr lang="en-US" altLang="zh-CN" sz="2000" b="1" dirty="0" smtClean="0">
                <a:latin typeface="微软雅黑" panose="020B0503020204020204" pitchFamily="34" charset="-122"/>
                <a:ea typeface="微软雅黑" panose="020B0503020204020204" pitchFamily="34" charset="-122"/>
              </a:rPr>
              <a:t>(Protocol </a:t>
            </a:r>
            <a:r>
              <a:rPr lang="en-US" altLang="zh-CN" sz="2000" b="1" dirty="0">
                <a:latin typeface="微软雅黑" panose="020B0503020204020204" pitchFamily="34" charset="-122"/>
                <a:ea typeface="微软雅黑" panose="020B0503020204020204" pitchFamily="34" charset="-122"/>
              </a:rPr>
              <a:t>Data Unit)</a:t>
            </a:r>
            <a:r>
              <a:rPr lang="zh-CN" altLang="zh-CN" sz="2000" b="1" dirty="0">
                <a:latin typeface="微软雅黑" panose="020B0503020204020204" pitchFamily="34" charset="-122"/>
                <a:ea typeface="微软雅黑" panose="020B0503020204020204" pitchFamily="34" charset="-122"/>
              </a:rPr>
              <a:t>。这个名词现已被许多</a:t>
            </a:r>
            <a:r>
              <a:rPr lang="zh-CN" altLang="zh-CN" sz="2000" b="1" dirty="0" smtClean="0">
                <a:latin typeface="微软雅黑" panose="020B0503020204020204" pitchFamily="34" charset="-122"/>
                <a:ea typeface="微软雅黑" panose="020B0503020204020204" pitchFamily="34" charset="-122"/>
              </a:rPr>
              <a:t>非</a:t>
            </a:r>
            <a:r>
              <a:rPr lang="en-US" altLang="zh-CN" sz="2000" b="1" dirty="0" smtClean="0">
                <a:latin typeface="微软雅黑" panose="020B0503020204020204" pitchFamily="34" charset="-122"/>
                <a:ea typeface="微软雅黑" panose="020B0503020204020204" pitchFamily="34" charset="-122"/>
              </a:rPr>
              <a:t>OSI</a:t>
            </a:r>
            <a:r>
              <a:rPr lang="zh-CN" altLang="zh-CN" sz="2000" b="1" dirty="0" smtClean="0">
                <a:latin typeface="微软雅黑" panose="020B0503020204020204" pitchFamily="34" charset="-122"/>
                <a:ea typeface="微软雅黑" panose="020B0503020204020204" pitchFamily="34" charset="-122"/>
              </a:rPr>
              <a:t>标准</a:t>
            </a:r>
            <a:r>
              <a:rPr lang="zh-CN" altLang="zh-CN" sz="2000" b="1" dirty="0">
                <a:latin typeface="微软雅黑" panose="020B0503020204020204" pitchFamily="34" charset="-122"/>
                <a:ea typeface="微软雅黑" panose="020B0503020204020204" pitchFamily="34" charset="-122"/>
              </a:rPr>
              <a:t>采用。</a:t>
            </a: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任何两个同样的层次把数据（即数据单元加上控制信息）通过水平虚线直接传递给对方。这就是所谓的“</a:t>
            </a:r>
            <a:r>
              <a:rPr lang="zh-CN" altLang="zh-CN" sz="2000" b="1" dirty="0">
                <a:solidFill>
                  <a:srgbClr val="0000FF"/>
                </a:solidFill>
                <a:latin typeface="微软雅黑" panose="020B0503020204020204" pitchFamily="34" charset="-122"/>
                <a:ea typeface="微软雅黑" panose="020B0503020204020204" pitchFamily="34" charset="-122"/>
              </a:rPr>
              <a:t>对等层</a:t>
            </a:r>
            <a:r>
              <a:rPr lang="zh-CN" altLang="zh-CN"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(peer layers)</a:t>
            </a:r>
            <a:r>
              <a:rPr lang="zh-CN" altLang="zh-CN" sz="2000" b="1" dirty="0">
                <a:latin typeface="微软雅黑" panose="020B0503020204020204" pitchFamily="34" charset="-122"/>
                <a:ea typeface="微软雅黑" panose="020B0503020204020204" pitchFamily="34" charset="-122"/>
              </a:rPr>
              <a:t>之间的通信。</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各层协议</a:t>
            </a:r>
            <a:r>
              <a:rPr lang="zh-CN" altLang="zh-CN" sz="2000" b="1" dirty="0">
                <a:latin typeface="微软雅黑" panose="020B0503020204020204" pitchFamily="34" charset="-122"/>
                <a:ea typeface="微软雅黑" panose="020B0503020204020204" pitchFamily="34" charset="-122"/>
              </a:rPr>
              <a:t>实际上就是在各个对等层之间传递数据时的各项规定。</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5072" y="828612"/>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 name="Rectangle 6"/>
          <p:cNvSpPr>
            <a:spLocks noChangeArrowheads="1"/>
          </p:cNvSpPr>
          <p:nvPr/>
        </p:nvSpPr>
        <p:spPr bwMode="auto">
          <a:xfrm>
            <a:off x="3092450" y="804799"/>
            <a:ext cx="30416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主机 </a:t>
            </a:r>
            <a:r>
              <a:rPr lang="en-US" altLang="zh-CN" sz="2000" b="1">
                <a:solidFill>
                  <a:schemeClr val="bg1"/>
                </a:solidFill>
                <a:ea typeface="微软雅黑" panose="020B0503020204020204" pitchFamily="34" charset="-122"/>
              </a:rPr>
              <a:t>1 </a:t>
            </a:r>
            <a:r>
              <a:rPr lang="zh-CN" altLang="en-US" sz="2000" b="1">
                <a:solidFill>
                  <a:schemeClr val="bg1"/>
                </a:solidFill>
                <a:ea typeface="微软雅黑" panose="020B0503020204020204" pitchFamily="34" charset="-122"/>
              </a:rPr>
              <a:t>向主机 </a:t>
            </a:r>
            <a:r>
              <a:rPr lang="en-US" altLang="zh-CN" sz="2000" b="1">
                <a:solidFill>
                  <a:schemeClr val="bg1"/>
                </a:solidFill>
                <a:ea typeface="微软雅黑" panose="020B0503020204020204" pitchFamily="34" charset="-122"/>
              </a:rPr>
              <a:t>2 </a:t>
            </a:r>
            <a:r>
              <a:rPr lang="zh-CN" altLang="en-US" sz="2000" b="1">
                <a:solidFill>
                  <a:schemeClr val="bg1"/>
                </a:solidFill>
                <a:ea typeface="微软雅黑" panose="020B0503020204020204" pitchFamily="34" charset="-122"/>
              </a:rPr>
              <a:t>发送数据 </a:t>
            </a:r>
          </a:p>
        </p:txBody>
      </p:sp>
    </p:spTree>
    <p:extLst>
      <p:ext uri="{BB962C8B-B14F-4D97-AF65-F5344CB8AC3E}">
        <p14:creationId xmlns:p14="http://schemas.microsoft.com/office/powerpoint/2010/main" val="1780398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AutoShape 5"/>
          <p:cNvSpPr>
            <a:spLocks noChangeArrowheads="1"/>
          </p:cNvSpPr>
          <p:nvPr/>
        </p:nvSpPr>
        <p:spPr bwMode="auto">
          <a:xfrm>
            <a:off x="505072" y="1205929"/>
            <a:ext cx="8053712"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8723" name="Rectangle 6"/>
          <p:cNvSpPr>
            <a:spLocks noChangeArrowheads="1"/>
          </p:cNvSpPr>
          <p:nvPr/>
        </p:nvSpPr>
        <p:spPr bwMode="auto">
          <a:xfrm>
            <a:off x="2295525" y="1201166"/>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latin typeface="微软雅黑" panose="020B0503020204020204" pitchFamily="34" charset="-122"/>
                <a:ea typeface="微软雅黑" panose="020B0503020204020204" pitchFamily="34" charset="-122"/>
              </a:rPr>
              <a:t>1.7.4  </a:t>
            </a:r>
            <a:r>
              <a:rPr lang="zh-CN" altLang="zh-CN" sz="2000" b="1">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8724" name="Rectangle 8"/>
          <p:cNvSpPr>
            <a:spLocks noChangeArrowheads="1"/>
          </p:cNvSpPr>
          <p:nvPr/>
        </p:nvSpPr>
        <p:spPr bwMode="auto">
          <a:xfrm>
            <a:off x="505072" y="165836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实体 </a:t>
            </a:r>
            <a:r>
              <a:rPr lang="en-US" altLang="zh-CN" sz="2000" b="1" dirty="0">
                <a:latin typeface="微软雅黑" panose="020B0503020204020204" pitchFamily="34" charset="-122"/>
                <a:ea typeface="微软雅黑" panose="020B0503020204020204" pitchFamily="34" charset="-122"/>
              </a:rPr>
              <a:t>(entity) </a:t>
            </a:r>
            <a:r>
              <a:rPr lang="zh-CN" altLang="en-US" sz="2000" b="1" dirty="0">
                <a:latin typeface="微软雅黑" panose="020B0503020204020204" pitchFamily="34" charset="-122"/>
                <a:ea typeface="微软雅黑" panose="020B0503020204020204" pitchFamily="34" charset="-122"/>
              </a:rPr>
              <a:t>表示任何可发送或接收信息的硬件或软件进程。 </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是控制</a:t>
            </a:r>
            <a:r>
              <a:rPr lang="zh-CN" altLang="en-US" sz="2000" b="1" dirty="0">
                <a:solidFill>
                  <a:srgbClr val="0000FF"/>
                </a:solidFill>
                <a:latin typeface="微软雅黑" panose="020B0503020204020204" pitchFamily="34" charset="-122"/>
                <a:ea typeface="微软雅黑" panose="020B0503020204020204" pitchFamily="34" charset="-122"/>
              </a:rPr>
              <a:t>两个对等实体</a:t>
            </a:r>
            <a:r>
              <a:rPr lang="zh-CN" altLang="en-US" sz="2000" b="1" dirty="0">
                <a:latin typeface="微软雅黑" panose="020B0503020204020204" pitchFamily="34" charset="-122"/>
                <a:ea typeface="微软雅黑" panose="020B0503020204020204" pitchFamily="34" charset="-122"/>
              </a:rPr>
              <a:t>进行通信的规则的集合。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在协议的控制下，两个对等实体间的通信使得本层能够</a:t>
            </a:r>
            <a:r>
              <a:rPr lang="zh-CN" altLang="en-US" sz="2000" b="1" dirty="0">
                <a:solidFill>
                  <a:srgbClr val="0000FF"/>
                </a:solidFill>
                <a:latin typeface="微软雅黑" panose="020B0503020204020204" pitchFamily="34" charset="-122"/>
                <a:ea typeface="微软雅黑" panose="020B0503020204020204" pitchFamily="34" charset="-122"/>
              </a:rPr>
              <a:t>向上一层提供服务。</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要实现本层协议，还需要</a:t>
            </a:r>
            <a:r>
              <a:rPr lang="zh-CN" altLang="en-US" sz="2000" b="1" dirty="0">
                <a:solidFill>
                  <a:srgbClr val="0000FF"/>
                </a:solidFill>
                <a:latin typeface="微软雅黑" panose="020B0503020204020204" pitchFamily="34" charset="-122"/>
                <a:ea typeface="微软雅黑" panose="020B0503020204020204" pitchFamily="34" charset="-122"/>
              </a:rPr>
              <a:t>使用下层所提供的服务。 </a:t>
            </a:r>
          </a:p>
        </p:txBody>
      </p:sp>
    </p:spTree>
    <p:extLst>
      <p:ext uri="{BB962C8B-B14F-4D97-AF65-F5344CB8AC3E}">
        <p14:creationId xmlns:p14="http://schemas.microsoft.com/office/powerpoint/2010/main" val="3996554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2"/>
          <p:cNvSpPr>
            <a:spLocks noChangeArrowheads="1"/>
          </p:cNvSpPr>
          <p:nvPr/>
        </p:nvSpPr>
        <p:spPr bwMode="auto">
          <a:xfrm>
            <a:off x="1418810" y="430744"/>
            <a:ext cx="57983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0" lang="en-US" altLang="zh-CN" sz="2000" dirty="0">
                <a:latin typeface="微软雅黑" panose="020B0503020204020204" charset="-122"/>
                <a:ea typeface="微软雅黑" panose="020B0503020204020204" charset="-122"/>
              </a:rPr>
              <a:t>1990</a:t>
            </a:r>
            <a:r>
              <a:rPr kumimoji="0" lang="zh-CN" altLang="en-US" sz="2000" dirty="0">
                <a:latin typeface="微软雅黑" panose="020B0503020204020204" charset="-122"/>
                <a:ea typeface="微软雅黑" panose="020B0503020204020204" charset="-122"/>
              </a:rPr>
              <a:t>年阿尔文·托夫勒预言</a:t>
            </a:r>
            <a:r>
              <a:rPr kumimoji="0" lang="zh-CN" altLang="en-US" sz="2000" dirty="0">
                <a:solidFill>
                  <a:schemeClr val="accent1"/>
                </a:solidFill>
                <a:latin typeface="微软雅黑" panose="020B0503020204020204" charset="-122"/>
                <a:ea typeface="微软雅黑" panose="020B0503020204020204" charset="-122"/>
              </a:rPr>
              <a:t>特朗普将成为美国总统 </a:t>
            </a:r>
            <a:endParaRPr lang="zh-CN" altLang="en-US" sz="2000" dirty="0">
              <a:solidFill>
                <a:schemeClr val="accent1"/>
              </a:solidFill>
              <a:latin typeface="微软雅黑" panose="020B0503020204020204" charset="-122"/>
              <a:ea typeface="微软雅黑" panose="020B0503020204020204" charset="-122"/>
            </a:endParaRPr>
          </a:p>
        </p:txBody>
      </p:sp>
      <p:pic>
        <p:nvPicPr>
          <p:cNvPr id="7171" name="图片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307" y="839625"/>
            <a:ext cx="1849437" cy="2052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66889" y="1433747"/>
            <a:ext cx="1868487" cy="2040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27364" y="2243371"/>
            <a:ext cx="1851025" cy="205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4" name="矩形 6"/>
          <p:cNvSpPr>
            <a:spLocks noChangeArrowheads="1"/>
          </p:cNvSpPr>
          <p:nvPr/>
        </p:nvSpPr>
        <p:spPr bwMode="auto">
          <a:xfrm>
            <a:off x="615070" y="4137422"/>
            <a:ext cx="1859805"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600" dirty="0">
                <a:latin typeface="微软雅黑" panose="020B0503020204020204" charset="-122"/>
                <a:ea typeface="微软雅黑" panose="020B0503020204020204" charset="-122"/>
              </a:rPr>
              <a:t>未来三部曲</a:t>
            </a:r>
          </a:p>
        </p:txBody>
      </p:sp>
      <p:sp>
        <p:nvSpPr>
          <p:cNvPr id="7175" name="矩形 12"/>
          <p:cNvSpPr>
            <a:spLocks noChangeArrowheads="1"/>
          </p:cNvSpPr>
          <p:nvPr/>
        </p:nvSpPr>
        <p:spPr bwMode="auto">
          <a:xfrm>
            <a:off x="738894" y="2834878"/>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t>1970</a:t>
            </a:r>
            <a:endParaRPr lang="zh-CN" altLang="en-US" sz="2000" b="1" dirty="0"/>
          </a:p>
        </p:txBody>
      </p:sp>
      <p:sp>
        <p:nvSpPr>
          <p:cNvPr id="7176" name="矩形 13"/>
          <p:cNvSpPr>
            <a:spLocks noChangeArrowheads="1"/>
          </p:cNvSpPr>
          <p:nvPr/>
        </p:nvSpPr>
        <p:spPr bwMode="auto">
          <a:xfrm>
            <a:off x="2211388" y="3461147"/>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t>1980</a:t>
            </a:r>
            <a:endParaRPr lang="zh-CN" altLang="en-US" sz="2000" b="1" dirty="0"/>
          </a:p>
        </p:txBody>
      </p:sp>
      <p:sp>
        <p:nvSpPr>
          <p:cNvPr id="7177" name="矩形 14"/>
          <p:cNvSpPr>
            <a:spLocks noChangeArrowheads="1"/>
          </p:cNvSpPr>
          <p:nvPr/>
        </p:nvSpPr>
        <p:spPr bwMode="auto">
          <a:xfrm>
            <a:off x="3603626" y="4274344"/>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t>1990</a:t>
            </a:r>
            <a:endParaRPr lang="zh-CN" altLang="en-US" sz="2000" b="1" dirty="0"/>
          </a:p>
        </p:txBody>
      </p:sp>
      <p:pic>
        <p:nvPicPr>
          <p:cNvPr id="7178" name="Picture 7"/>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54233" y="892409"/>
            <a:ext cx="3125612" cy="38545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1909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AutoShape 5"/>
          <p:cNvSpPr>
            <a:spLocks noChangeArrowheads="1"/>
          </p:cNvSpPr>
          <p:nvPr/>
        </p:nvSpPr>
        <p:spPr bwMode="auto">
          <a:xfrm>
            <a:off x="505072" y="1010984"/>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59747" name="Rectangle 6"/>
          <p:cNvSpPr>
            <a:spLocks noChangeArrowheads="1"/>
          </p:cNvSpPr>
          <p:nvPr/>
        </p:nvSpPr>
        <p:spPr bwMode="auto">
          <a:xfrm>
            <a:off x="2871788" y="987171"/>
            <a:ext cx="37750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a:solidFill>
                  <a:schemeClr val="bg1"/>
                </a:solidFill>
                <a:ea typeface="微软雅黑" panose="020B0503020204020204" pitchFamily="34" charset="-122"/>
              </a:rPr>
              <a:t>协议</a:t>
            </a:r>
            <a:r>
              <a:rPr lang="zh-CN" altLang="en-US" sz="2000" b="1">
                <a:solidFill>
                  <a:schemeClr val="bg1"/>
                </a:solidFill>
                <a:ea typeface="微软雅黑" panose="020B0503020204020204" pitchFamily="34" charset="-122"/>
              </a:rPr>
              <a:t>和</a:t>
            </a:r>
            <a:r>
              <a:rPr lang="zh-CN" altLang="zh-CN" sz="2000" b="1">
                <a:solidFill>
                  <a:schemeClr val="bg1"/>
                </a:solidFill>
                <a:ea typeface="微软雅黑" panose="020B0503020204020204" pitchFamily="34" charset="-122"/>
              </a:rPr>
              <a:t>服务在概念上是不一样的</a:t>
            </a:r>
            <a:endParaRPr lang="zh-CN" altLang="en-US" sz="2000" b="1">
              <a:solidFill>
                <a:schemeClr val="bg1"/>
              </a:solidFill>
              <a:ea typeface="微软雅黑" panose="020B0503020204020204" pitchFamily="34" charset="-122"/>
            </a:endParaRPr>
          </a:p>
        </p:txBody>
      </p:sp>
      <p:sp>
        <p:nvSpPr>
          <p:cNvPr id="159748" name="Rectangle 68"/>
          <p:cNvSpPr>
            <a:spLocks noChangeArrowheads="1"/>
          </p:cNvSpPr>
          <p:nvPr/>
        </p:nvSpPr>
        <p:spPr bwMode="auto">
          <a:xfrm>
            <a:off x="505072" y="1407859"/>
            <a:ext cx="805371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协议的实现保证了能够向上一层提供服务</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本层的服务用户</a:t>
            </a:r>
            <a:r>
              <a:rPr lang="zh-CN" altLang="en-US" sz="2000" b="1" dirty="0">
                <a:solidFill>
                  <a:srgbClr val="0000FF"/>
                </a:solidFill>
                <a:latin typeface="微软雅黑" panose="020B0503020204020204" pitchFamily="34" charset="-122"/>
                <a:ea typeface="微软雅黑" panose="020B0503020204020204" pitchFamily="34" charset="-122"/>
              </a:rPr>
              <a:t>只能看见服务</a:t>
            </a:r>
            <a:r>
              <a:rPr lang="zh-CN" altLang="en-US" sz="2000" b="1" dirty="0">
                <a:latin typeface="微软雅黑" panose="020B0503020204020204" pitchFamily="34" charset="-122"/>
                <a:ea typeface="微软雅黑" panose="020B0503020204020204" pitchFamily="34" charset="-122"/>
              </a:rPr>
              <a:t>而无法看见下面的</a:t>
            </a:r>
            <a:r>
              <a:rPr lang="zh-CN" altLang="en-US" sz="2000" b="1" dirty="0" smtClean="0">
                <a:latin typeface="微软雅黑" panose="020B0503020204020204" pitchFamily="34" charset="-122"/>
                <a:ea typeface="微软雅黑" panose="020B0503020204020204" pitchFamily="34" charset="-122"/>
              </a:rPr>
              <a:t>协议，即</a:t>
            </a:r>
            <a:r>
              <a:rPr lang="zh-CN" altLang="en-US" sz="2000" b="1" dirty="0">
                <a:latin typeface="微软雅黑" panose="020B0503020204020204" pitchFamily="34" charset="-122"/>
                <a:ea typeface="微软雅黑" panose="020B0503020204020204" pitchFamily="34" charset="-122"/>
              </a:rPr>
              <a:t>下面的协议对上面的服务用户是</a:t>
            </a:r>
            <a:r>
              <a:rPr lang="zh-CN" altLang="en-US" sz="2000" b="1" dirty="0">
                <a:solidFill>
                  <a:srgbClr val="0000FF"/>
                </a:solidFill>
                <a:latin typeface="微软雅黑" panose="020B0503020204020204" pitchFamily="34" charset="-122"/>
                <a:ea typeface="微软雅黑" panose="020B0503020204020204" pitchFamily="34" charset="-122"/>
              </a:rPr>
              <a:t>透明</a:t>
            </a:r>
            <a:r>
              <a:rPr lang="zh-CN" altLang="en-US" sz="2000" b="1" dirty="0">
                <a:latin typeface="微软雅黑" panose="020B0503020204020204" pitchFamily="34" charset="-122"/>
                <a:ea typeface="微软雅黑" panose="020B0503020204020204" pitchFamily="34" charset="-122"/>
              </a:rPr>
              <a:t>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协议是“</a:t>
            </a:r>
            <a:r>
              <a:rPr lang="zh-CN" altLang="en-US" sz="2000" b="1" dirty="0">
                <a:solidFill>
                  <a:srgbClr val="0000FF"/>
                </a:solidFill>
                <a:latin typeface="微软雅黑" panose="020B0503020204020204" pitchFamily="34" charset="-122"/>
                <a:ea typeface="微软雅黑" panose="020B0503020204020204" pitchFamily="34" charset="-122"/>
              </a:rPr>
              <a:t>水平的</a:t>
            </a:r>
            <a:r>
              <a:rPr lang="zh-CN" altLang="en-US" sz="2000" b="1" dirty="0">
                <a:latin typeface="微软雅黑" panose="020B0503020204020204" pitchFamily="34" charset="-122"/>
                <a:ea typeface="微软雅黑" panose="020B0503020204020204" pitchFamily="34" charset="-122"/>
              </a:rPr>
              <a:t>”，即协议是控制对等实体之间通信的规则。</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服务是“</a:t>
            </a:r>
            <a:r>
              <a:rPr lang="zh-CN" altLang="en-US" sz="2000" b="1" dirty="0">
                <a:solidFill>
                  <a:srgbClr val="0000FF"/>
                </a:solidFill>
                <a:latin typeface="微软雅黑" panose="020B0503020204020204" pitchFamily="34" charset="-122"/>
                <a:ea typeface="微软雅黑" panose="020B0503020204020204" pitchFamily="34" charset="-122"/>
              </a:rPr>
              <a:t>垂直的</a:t>
            </a:r>
            <a:r>
              <a:rPr lang="zh-CN" altLang="en-US" sz="2000" b="1" dirty="0">
                <a:latin typeface="微软雅黑" panose="020B0503020204020204" pitchFamily="34" charset="-122"/>
                <a:ea typeface="微软雅黑" panose="020B0503020204020204" pitchFamily="34" charset="-122"/>
              </a:rPr>
              <a:t>”，即服务是由下层向上层通过层间接口提供的。</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上层使用</a:t>
            </a:r>
            <a:r>
              <a:rPr lang="zh-CN" altLang="en-US" sz="2000" b="1" dirty="0">
                <a:solidFill>
                  <a:srgbClr val="0000FF"/>
                </a:solidFill>
                <a:latin typeface="微软雅黑" panose="020B0503020204020204" pitchFamily="34" charset="-122"/>
                <a:ea typeface="微软雅黑" panose="020B0503020204020204" pitchFamily="34" charset="-122"/>
              </a:rPr>
              <a:t>服务原语</a:t>
            </a:r>
            <a:r>
              <a:rPr lang="zh-CN" altLang="en-US" sz="2000" b="1" dirty="0">
                <a:latin typeface="微软雅黑" panose="020B0503020204020204" pitchFamily="34" charset="-122"/>
                <a:ea typeface="微软雅黑" panose="020B0503020204020204" pitchFamily="34" charset="-122"/>
              </a:rPr>
              <a:t>获得</a:t>
            </a:r>
            <a:r>
              <a:rPr lang="zh-CN" altLang="zh-CN" sz="2000" b="1" dirty="0">
                <a:latin typeface="微软雅黑" panose="020B0503020204020204" pitchFamily="34" charset="-122"/>
                <a:ea typeface="微软雅黑" panose="020B0503020204020204" pitchFamily="34" charset="-122"/>
              </a:rPr>
              <a:t>下层所提供的服务</a:t>
            </a:r>
            <a:r>
              <a:rPr lang="zh-CN" altLang="en-US" sz="20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462865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AutoShape 5"/>
          <p:cNvSpPr>
            <a:spLocks noChangeArrowheads="1"/>
          </p:cNvSpPr>
          <p:nvPr/>
        </p:nvSpPr>
        <p:spPr bwMode="auto">
          <a:xfrm>
            <a:off x="505072" y="901002"/>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0771" name="Rectangle 6"/>
          <p:cNvSpPr>
            <a:spLocks noChangeArrowheads="1"/>
          </p:cNvSpPr>
          <p:nvPr/>
        </p:nvSpPr>
        <p:spPr bwMode="auto">
          <a:xfrm>
            <a:off x="3843274" y="877189"/>
            <a:ext cx="1466850" cy="401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dirty="0">
                <a:solidFill>
                  <a:schemeClr val="bg1"/>
                </a:solidFill>
                <a:ea typeface="微软雅黑" panose="020B0503020204020204" pitchFamily="34" charset="-122"/>
              </a:rPr>
              <a:t>服务</a:t>
            </a:r>
            <a:r>
              <a:rPr lang="zh-CN" altLang="en-US" sz="2000" b="1" dirty="0">
                <a:solidFill>
                  <a:schemeClr val="bg1"/>
                </a:solidFill>
                <a:ea typeface="微软雅黑" panose="020B0503020204020204" pitchFamily="34" charset="-122"/>
              </a:rPr>
              <a:t>访问点</a:t>
            </a:r>
          </a:p>
        </p:txBody>
      </p:sp>
      <p:sp>
        <p:nvSpPr>
          <p:cNvPr id="160772" name="Rectangle 68"/>
          <p:cNvSpPr>
            <a:spLocks noChangeArrowheads="1"/>
          </p:cNvSpPr>
          <p:nvPr/>
        </p:nvSpPr>
        <p:spPr bwMode="auto">
          <a:xfrm>
            <a:off x="505072" y="1297877"/>
            <a:ext cx="8053711"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同一系统相邻两层的实体进行交互的地方，称为</a:t>
            </a:r>
            <a:r>
              <a:rPr lang="zh-CN" altLang="en-US" sz="2000" b="1" dirty="0" smtClean="0">
                <a:solidFill>
                  <a:srgbClr val="0000FF"/>
                </a:solidFill>
                <a:latin typeface="微软雅黑" panose="020B0503020204020204" pitchFamily="34" charset="-122"/>
                <a:ea typeface="微软雅黑" panose="020B0503020204020204" pitchFamily="34" charset="-122"/>
              </a:rPr>
              <a:t>服务访问点</a:t>
            </a:r>
            <a:r>
              <a:rPr lang="en-US" altLang="zh-CN" sz="2000" b="1" dirty="0" smtClean="0">
                <a:solidFill>
                  <a:srgbClr val="0000FF"/>
                </a:solidFill>
                <a:latin typeface="微软雅黑" panose="020B0503020204020204" pitchFamily="34" charset="-122"/>
                <a:ea typeface="微软雅黑" panose="020B0503020204020204" pitchFamily="34" charset="-122"/>
              </a:rPr>
              <a:t>SAP</a:t>
            </a:r>
            <a:r>
              <a:rPr lang="en-US" altLang="zh-CN" sz="2000" b="1" dirty="0" smtClean="0">
                <a:latin typeface="微软雅黑" panose="020B0503020204020204" pitchFamily="34" charset="-122"/>
                <a:ea typeface="微软雅黑" panose="020B0503020204020204" pitchFamily="34" charset="-122"/>
              </a:rPr>
              <a:t> (Service </a:t>
            </a:r>
            <a:r>
              <a:rPr lang="en-US" altLang="zh-CN" sz="2000" b="1" dirty="0">
                <a:latin typeface="微软雅黑" panose="020B0503020204020204" pitchFamily="34" charset="-122"/>
                <a:ea typeface="微软雅黑" panose="020B0503020204020204" pitchFamily="34" charset="-122"/>
              </a:rPr>
              <a:t>Access Point)</a:t>
            </a:r>
            <a:r>
              <a:rPr lang="zh-CN" altLang="en-US" sz="2000" b="1" dirty="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服务访问点</a:t>
            </a:r>
            <a:r>
              <a:rPr lang="en-US" altLang="zh-CN" sz="2000" b="1" dirty="0">
                <a:latin typeface="微软雅黑" panose="020B0503020204020204" pitchFamily="34" charset="-122"/>
                <a:ea typeface="微软雅黑" panose="020B0503020204020204" pitchFamily="34" charset="-122"/>
              </a:rPr>
              <a:t>SAP</a:t>
            </a:r>
            <a:r>
              <a:rPr lang="zh-CN" altLang="zh-CN" sz="2000" b="1" dirty="0">
                <a:latin typeface="微软雅黑" panose="020B0503020204020204" pitchFamily="34" charset="-122"/>
                <a:ea typeface="微软雅黑" panose="020B0503020204020204" pitchFamily="34" charset="-122"/>
              </a:rPr>
              <a:t>是一个抽象的概念，它实际上就是一个逻辑</a:t>
            </a:r>
            <a:r>
              <a:rPr lang="zh-CN" altLang="zh-CN" sz="2000" b="1" dirty="0">
                <a:solidFill>
                  <a:srgbClr val="FF0000"/>
                </a:solidFill>
                <a:latin typeface="微软雅黑" panose="020B0503020204020204" pitchFamily="34" charset="-122"/>
                <a:ea typeface="微软雅黑" panose="020B0503020204020204" pitchFamily="34" charset="-122"/>
              </a:rPr>
              <a:t>接口</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OSI</a:t>
            </a:r>
            <a:r>
              <a:rPr lang="zh-CN" altLang="zh-CN" sz="2000" b="1" dirty="0">
                <a:latin typeface="微软雅黑" panose="020B0503020204020204" pitchFamily="34" charset="-122"/>
                <a:ea typeface="微软雅黑" panose="020B0503020204020204" pitchFamily="34" charset="-122"/>
              </a:rPr>
              <a:t>把层与层之间交换的数据的单位称为</a:t>
            </a:r>
            <a:r>
              <a:rPr lang="zh-CN" altLang="zh-CN" sz="2000" b="1" dirty="0" smtClean="0">
                <a:solidFill>
                  <a:srgbClr val="0000FF"/>
                </a:solidFill>
                <a:latin typeface="微软雅黑" panose="020B0503020204020204" pitchFamily="34" charset="-122"/>
                <a:ea typeface="微软雅黑" panose="020B0503020204020204" pitchFamily="34" charset="-122"/>
              </a:rPr>
              <a:t>服务数据单元</a:t>
            </a:r>
            <a:r>
              <a:rPr lang="en-US" altLang="zh-CN" sz="2000" b="1" dirty="0" smtClean="0">
                <a:solidFill>
                  <a:srgbClr val="0000FF"/>
                </a:solidFill>
                <a:latin typeface="微软雅黑" panose="020B0503020204020204" pitchFamily="34" charset="-122"/>
                <a:ea typeface="微软雅黑" panose="020B0503020204020204" pitchFamily="34" charset="-122"/>
              </a:rPr>
              <a:t>SDU</a:t>
            </a:r>
            <a:r>
              <a:rPr lang="en-US" altLang="zh-CN" sz="2000" b="1" dirty="0" smtClean="0">
                <a:latin typeface="微软雅黑" panose="020B0503020204020204" pitchFamily="34" charset="-122"/>
                <a:ea typeface="微软雅黑" panose="020B0503020204020204" pitchFamily="34" charset="-122"/>
              </a:rPr>
              <a:t> (Service </a:t>
            </a:r>
            <a:r>
              <a:rPr lang="en-US" altLang="zh-CN" sz="2000" b="1" dirty="0">
                <a:latin typeface="微软雅黑" panose="020B0503020204020204" pitchFamily="34" charset="-122"/>
                <a:ea typeface="微软雅黑" panose="020B0503020204020204" pitchFamily="34" charset="-122"/>
              </a:rPr>
              <a:t>Data Unit)</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SDU</a:t>
            </a:r>
            <a:r>
              <a:rPr lang="zh-CN" altLang="zh-CN" sz="2000" b="1" dirty="0" smtClean="0">
                <a:latin typeface="微软雅黑" panose="020B0503020204020204" pitchFamily="34" charset="-122"/>
                <a:ea typeface="微软雅黑" panose="020B0503020204020204" pitchFamily="34" charset="-122"/>
              </a:rPr>
              <a:t>可以与</a:t>
            </a:r>
            <a:r>
              <a:rPr lang="en-US" altLang="zh-CN" sz="2000" b="1" dirty="0" smtClean="0">
                <a:latin typeface="微软雅黑" panose="020B0503020204020204" pitchFamily="34" charset="-122"/>
                <a:ea typeface="微软雅黑" panose="020B0503020204020204" pitchFamily="34" charset="-122"/>
              </a:rPr>
              <a:t>PDU</a:t>
            </a:r>
            <a:r>
              <a:rPr lang="zh-CN" altLang="zh-CN" sz="2000" b="1" dirty="0" smtClean="0">
                <a:latin typeface="微软雅黑" panose="020B0503020204020204" pitchFamily="34" charset="-122"/>
                <a:ea typeface="微软雅黑" panose="020B0503020204020204" pitchFamily="34" charset="-122"/>
              </a:rPr>
              <a:t>不一样</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例如，可以是多</a:t>
            </a:r>
            <a:r>
              <a:rPr lang="zh-CN" altLang="zh-CN" sz="2000" b="1" dirty="0" smtClean="0">
                <a:latin typeface="微软雅黑" panose="020B0503020204020204" pitchFamily="34" charset="-122"/>
                <a:ea typeface="微软雅黑" panose="020B0503020204020204" pitchFamily="34" charset="-122"/>
              </a:rPr>
              <a:t>个</a:t>
            </a:r>
            <a:r>
              <a:rPr lang="en-US" altLang="zh-CN" sz="2000" b="1" dirty="0" smtClean="0">
                <a:latin typeface="微软雅黑" panose="020B0503020204020204" pitchFamily="34" charset="-122"/>
                <a:ea typeface="微软雅黑" panose="020B0503020204020204" pitchFamily="34" charset="-122"/>
              </a:rPr>
              <a:t>SDU</a:t>
            </a:r>
            <a:r>
              <a:rPr lang="zh-CN" altLang="zh-CN" sz="2000" b="1" dirty="0" smtClean="0">
                <a:latin typeface="微软雅黑" panose="020B0503020204020204" pitchFamily="34" charset="-122"/>
                <a:ea typeface="微软雅黑" panose="020B0503020204020204" pitchFamily="34" charset="-122"/>
              </a:rPr>
              <a:t>合成</a:t>
            </a:r>
            <a:r>
              <a:rPr lang="zh-CN" altLang="zh-CN" sz="2000" b="1" dirty="0">
                <a:latin typeface="微软雅黑" panose="020B0503020204020204" pitchFamily="34" charset="-122"/>
                <a:ea typeface="微软雅黑" panose="020B0503020204020204" pitchFamily="34" charset="-122"/>
              </a:rPr>
              <a:t>为一</a:t>
            </a:r>
            <a:r>
              <a:rPr lang="zh-CN" altLang="zh-CN" sz="2000" b="1" dirty="0" smtClean="0">
                <a:latin typeface="微软雅黑" panose="020B0503020204020204" pitchFamily="34" charset="-122"/>
                <a:ea typeface="微软雅黑" panose="020B0503020204020204" pitchFamily="34" charset="-122"/>
              </a:rPr>
              <a:t>个</a:t>
            </a:r>
            <a:r>
              <a:rPr lang="en-US" altLang="zh-CN" sz="2000" b="1" dirty="0" smtClean="0">
                <a:latin typeface="微软雅黑" panose="020B0503020204020204" pitchFamily="34" charset="-122"/>
                <a:ea typeface="微软雅黑" panose="020B0503020204020204" pitchFamily="34" charset="-122"/>
              </a:rPr>
              <a:t>PDU</a:t>
            </a:r>
            <a:r>
              <a:rPr lang="zh-CN" altLang="zh-CN" sz="2000" b="1" dirty="0">
                <a:latin typeface="微软雅黑" panose="020B0503020204020204" pitchFamily="34" charset="-122"/>
                <a:ea typeface="微软雅黑" panose="020B0503020204020204" pitchFamily="34" charset="-122"/>
              </a:rPr>
              <a:t>，也可以是一</a:t>
            </a:r>
            <a:r>
              <a:rPr lang="zh-CN" altLang="zh-CN" sz="2000" b="1" dirty="0" smtClean="0">
                <a:latin typeface="微软雅黑" panose="020B0503020204020204" pitchFamily="34" charset="-122"/>
                <a:ea typeface="微软雅黑" panose="020B0503020204020204" pitchFamily="34" charset="-122"/>
              </a:rPr>
              <a:t>个</a:t>
            </a:r>
            <a:r>
              <a:rPr lang="en-US" altLang="zh-CN" sz="2000" b="1" dirty="0" smtClean="0">
                <a:latin typeface="微软雅黑" panose="020B0503020204020204" pitchFamily="34" charset="-122"/>
                <a:ea typeface="微软雅黑" panose="020B0503020204020204" pitchFamily="34" charset="-122"/>
              </a:rPr>
              <a:t>SDU</a:t>
            </a:r>
            <a:r>
              <a:rPr lang="zh-CN" altLang="zh-CN" sz="2000" b="1" dirty="0" smtClean="0">
                <a:latin typeface="微软雅黑" panose="020B0503020204020204" pitchFamily="34" charset="-122"/>
                <a:ea typeface="微软雅黑" panose="020B0503020204020204" pitchFamily="34" charset="-122"/>
              </a:rPr>
              <a:t>划分</a:t>
            </a:r>
            <a:r>
              <a:rPr lang="zh-CN" altLang="zh-CN" sz="2000" b="1" dirty="0">
                <a:latin typeface="微软雅黑" panose="020B0503020204020204" pitchFamily="34" charset="-122"/>
                <a:ea typeface="微软雅黑" panose="020B0503020204020204" pitchFamily="34" charset="-122"/>
              </a:rPr>
              <a:t>为几</a:t>
            </a:r>
            <a:r>
              <a:rPr lang="zh-CN" altLang="zh-CN" sz="2000" b="1" dirty="0" smtClean="0">
                <a:latin typeface="微软雅黑" panose="020B0503020204020204" pitchFamily="34" charset="-122"/>
                <a:ea typeface="微软雅黑" panose="020B0503020204020204" pitchFamily="34" charset="-122"/>
              </a:rPr>
              <a:t>个</a:t>
            </a:r>
            <a:r>
              <a:rPr lang="en-US" altLang="zh-CN" sz="2000" b="1" dirty="0" smtClean="0">
                <a:latin typeface="微软雅黑" panose="020B0503020204020204" pitchFamily="34" charset="-122"/>
                <a:ea typeface="微软雅黑" panose="020B0503020204020204" pitchFamily="34" charset="-122"/>
              </a:rPr>
              <a:t>PDU</a:t>
            </a:r>
            <a:r>
              <a:rPr lang="zh-CN" altLang="zh-CN"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05897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1795" name="Rectangle 6"/>
          <p:cNvSpPr>
            <a:spLocks noChangeArrowheads="1"/>
          </p:cNvSpPr>
          <p:nvPr/>
        </p:nvSpPr>
        <p:spPr bwMode="auto">
          <a:xfrm>
            <a:off x="2295525" y="742950"/>
            <a:ext cx="45529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Rectangle 63"/>
          <p:cNvSpPr>
            <a:spLocks noChangeArrowheads="1"/>
          </p:cNvSpPr>
          <p:nvPr/>
        </p:nvSpPr>
        <p:spPr bwMode="auto">
          <a:xfrm>
            <a:off x="505072" y="2432283"/>
            <a:ext cx="8053712" cy="1508782"/>
          </a:xfrm>
          <a:prstGeom prst="rect">
            <a:avLst/>
          </a:prstGeom>
          <a:solidFill>
            <a:srgbClr val="CDF3CD"/>
          </a:solidFill>
          <a:ln w="9525">
            <a:noFill/>
            <a:prstDash val="dash"/>
            <a:round/>
          </a:ln>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161799" name="Rectangle 35"/>
          <p:cNvSpPr>
            <a:spLocks noChangeArrowheads="1"/>
          </p:cNvSpPr>
          <p:nvPr/>
        </p:nvSpPr>
        <p:spPr bwMode="auto">
          <a:xfrm>
            <a:off x="2043113" y="3105150"/>
            <a:ext cx="4800600" cy="571500"/>
          </a:xfrm>
          <a:prstGeom prst="rect">
            <a:avLst/>
          </a:prstGeom>
          <a:solidFill>
            <a:srgbClr val="00B0F0"/>
          </a:solidFill>
          <a:ln>
            <a:noFill/>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00" name="Rectangle 36"/>
          <p:cNvSpPr>
            <a:spLocks noChangeArrowheads="1"/>
          </p:cNvSpPr>
          <p:nvPr/>
        </p:nvSpPr>
        <p:spPr bwMode="auto">
          <a:xfrm>
            <a:off x="2754313" y="3000375"/>
            <a:ext cx="188912"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1" name="Line 37"/>
          <p:cNvSpPr>
            <a:spLocks noChangeShapeType="1"/>
          </p:cNvSpPr>
          <p:nvPr/>
        </p:nvSpPr>
        <p:spPr bwMode="auto">
          <a:xfrm>
            <a:off x="3444875" y="1685925"/>
            <a:ext cx="2038350" cy="0"/>
          </a:xfrm>
          <a:prstGeom prst="line">
            <a:avLst/>
          </a:prstGeom>
          <a:noFill/>
          <a:ln w="28575">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02" name="Text Box 38"/>
          <p:cNvSpPr txBox="1">
            <a:spLocks noChangeArrowheads="1"/>
          </p:cNvSpPr>
          <p:nvPr/>
        </p:nvSpPr>
        <p:spPr bwMode="auto">
          <a:xfrm>
            <a:off x="3876675" y="1500188"/>
            <a:ext cx="1258888" cy="3381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p>
        </p:txBody>
      </p:sp>
      <p:sp>
        <p:nvSpPr>
          <p:cNvPr id="161803" name="Text Box 39"/>
          <p:cNvSpPr txBox="1">
            <a:spLocks noChangeArrowheads="1"/>
          </p:cNvSpPr>
          <p:nvPr/>
        </p:nvSpPr>
        <p:spPr bwMode="auto">
          <a:xfrm>
            <a:off x="2890838" y="268763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4" name="Text Box 40"/>
          <p:cNvSpPr txBox="1">
            <a:spLocks noChangeArrowheads="1"/>
          </p:cNvSpPr>
          <p:nvPr/>
        </p:nvSpPr>
        <p:spPr bwMode="auto">
          <a:xfrm>
            <a:off x="5405438" y="2706688"/>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latin typeface="微软雅黑" panose="020B0503020204020204" pitchFamily="34" charset="-122"/>
                <a:ea typeface="微软雅黑" panose="020B0503020204020204" pitchFamily="34" charset="-122"/>
              </a:rPr>
              <a:t>SAP</a:t>
            </a:r>
          </a:p>
        </p:txBody>
      </p:sp>
      <p:sp>
        <p:nvSpPr>
          <p:cNvPr id="161805" name="Text Box 41"/>
          <p:cNvSpPr txBox="1">
            <a:spLocks noChangeArrowheads="1"/>
          </p:cNvSpPr>
          <p:nvPr/>
        </p:nvSpPr>
        <p:spPr bwMode="auto">
          <a:xfrm>
            <a:off x="2917825" y="1920875"/>
            <a:ext cx="1011238" cy="339725"/>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06" name="AutoShape 42"/>
          <p:cNvSpPr>
            <a:spLocks noChangeArrowheads="1"/>
          </p:cNvSpPr>
          <p:nvPr/>
        </p:nvSpPr>
        <p:spPr bwMode="auto">
          <a:xfrm>
            <a:off x="2778125" y="1909763"/>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7" name="Rectangle 43"/>
          <p:cNvSpPr>
            <a:spLocks noChangeArrowheads="1"/>
          </p:cNvSpPr>
          <p:nvPr/>
        </p:nvSpPr>
        <p:spPr bwMode="auto">
          <a:xfrm>
            <a:off x="5915025" y="3000375"/>
            <a:ext cx="192088" cy="190500"/>
          </a:xfrm>
          <a:prstGeom prst="rect">
            <a:avLst/>
          </a:prstGeom>
          <a:solidFill>
            <a:srgbClr val="CC00CC"/>
          </a:solidFill>
          <a:ln w="19050">
            <a:solidFill>
              <a:srgbClr val="CC0000"/>
            </a:solid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61808" name="AutoShape 44"/>
          <p:cNvSpPr>
            <a:spLocks noChangeArrowheads="1"/>
          </p:cNvSpPr>
          <p:nvPr/>
        </p:nvSpPr>
        <p:spPr bwMode="auto">
          <a:xfrm>
            <a:off x="5937250" y="1909763"/>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61809" name="Text Box 45"/>
          <p:cNvSpPr txBox="1">
            <a:spLocks noChangeArrowheads="1"/>
          </p:cNvSpPr>
          <p:nvPr/>
        </p:nvSpPr>
        <p:spPr bwMode="auto">
          <a:xfrm>
            <a:off x="4791075" y="1920875"/>
            <a:ext cx="1011238"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交换原语</a:t>
            </a:r>
          </a:p>
        </p:txBody>
      </p:sp>
      <p:sp>
        <p:nvSpPr>
          <p:cNvPr id="161810" name="Rectangle 46"/>
          <p:cNvSpPr>
            <a:spLocks noChangeArrowheads="1"/>
          </p:cNvSpPr>
          <p:nvPr/>
        </p:nvSpPr>
        <p:spPr bwMode="auto">
          <a:xfrm>
            <a:off x="2273300" y="1511300"/>
            <a:ext cx="1150938"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1" name="Text Box 47"/>
          <p:cNvSpPr txBox="1">
            <a:spLocks noChangeArrowheads="1"/>
          </p:cNvSpPr>
          <p:nvPr/>
        </p:nvSpPr>
        <p:spPr bwMode="auto">
          <a:xfrm>
            <a:off x="2305050" y="1566863"/>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2" name="Text Box 48"/>
          <p:cNvSpPr txBox="1">
            <a:spLocks noChangeArrowheads="1"/>
          </p:cNvSpPr>
          <p:nvPr/>
        </p:nvSpPr>
        <p:spPr bwMode="auto">
          <a:xfrm>
            <a:off x="1193800" y="3028950"/>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服务提供者</a:t>
            </a:r>
          </a:p>
        </p:txBody>
      </p:sp>
      <p:sp>
        <p:nvSpPr>
          <p:cNvPr id="161813" name="Line 49"/>
          <p:cNvSpPr>
            <a:spLocks noChangeShapeType="1"/>
          </p:cNvSpPr>
          <p:nvPr/>
        </p:nvSpPr>
        <p:spPr bwMode="auto">
          <a:xfrm>
            <a:off x="505072" y="2430463"/>
            <a:ext cx="8053712" cy="0"/>
          </a:xfrm>
          <a:prstGeom prst="line">
            <a:avLst/>
          </a:prstGeom>
          <a:noFill/>
          <a:ln w="28575">
            <a:solidFill>
              <a:srgbClr val="339933"/>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1814" name="Text Box 50"/>
          <p:cNvSpPr txBox="1">
            <a:spLocks noChangeArrowheads="1"/>
          </p:cNvSpPr>
          <p:nvPr/>
        </p:nvSpPr>
        <p:spPr bwMode="auto">
          <a:xfrm>
            <a:off x="7135813" y="3175000"/>
            <a:ext cx="849913"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161815" name="Text Box 51"/>
          <p:cNvSpPr txBox="1">
            <a:spLocks noChangeArrowheads="1"/>
          </p:cNvSpPr>
          <p:nvPr/>
        </p:nvSpPr>
        <p:spPr bwMode="auto">
          <a:xfrm>
            <a:off x="6902450" y="1528763"/>
            <a:ext cx="1132041" cy="338554"/>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第 </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 </a:t>
            </a:r>
            <a:r>
              <a:rPr kumimoji="1" lang="zh-CN" altLang="en-US" sz="1600" b="1" dirty="0">
                <a:solidFill>
                  <a:srgbClr val="0000FF"/>
                </a:solidFill>
                <a:latin typeface="微软雅黑" panose="020B0503020204020204" pitchFamily="34" charset="-122"/>
                <a:ea typeface="微软雅黑" panose="020B0503020204020204" pitchFamily="34" charset="-122"/>
              </a:rPr>
              <a:t>层</a:t>
            </a:r>
          </a:p>
        </p:txBody>
      </p:sp>
      <p:sp>
        <p:nvSpPr>
          <p:cNvPr id="161816" name="Rectangle 52"/>
          <p:cNvSpPr>
            <a:spLocks noChangeArrowheads="1"/>
          </p:cNvSpPr>
          <p:nvPr/>
        </p:nvSpPr>
        <p:spPr bwMode="auto">
          <a:xfrm>
            <a:off x="5445125" y="1511300"/>
            <a:ext cx="1149350" cy="395288"/>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17" name="Text Box 53"/>
          <p:cNvSpPr txBox="1">
            <a:spLocks noChangeArrowheads="1"/>
          </p:cNvSpPr>
          <p:nvPr/>
        </p:nvSpPr>
        <p:spPr bwMode="auto">
          <a:xfrm>
            <a:off x="5476875" y="1565275"/>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p>
        </p:txBody>
      </p:sp>
      <p:sp>
        <p:nvSpPr>
          <p:cNvPr id="161818" name="Text Box 54"/>
          <p:cNvSpPr txBox="1">
            <a:spLocks noChangeArrowheads="1"/>
          </p:cNvSpPr>
          <p:nvPr/>
        </p:nvSpPr>
        <p:spPr bwMode="auto">
          <a:xfrm>
            <a:off x="5969000" y="1379538"/>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161819" name="Text Box 55"/>
          <p:cNvSpPr txBox="1">
            <a:spLocks noChangeArrowheads="1"/>
          </p:cNvSpPr>
          <p:nvPr/>
        </p:nvSpPr>
        <p:spPr bwMode="auto">
          <a:xfrm>
            <a:off x="1193800" y="1433513"/>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p>
        </p:txBody>
      </p:sp>
      <p:sp>
        <p:nvSpPr>
          <p:cNvPr id="161820" name="Rectangle 56"/>
          <p:cNvSpPr>
            <a:spLocks noChangeArrowheads="1"/>
          </p:cNvSpPr>
          <p:nvPr/>
        </p:nvSpPr>
        <p:spPr bwMode="auto">
          <a:xfrm>
            <a:off x="22733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1" name="Rectangle 57"/>
          <p:cNvSpPr>
            <a:spLocks noChangeArrowheads="1"/>
          </p:cNvSpPr>
          <p:nvPr/>
        </p:nvSpPr>
        <p:spPr bwMode="auto">
          <a:xfrm>
            <a:off x="5422900" y="3186113"/>
            <a:ext cx="1150938" cy="395287"/>
          </a:xfrm>
          <a:prstGeom prst="rect">
            <a:avLst/>
          </a:prstGeom>
          <a:solidFill>
            <a:srgbClr val="00FF00"/>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61822" name="Text Box 58"/>
          <p:cNvSpPr txBox="1">
            <a:spLocks noChangeArrowheads="1"/>
          </p:cNvSpPr>
          <p:nvPr/>
        </p:nvSpPr>
        <p:spPr bwMode="auto">
          <a:xfrm>
            <a:off x="2384425"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3" name="Text Box 59"/>
          <p:cNvSpPr txBox="1">
            <a:spLocks noChangeArrowheads="1"/>
          </p:cNvSpPr>
          <p:nvPr/>
        </p:nvSpPr>
        <p:spPr bwMode="auto">
          <a:xfrm>
            <a:off x="5594350" y="3217863"/>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p>
        </p:txBody>
      </p:sp>
      <p:sp>
        <p:nvSpPr>
          <p:cNvPr id="161824" name="Line 60"/>
          <p:cNvSpPr>
            <a:spLocks noChangeShapeType="1"/>
          </p:cNvSpPr>
          <p:nvPr/>
        </p:nvSpPr>
        <p:spPr bwMode="auto">
          <a:xfrm>
            <a:off x="3427413" y="3373438"/>
            <a:ext cx="2041525" cy="0"/>
          </a:xfrm>
          <a:prstGeom prst="line">
            <a:avLst/>
          </a:prstGeom>
          <a:noFill/>
          <a:ln w="19050">
            <a:solidFill>
              <a:schemeClr val="tx1"/>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1825" name="Text Box 61"/>
          <p:cNvSpPr txBox="1">
            <a:spLocks noChangeArrowheads="1"/>
          </p:cNvSpPr>
          <p:nvPr/>
        </p:nvSpPr>
        <p:spPr bwMode="auto">
          <a:xfrm>
            <a:off x="4027488" y="3224213"/>
            <a:ext cx="889000" cy="338137"/>
          </a:xfrm>
          <a:prstGeom prst="rect">
            <a:avLst/>
          </a:prstGeom>
          <a:solidFill>
            <a:schemeClr val="bg1"/>
          </a:solidFill>
          <a:ln>
            <a:noFill/>
          </a:ln>
          <a:effectLst/>
          <a:extLs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p>
        </p:txBody>
      </p:sp>
      <p:sp>
        <p:nvSpPr>
          <p:cNvPr id="161826" name="矩形 32"/>
          <p:cNvSpPr>
            <a:spLocks noChangeArrowheads="1"/>
          </p:cNvSpPr>
          <p:nvPr/>
        </p:nvSpPr>
        <p:spPr bwMode="auto">
          <a:xfrm>
            <a:off x="2787650" y="3976688"/>
            <a:ext cx="3587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a:latin typeface="微软雅黑" panose="020B0503020204020204" pitchFamily="34" charset="-122"/>
                <a:ea typeface="微软雅黑" panose="020B0503020204020204" pitchFamily="34" charset="-122"/>
              </a:rPr>
              <a:t>相邻两层之间的关系</a:t>
            </a:r>
            <a:endParaRPr lang="zh-CN" altLang="en-US"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6602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AutoShape 5"/>
          <p:cNvSpPr>
            <a:spLocks noChangeArrowheads="1"/>
          </p:cNvSpPr>
          <p:nvPr/>
        </p:nvSpPr>
        <p:spPr bwMode="auto">
          <a:xfrm>
            <a:off x="505072" y="1366838"/>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2819" name="Rectangle 6"/>
          <p:cNvSpPr>
            <a:spLocks noChangeArrowheads="1"/>
          </p:cNvSpPr>
          <p:nvPr/>
        </p:nvSpPr>
        <p:spPr bwMode="auto">
          <a:xfrm>
            <a:off x="3879850" y="1344613"/>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协议很复杂</a:t>
            </a:r>
          </a:p>
        </p:txBody>
      </p:sp>
      <p:sp>
        <p:nvSpPr>
          <p:cNvPr id="162820" name="Rectangle 68"/>
          <p:cNvSpPr>
            <a:spLocks noChangeArrowheads="1"/>
          </p:cNvSpPr>
          <p:nvPr/>
        </p:nvSpPr>
        <p:spPr bwMode="auto">
          <a:xfrm>
            <a:off x="505072" y="1763713"/>
            <a:ext cx="805371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协议必须把所有</a:t>
            </a:r>
            <a:r>
              <a:rPr lang="zh-CN" altLang="en-US" sz="2000" b="1" dirty="0">
                <a:solidFill>
                  <a:srgbClr val="0000FF"/>
                </a:solidFill>
                <a:latin typeface="微软雅黑" panose="020B0503020204020204" pitchFamily="34" charset="-122"/>
                <a:ea typeface="微软雅黑" panose="020B0503020204020204" pitchFamily="34" charset="-122"/>
              </a:rPr>
              <a:t>不利的条件</a:t>
            </a:r>
            <a:r>
              <a:rPr lang="zh-CN" altLang="en-US" sz="2000" b="1" dirty="0">
                <a:latin typeface="微软雅黑" panose="020B0503020204020204" pitchFamily="34" charset="-122"/>
                <a:ea typeface="微软雅黑" panose="020B0503020204020204" pitchFamily="34" charset="-122"/>
              </a:rPr>
              <a:t>事先都估计到，而</a:t>
            </a:r>
            <a:r>
              <a:rPr lang="zh-CN" altLang="en-US" sz="2000" b="1" dirty="0">
                <a:solidFill>
                  <a:srgbClr val="0000FF"/>
                </a:solidFill>
                <a:latin typeface="微软雅黑" panose="020B0503020204020204" pitchFamily="34" charset="-122"/>
                <a:ea typeface="微软雅黑" panose="020B0503020204020204" pitchFamily="34" charset="-122"/>
              </a:rPr>
              <a:t>不能假定</a:t>
            </a:r>
            <a:r>
              <a:rPr lang="zh-CN" altLang="en-US" sz="2000" b="1" dirty="0">
                <a:latin typeface="微软雅黑" panose="020B0503020204020204" pitchFamily="34" charset="-122"/>
                <a:ea typeface="微软雅黑" panose="020B0503020204020204" pitchFamily="34" charset="-122"/>
              </a:rPr>
              <a:t>一切都是正常的和非常理想的。 </a:t>
            </a: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看一个计算机网络协议是否正确，不能光看在正常情况下是否正确，还必须非常仔细地检查这个协议</a:t>
            </a:r>
            <a:r>
              <a:rPr lang="zh-CN" altLang="en-US" sz="2000" b="1" dirty="0">
                <a:solidFill>
                  <a:srgbClr val="0000FF"/>
                </a:solidFill>
                <a:latin typeface="微软雅黑" panose="020B0503020204020204" pitchFamily="34" charset="-122"/>
                <a:ea typeface="微软雅黑" panose="020B0503020204020204" pitchFamily="34" charset="-122"/>
              </a:rPr>
              <a:t>能否应付各种异常情况。 </a:t>
            </a:r>
          </a:p>
        </p:txBody>
      </p:sp>
    </p:spTree>
    <p:extLst>
      <p:ext uri="{BB962C8B-B14F-4D97-AF65-F5344CB8AC3E}">
        <p14:creationId xmlns:p14="http://schemas.microsoft.com/office/powerpoint/2010/main" val="17452514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AutoShape 5"/>
          <p:cNvSpPr>
            <a:spLocks noChangeArrowheads="1"/>
          </p:cNvSpPr>
          <p:nvPr/>
        </p:nvSpPr>
        <p:spPr bwMode="auto">
          <a:xfrm>
            <a:off x="505072" y="652081"/>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3843" name="Rectangle 6"/>
          <p:cNvSpPr>
            <a:spLocks noChangeArrowheads="1"/>
          </p:cNvSpPr>
          <p:nvPr/>
        </p:nvSpPr>
        <p:spPr bwMode="auto">
          <a:xfrm>
            <a:off x="2305771" y="629856"/>
            <a:ext cx="45784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ea typeface="微软雅黑" panose="020B0503020204020204" pitchFamily="34" charset="-122"/>
              </a:rPr>
              <a:t>【</a:t>
            </a:r>
            <a:r>
              <a:rPr lang="zh-CN" altLang="en-US" sz="2000" b="1" dirty="0">
                <a:solidFill>
                  <a:schemeClr val="bg1"/>
                </a:solidFill>
                <a:ea typeface="微软雅黑" panose="020B0503020204020204" pitchFamily="34" charset="-122"/>
              </a:rPr>
              <a:t>例</a:t>
            </a:r>
            <a:r>
              <a:rPr lang="en-US" altLang="zh-CN" sz="2000" b="1" dirty="0">
                <a:solidFill>
                  <a:schemeClr val="bg1"/>
                </a:solidFill>
                <a:ea typeface="微软雅黑" panose="020B0503020204020204" pitchFamily="34" charset="-122"/>
              </a:rPr>
              <a:t>1-1】</a:t>
            </a:r>
            <a:r>
              <a:rPr lang="zh-CN" altLang="en-US" sz="2000" b="1" dirty="0">
                <a:solidFill>
                  <a:schemeClr val="bg1"/>
                </a:solidFill>
                <a:ea typeface="微软雅黑" panose="020B0503020204020204" pitchFamily="34" charset="-122"/>
              </a:rPr>
              <a:t>著名的协议</a:t>
            </a:r>
            <a:r>
              <a:rPr lang="zh-CN" altLang="en-US" sz="2000" b="1" dirty="0" smtClean="0">
                <a:solidFill>
                  <a:schemeClr val="bg1"/>
                </a:solidFill>
                <a:ea typeface="微软雅黑" panose="020B0503020204020204" pitchFamily="34" charset="-122"/>
              </a:rPr>
              <a:t>举例</a:t>
            </a:r>
            <a:r>
              <a:rPr lang="en-US" altLang="zh-CN" sz="2000" b="1" dirty="0" smtClean="0">
                <a:solidFill>
                  <a:schemeClr val="bg1"/>
                </a:solidFill>
                <a:ea typeface="微软雅黑" panose="020B0503020204020204" pitchFamily="34" charset="-122"/>
              </a:rPr>
              <a:t>——</a:t>
            </a:r>
            <a:r>
              <a:rPr lang="zh-CN" altLang="en-US" sz="2000" b="1" dirty="0" smtClean="0">
                <a:solidFill>
                  <a:srgbClr val="FFC000"/>
                </a:solidFill>
                <a:ea typeface="微软雅黑" panose="020B0503020204020204" pitchFamily="34" charset="-122"/>
              </a:rPr>
              <a:t>两军问题</a:t>
            </a:r>
            <a:endParaRPr lang="zh-CN" altLang="en-US" sz="2000" b="1" dirty="0">
              <a:solidFill>
                <a:srgbClr val="FFC000"/>
              </a:solidFill>
              <a:ea typeface="微软雅黑" panose="020B0503020204020204" pitchFamily="34" charset="-122"/>
            </a:endParaRPr>
          </a:p>
        </p:txBody>
      </p:sp>
      <p:pic>
        <p:nvPicPr>
          <p:cNvPr id="5" name="Picture 4" descr="6-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964" y="1297397"/>
            <a:ext cx="7405688"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0422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AutoShape 5"/>
          <p:cNvSpPr>
            <a:spLocks noChangeArrowheads="1"/>
          </p:cNvSpPr>
          <p:nvPr/>
        </p:nvSpPr>
        <p:spPr bwMode="auto">
          <a:xfrm>
            <a:off x="505072" y="652081"/>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3843" name="Rectangle 6"/>
          <p:cNvSpPr>
            <a:spLocks noChangeArrowheads="1"/>
          </p:cNvSpPr>
          <p:nvPr/>
        </p:nvSpPr>
        <p:spPr bwMode="auto">
          <a:xfrm>
            <a:off x="3051175" y="629856"/>
            <a:ext cx="30876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1-1】</a:t>
            </a:r>
            <a:r>
              <a:rPr lang="zh-CN" altLang="en-US" sz="2000" b="1">
                <a:solidFill>
                  <a:schemeClr val="bg1"/>
                </a:solidFill>
                <a:ea typeface="微软雅黑" panose="020B0503020204020204" pitchFamily="34" charset="-122"/>
              </a:rPr>
              <a:t>著名的协议举例</a:t>
            </a:r>
          </a:p>
        </p:txBody>
      </p:sp>
      <p:sp>
        <p:nvSpPr>
          <p:cNvPr id="163844" name="Rectangle 68"/>
          <p:cNvSpPr>
            <a:spLocks noChangeArrowheads="1"/>
          </p:cNvSpPr>
          <p:nvPr/>
        </p:nvSpPr>
        <p:spPr bwMode="auto">
          <a:xfrm>
            <a:off x="505072" y="1048956"/>
            <a:ext cx="8053711"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占据东、西两个山顶的蓝军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与驻扎在山谷的白军作战。其力量对比是：单独的蓝军</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或蓝军</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打不过白军，但蓝军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协同作战则可战胜白军。现蓝军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拟于次日正午向白军发起攻击。于是用计算机发送电文给蓝军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。但通信线路很不好，电文出错或丢失的可能性较大（没有电话可使用）。因此要求收到电文的友军必须送回一个确认电文。但此确认电文也可能出错或丢失。</a:t>
            </a:r>
            <a:r>
              <a:rPr lang="zh-CN" altLang="en-US" sz="2000" b="1" dirty="0">
                <a:solidFill>
                  <a:srgbClr val="0000FF"/>
                </a:solidFill>
                <a:latin typeface="微软雅黑" panose="020B0503020204020204" pitchFamily="34" charset="-122"/>
                <a:ea typeface="微软雅黑" panose="020B0503020204020204" pitchFamily="34" charset="-122"/>
              </a:rPr>
              <a:t>试问能否设计出一种协议使得蓝军 </a:t>
            </a:r>
            <a:r>
              <a:rPr lang="en-US" altLang="zh-CN" sz="2000" b="1" dirty="0">
                <a:solidFill>
                  <a:srgbClr val="0000FF"/>
                </a:solidFill>
                <a:latin typeface="微软雅黑" panose="020B0503020204020204" pitchFamily="34" charset="-122"/>
                <a:ea typeface="微软雅黑" panose="020B0503020204020204" pitchFamily="34" charset="-122"/>
              </a:rPr>
              <a:t>1 </a:t>
            </a:r>
            <a:r>
              <a:rPr lang="zh-CN" altLang="en-US" sz="2000" b="1" dirty="0">
                <a:solidFill>
                  <a:srgbClr val="0000FF"/>
                </a:solidFill>
                <a:latin typeface="微软雅黑" panose="020B0503020204020204" pitchFamily="34" charset="-122"/>
                <a:ea typeface="微软雅黑" panose="020B0503020204020204" pitchFamily="34" charset="-122"/>
              </a:rPr>
              <a:t>和蓝军 </a:t>
            </a:r>
            <a:r>
              <a:rPr lang="en-US" altLang="zh-CN" sz="2000" b="1" dirty="0">
                <a:solidFill>
                  <a:srgbClr val="0000FF"/>
                </a:solidFill>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能够实现协同作战，因而一定（</a:t>
            </a:r>
            <a:r>
              <a:rPr lang="zh-CN" altLang="en-US" sz="2000" b="1" dirty="0" smtClean="0">
                <a:solidFill>
                  <a:srgbClr val="0000FF"/>
                </a:solidFill>
                <a:latin typeface="微软雅黑" panose="020B0503020204020204" pitchFamily="34" charset="-122"/>
                <a:ea typeface="微软雅黑" panose="020B0503020204020204" pitchFamily="34" charset="-122"/>
              </a:rPr>
              <a:t>即</a:t>
            </a:r>
            <a:r>
              <a:rPr lang="en-US" altLang="zh-CN" sz="2000" b="1" dirty="0" smtClean="0">
                <a:solidFill>
                  <a:srgbClr val="0000FF"/>
                </a:solidFill>
                <a:latin typeface="微软雅黑" panose="020B0503020204020204" pitchFamily="34" charset="-122"/>
                <a:ea typeface="微软雅黑" panose="020B0503020204020204" pitchFamily="34" charset="-122"/>
              </a:rPr>
              <a:t>100%</a:t>
            </a:r>
            <a:r>
              <a:rPr lang="zh-CN" altLang="en-US" sz="2000" b="1" dirty="0">
                <a:solidFill>
                  <a:srgbClr val="0000FF"/>
                </a:solidFill>
                <a:latin typeface="微软雅黑" panose="020B0503020204020204" pitchFamily="34" charset="-122"/>
                <a:ea typeface="微软雅黑" panose="020B0503020204020204" pitchFamily="34" charset="-122"/>
              </a:rPr>
              <a:t>而</a:t>
            </a:r>
            <a:r>
              <a:rPr lang="zh-CN" altLang="en-US" sz="2000" b="1" dirty="0" smtClean="0">
                <a:solidFill>
                  <a:srgbClr val="0000FF"/>
                </a:solidFill>
                <a:latin typeface="微软雅黑" panose="020B0503020204020204" pitchFamily="34" charset="-122"/>
                <a:ea typeface="微软雅黑" panose="020B0503020204020204" pitchFamily="34" charset="-122"/>
              </a:rPr>
              <a:t>不是</a:t>
            </a:r>
            <a:r>
              <a:rPr lang="en-US" altLang="zh-CN" sz="2000" b="1" dirty="0" smtClean="0">
                <a:solidFill>
                  <a:srgbClr val="0000FF"/>
                </a:solidFill>
                <a:latin typeface="微软雅黑" panose="020B0503020204020204" pitchFamily="34" charset="-122"/>
                <a:ea typeface="微软雅黑" panose="020B0503020204020204" pitchFamily="34" charset="-122"/>
              </a:rPr>
              <a:t>99.999</a:t>
            </a:r>
            <a:r>
              <a:rPr lang="en-US" altLang="zh-CN"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）取得胜利？ </a:t>
            </a:r>
          </a:p>
        </p:txBody>
      </p:sp>
    </p:spTree>
    <p:extLst>
      <p:ext uri="{BB962C8B-B14F-4D97-AF65-F5344CB8AC3E}">
        <p14:creationId xmlns:p14="http://schemas.microsoft.com/office/powerpoint/2010/main" val="851978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4866" name="组合 1"/>
          <p:cNvGrpSpPr/>
          <p:nvPr/>
        </p:nvGrpSpPr>
        <p:grpSpPr bwMode="auto">
          <a:xfrm>
            <a:off x="976313" y="2827338"/>
            <a:ext cx="6864350" cy="1512887"/>
            <a:chOff x="229549" y="4412749"/>
            <a:chExt cx="9721983" cy="2504059"/>
          </a:xfrm>
        </p:grpSpPr>
        <p:sp>
          <p:nvSpPr>
            <p:cNvPr id="164878"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79"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0"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1"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2"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4883"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4884"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9"/>
          <p:cNvGrpSpPr/>
          <p:nvPr/>
        </p:nvGrpSpPr>
        <p:grpSpPr bwMode="auto">
          <a:xfrm>
            <a:off x="546000" y="529858"/>
            <a:ext cx="1994413" cy="502953"/>
            <a:chOff x="888" y="192"/>
            <a:chExt cx="1358" cy="371"/>
          </a:xfrm>
          <a:solidFill>
            <a:srgbClr val="368AD6"/>
          </a:solidFill>
        </p:grpSpPr>
        <p:sp>
          <p:nvSpPr>
            <p:cNvPr id="11" name="AutoShape 10"/>
            <p:cNvSpPr>
              <a:spLocks noChangeArrowheads="1"/>
            </p:cNvSpPr>
            <p:nvPr/>
          </p:nvSpPr>
          <p:spPr bwMode="auto">
            <a:xfrm>
              <a:off x="912" y="192"/>
              <a:ext cx="1334" cy="371"/>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明日正午进攻，如何？</a:t>
              </a:r>
            </a:p>
          </p:txBody>
        </p:sp>
      </p:grpSp>
      <p:grpSp>
        <p:nvGrpSpPr>
          <p:cNvPr id="13" name="Group 12"/>
          <p:cNvGrpSpPr/>
          <p:nvPr/>
        </p:nvGrpSpPr>
        <p:grpSpPr bwMode="auto">
          <a:xfrm>
            <a:off x="6707168" y="894520"/>
            <a:ext cx="1331797" cy="460841"/>
            <a:chOff x="4492" y="700"/>
            <a:chExt cx="1066" cy="349"/>
          </a:xfrm>
          <a:solidFill>
            <a:srgbClr val="00CC00"/>
          </a:solidFill>
        </p:grpSpPr>
        <p:sp>
          <p:nvSpPr>
            <p:cNvPr id="14" name="AutoShape 13"/>
            <p:cNvSpPr>
              <a:spLocks noChangeArrowheads="1"/>
            </p:cNvSpPr>
            <p:nvPr/>
          </p:nvSpPr>
          <p:spPr bwMode="auto">
            <a:xfrm rot="10800000">
              <a:off x="4492" y="700"/>
              <a:ext cx="1039" cy="349"/>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p>
          </p:txBody>
        </p:sp>
      </p:grpSp>
      <p:grpSp>
        <p:nvGrpSpPr>
          <p:cNvPr id="16" name="Group 15"/>
          <p:cNvGrpSpPr/>
          <p:nvPr/>
        </p:nvGrpSpPr>
        <p:grpSpPr bwMode="auto">
          <a:xfrm>
            <a:off x="525798" y="1322815"/>
            <a:ext cx="2013171" cy="457423"/>
            <a:chOff x="882" y="234"/>
            <a:chExt cx="1386" cy="319"/>
          </a:xfrm>
          <a:solidFill>
            <a:srgbClr val="368AD6"/>
          </a:solidFill>
        </p:grpSpPr>
        <p:sp>
          <p:nvSpPr>
            <p:cNvPr id="17" name="AutoShape 16"/>
            <p:cNvSpPr>
              <a:spLocks noChangeArrowheads="1"/>
            </p:cNvSpPr>
            <p:nvPr/>
          </p:nvSpPr>
          <p:spPr bwMode="auto">
            <a:xfrm>
              <a:off x="912" y="234"/>
              <a:ext cx="1356" cy="319"/>
            </a:xfrm>
            <a:prstGeom prst="rightArrow">
              <a:avLst>
                <a:gd name="adj1" fmla="val 50000"/>
                <a:gd name="adj2" fmla="val 95833"/>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8" name="Text Box 17"/>
            <p:cNvSpPr txBox="1">
              <a:spLocks noChangeArrowheads="1"/>
            </p:cNvSpPr>
            <p:nvPr/>
          </p:nvSpPr>
          <p:spPr bwMode="auto">
            <a:xfrm>
              <a:off x="882" y="290"/>
              <a:ext cx="869"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收到“同意”</a:t>
              </a:r>
            </a:p>
          </p:txBody>
        </p:sp>
      </p:grpSp>
      <p:grpSp>
        <p:nvGrpSpPr>
          <p:cNvPr id="19" name="Group 18"/>
          <p:cNvGrpSpPr/>
          <p:nvPr/>
        </p:nvGrpSpPr>
        <p:grpSpPr bwMode="auto">
          <a:xfrm>
            <a:off x="6136211" y="1677686"/>
            <a:ext cx="1995195" cy="508459"/>
            <a:chOff x="4035" y="1601"/>
            <a:chExt cx="1597" cy="307"/>
          </a:xfrm>
          <a:solidFill>
            <a:srgbClr val="00CC00"/>
          </a:solidFill>
        </p:grpSpPr>
        <p:sp>
          <p:nvSpPr>
            <p:cNvPr id="20" name="AutoShape 19"/>
            <p:cNvSpPr>
              <a:spLocks noChangeArrowheads="1"/>
            </p:cNvSpPr>
            <p:nvPr/>
          </p:nvSpPr>
          <p:spPr bwMode="auto">
            <a:xfrm rot="10800000">
              <a:off x="4035" y="1601"/>
              <a:ext cx="1496" cy="307"/>
            </a:xfrm>
            <a:prstGeom prst="rightArrow">
              <a:avLst>
                <a:gd name="adj1" fmla="val 50000"/>
                <a:gd name="adj2" fmla="val 95833"/>
              </a:avLst>
            </a:prstGeom>
            <a:grp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收到：收到“同意”</a:t>
              </a:r>
            </a:p>
          </p:txBody>
        </p:sp>
      </p:grpSp>
      <p:sp>
        <p:nvSpPr>
          <p:cNvPr id="22" name="Text Box 21"/>
          <p:cNvSpPr txBox="1">
            <a:spLocks noChangeArrowheads="1"/>
          </p:cNvSpPr>
          <p:nvPr/>
        </p:nvSpPr>
        <p:spPr bwMode="auto">
          <a:xfrm>
            <a:off x="1560513" y="2108200"/>
            <a:ext cx="593725"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3" name="Text Box 22"/>
          <p:cNvSpPr txBox="1">
            <a:spLocks noChangeArrowheads="1"/>
          </p:cNvSpPr>
          <p:nvPr/>
        </p:nvSpPr>
        <p:spPr bwMode="auto">
          <a:xfrm>
            <a:off x="6553200" y="2211388"/>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4" name="Text Box 23"/>
          <p:cNvSpPr txBox="1">
            <a:spLocks noChangeArrowheads="1"/>
          </p:cNvSpPr>
          <p:nvPr/>
        </p:nvSpPr>
        <p:spPr bwMode="auto">
          <a:xfrm>
            <a:off x="1560513" y="2125663"/>
            <a:ext cx="593725" cy="58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5" name="Text Box 24"/>
          <p:cNvSpPr txBox="1">
            <a:spLocks noChangeArrowheads="1"/>
          </p:cNvSpPr>
          <p:nvPr/>
        </p:nvSpPr>
        <p:spPr bwMode="auto">
          <a:xfrm>
            <a:off x="6553200" y="2228850"/>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6" name="Text Box 25"/>
          <p:cNvSpPr txBox="1">
            <a:spLocks noChangeArrowheads="1"/>
          </p:cNvSpPr>
          <p:nvPr/>
        </p:nvSpPr>
        <p:spPr bwMode="auto">
          <a:xfrm>
            <a:off x="1560513" y="2116138"/>
            <a:ext cx="59372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7" name="Text Box 26"/>
          <p:cNvSpPr txBox="1">
            <a:spLocks noChangeArrowheads="1"/>
          </p:cNvSpPr>
          <p:nvPr/>
        </p:nvSpPr>
        <p:spPr bwMode="auto">
          <a:xfrm>
            <a:off x="6553200" y="2246313"/>
            <a:ext cx="595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3200" b="1">
                <a:solidFill>
                  <a:srgbClr val="0000FF"/>
                </a:solidFill>
                <a:latin typeface="Times New Roman" panose="02020603050405020304" pitchFamily="18" charset="0"/>
                <a:ea typeface="黑体" panose="02010609060101010101" pitchFamily="49" charset="-122"/>
              </a:rPr>
              <a:t>…</a:t>
            </a:r>
          </a:p>
        </p:txBody>
      </p:sp>
      <p:sp>
        <p:nvSpPr>
          <p:cNvPr id="28" name="Text Box 27"/>
          <p:cNvSpPr txBox="1">
            <a:spLocks noChangeArrowheads="1"/>
          </p:cNvSpPr>
          <p:nvPr/>
        </p:nvSpPr>
        <p:spPr bwMode="auto">
          <a:xfrm>
            <a:off x="2133600" y="1985963"/>
            <a:ext cx="4802188" cy="646112"/>
          </a:xfrm>
          <a:prstGeom prst="rect">
            <a:avLst/>
          </a:prstGeom>
          <a:solidFill>
            <a:srgbClr val="CC00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3600" b="1">
                <a:solidFill>
                  <a:schemeClr val="bg1"/>
                </a:solidFill>
                <a:latin typeface="微软雅黑" panose="020B0503020204020204" pitchFamily="34" charset="-122"/>
                <a:ea typeface="微软雅黑" panose="020B0503020204020204" pitchFamily="34" charset="-122"/>
              </a:rPr>
              <a:t>这样的协议无法实现！</a:t>
            </a:r>
          </a:p>
        </p:txBody>
      </p:sp>
    </p:spTree>
    <p:extLst>
      <p:ext uri="{BB962C8B-B14F-4D97-AF65-F5344CB8AC3E}">
        <p14:creationId xmlns:p14="http://schemas.microsoft.com/office/powerpoint/2010/main" val="2173048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nodeType="afterEffect">
                                  <p:stCondLst>
                                    <p:cond delay="0"/>
                                  </p:stCondLst>
                                  <p:childTnLst>
                                    <p:animMotion origin="layout" path="M 2.77778E-6 -1.11111E-6 L 0.58021 0.00046 " pathEditMode="relative" rAng="0" ptsTypes="AA">
                                      <p:cBhvr>
                                        <p:cTn id="9" dur="5000" fill="hold"/>
                                        <p:tgtEl>
                                          <p:spTgt spid="10"/>
                                        </p:tgtEl>
                                        <p:attrNameLst>
                                          <p:attrName>ppt_x</p:attrName>
                                          <p:attrName>ppt_y</p:attrName>
                                        </p:attrNameLst>
                                      </p:cBhvr>
                                      <p:rCtr x="29010" y="23"/>
                                    </p:animMotion>
                                  </p:childTnLst>
                                </p:cTn>
                              </p:par>
                            </p:childTnLst>
                          </p:cTn>
                        </p:par>
                        <p:par>
                          <p:cTn id="10" fill="hold">
                            <p:stCondLst>
                              <p:cond delay="5000"/>
                            </p:stCondLst>
                            <p:childTnLst>
                              <p:par>
                                <p:cTn id="11" presetID="1" presetClass="entr" presetSubtype="0" fill="hold"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5500"/>
                            </p:stCondLst>
                            <p:childTnLst>
                              <p:par>
                                <p:cTn id="14" presetID="35" presetClass="path" presetSubtype="0" accel="50000" decel="50000" fill="hold" nodeType="afterEffect">
                                  <p:stCondLst>
                                    <p:cond delay="0"/>
                                  </p:stCondLst>
                                  <p:childTnLst>
                                    <p:animMotion origin="layout" path="M 0 1.84397E-6 L -0.6033 0.00524 " pathEditMode="relative" rAng="0" ptsTypes="AA">
                                      <p:cBhvr>
                                        <p:cTn id="15" dur="2000" fill="hold"/>
                                        <p:tgtEl>
                                          <p:spTgt spid="13"/>
                                        </p:tgtEl>
                                        <p:attrNameLst>
                                          <p:attrName>ppt_x</p:attrName>
                                          <p:attrName>ppt_y</p:attrName>
                                        </p:attrNameLst>
                                      </p:cBhvr>
                                      <p:rCtr x="-30174" y="247"/>
                                    </p:animMotion>
                                  </p:childTnLst>
                                </p:cTn>
                              </p:par>
                            </p:childTnLst>
                          </p:cTn>
                        </p:par>
                        <p:par>
                          <p:cTn id="16" fill="hold">
                            <p:stCondLst>
                              <p:cond delay="7500"/>
                            </p:stCondLst>
                            <p:childTnLst>
                              <p:par>
                                <p:cTn id="17" presetID="1" presetClass="entr" presetSubtype="0" fill="hold" nodeType="afterEffect">
                                  <p:stCondLst>
                                    <p:cond delay="500"/>
                                  </p:stCondLst>
                                  <p:childTnLst>
                                    <p:set>
                                      <p:cBhvr>
                                        <p:cTn id="18" dur="1" fill="hold">
                                          <p:stCondLst>
                                            <p:cond delay="0"/>
                                          </p:stCondLst>
                                        </p:cTn>
                                        <p:tgtEl>
                                          <p:spTgt spid="16"/>
                                        </p:tgtEl>
                                        <p:attrNameLst>
                                          <p:attrName>style.visibility</p:attrName>
                                        </p:attrNameLst>
                                      </p:cBhvr>
                                      <p:to>
                                        <p:strVal val="visible"/>
                                      </p:to>
                                    </p:set>
                                  </p:childTnLst>
                                </p:cTn>
                              </p:par>
                            </p:childTnLst>
                          </p:cTn>
                        </p:par>
                        <p:par>
                          <p:cTn id="19" fill="hold">
                            <p:stCondLst>
                              <p:cond delay="8000"/>
                            </p:stCondLst>
                            <p:childTnLst>
                              <p:par>
                                <p:cTn id="20" presetID="63" presetClass="path" presetSubtype="0" accel="50000" decel="50000" fill="hold" nodeType="afterEffect">
                                  <p:stCondLst>
                                    <p:cond delay="500"/>
                                  </p:stCondLst>
                                  <p:childTnLst>
                                    <p:animMotion origin="layout" path="M 2.77778E-6 -2.22222E-6 L 0.58021 -0.00069 " pathEditMode="relative" rAng="0" ptsTypes="AA">
                                      <p:cBhvr>
                                        <p:cTn id="21" dur="5000" fill="hold"/>
                                        <p:tgtEl>
                                          <p:spTgt spid="16"/>
                                        </p:tgtEl>
                                        <p:attrNameLst>
                                          <p:attrName>ppt_x</p:attrName>
                                          <p:attrName>ppt_y</p:attrName>
                                        </p:attrNameLst>
                                      </p:cBhvr>
                                      <p:rCtr x="29010" y="-46"/>
                                    </p:animMotion>
                                  </p:childTnLst>
                                </p:cTn>
                              </p:par>
                            </p:childTnLst>
                          </p:cTn>
                        </p:par>
                        <p:par>
                          <p:cTn id="22" fill="hold">
                            <p:stCondLst>
                              <p:cond delay="13500"/>
                            </p:stCondLst>
                            <p:childTnLst>
                              <p:par>
                                <p:cTn id="23" presetID="1"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13500"/>
                            </p:stCondLst>
                            <p:childTnLst>
                              <p:par>
                                <p:cTn id="26" presetID="35" presetClass="path" presetSubtype="0" accel="50000" decel="50000" fill="hold" nodeType="afterEffect">
                                  <p:stCondLst>
                                    <p:cond delay="500"/>
                                  </p:stCondLst>
                                  <p:childTnLst>
                                    <p:animMotion origin="layout" path="M -1.66667E-6 3.31483E-6 L -0.58055 0.00431 " pathEditMode="relative" rAng="0" ptsTypes="AA">
                                      <p:cBhvr>
                                        <p:cTn id="27" dur="2000" fill="hold"/>
                                        <p:tgtEl>
                                          <p:spTgt spid="19"/>
                                        </p:tgtEl>
                                        <p:attrNameLst>
                                          <p:attrName>ppt_x</p:attrName>
                                          <p:attrName>ppt_y</p:attrName>
                                        </p:attrNameLst>
                                      </p:cBhvr>
                                      <p:rCtr x="-29028" y="216"/>
                                    </p:animMotion>
                                  </p:childTnLst>
                                </p:cTn>
                              </p:par>
                            </p:childTnLst>
                          </p:cTn>
                        </p:par>
                        <p:par>
                          <p:cTn id="28" fill="hold">
                            <p:stCondLst>
                              <p:cond delay="16000"/>
                            </p:stCondLst>
                            <p:childTnLst>
                              <p:par>
                                <p:cTn id="29" presetID="1" presetClass="entr" presetSubtype="0" fill="hold" grpId="0"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par>
                          <p:cTn id="31" fill="hold">
                            <p:stCondLst>
                              <p:cond delay="16000"/>
                            </p:stCondLst>
                            <p:childTnLst>
                              <p:par>
                                <p:cTn id="32" presetID="63" presetClass="path" presetSubtype="0" accel="50000" decel="50000" fill="hold" grpId="1" nodeType="afterEffect">
                                  <p:stCondLst>
                                    <p:cond delay="0"/>
                                  </p:stCondLst>
                                  <p:childTnLst>
                                    <p:animMotion origin="layout" path="M -0.03108 -0.04856 L 0.55208 -0.04833 " pathEditMode="relative" rAng="0" ptsTypes="AA">
                                      <p:cBhvr>
                                        <p:cTn id="33" dur="2000" fill="hold"/>
                                        <p:tgtEl>
                                          <p:spTgt spid="22"/>
                                        </p:tgtEl>
                                        <p:attrNameLst>
                                          <p:attrName>ppt_x</p:attrName>
                                          <p:attrName>ppt_y</p:attrName>
                                        </p:attrNameLst>
                                      </p:cBhvr>
                                      <p:rCtr x="29149" y="0"/>
                                    </p:animMotion>
                                  </p:childTnLst>
                                </p:cTn>
                              </p:par>
                            </p:childTnLst>
                          </p:cTn>
                        </p:par>
                        <p:par>
                          <p:cTn id="34" fill="hold">
                            <p:stCondLst>
                              <p:cond delay="18000"/>
                            </p:stCondLst>
                            <p:childTnLst>
                              <p:par>
                                <p:cTn id="35" presetID="1" presetClass="exit" presetSubtype="0" fill="hold" grpId="2" nodeType="afterEffect">
                                  <p:stCondLst>
                                    <p:cond delay="0"/>
                                  </p:stCondLst>
                                  <p:childTnLst>
                                    <p:set>
                                      <p:cBhvr>
                                        <p:cTn id="36" dur="1" fill="hold">
                                          <p:stCondLst>
                                            <p:cond delay="0"/>
                                          </p:stCondLst>
                                        </p:cTn>
                                        <p:tgtEl>
                                          <p:spTgt spid="22"/>
                                        </p:tgtEl>
                                        <p:attrNameLst>
                                          <p:attrName>style.visibility</p:attrName>
                                        </p:attrNameLst>
                                      </p:cBhvr>
                                      <p:to>
                                        <p:strVal val="hidden"/>
                                      </p:to>
                                    </p:set>
                                  </p:childTnLst>
                                </p:cTn>
                              </p:par>
                            </p:childTnLst>
                          </p:cTn>
                        </p:par>
                        <p:par>
                          <p:cTn id="37" fill="hold">
                            <p:stCondLst>
                              <p:cond delay="18000"/>
                            </p:stCondLst>
                            <p:childTnLst>
                              <p:par>
                                <p:cTn id="38" presetID="1" presetClass="entr" presetSubtype="0" fill="hold" grpId="0" nodeType="after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par>
                          <p:cTn id="40" fill="hold">
                            <p:stCondLst>
                              <p:cond delay="18000"/>
                            </p:stCondLst>
                            <p:childTnLst>
                              <p:par>
                                <p:cTn id="41" presetID="35" presetClass="path" presetSubtype="0" accel="50000" decel="50000" fill="hold" grpId="1" nodeType="afterEffect">
                                  <p:stCondLst>
                                    <p:cond delay="0"/>
                                  </p:stCondLst>
                                  <p:childTnLst>
                                    <p:animMotion origin="layout" path="M -3.88889E-6 3.80204E-6 L -0.62013 0.00717 " pathEditMode="relative" rAng="0" ptsTypes="AA">
                                      <p:cBhvr>
                                        <p:cTn id="42" dur="2000" fill="hold"/>
                                        <p:tgtEl>
                                          <p:spTgt spid="23"/>
                                        </p:tgtEl>
                                        <p:attrNameLst>
                                          <p:attrName>ppt_x</p:attrName>
                                          <p:attrName>ppt_y</p:attrName>
                                        </p:attrNameLst>
                                      </p:cBhvr>
                                      <p:rCtr x="-31007" y="347"/>
                                    </p:animMotion>
                                  </p:childTnLst>
                                </p:cTn>
                              </p:par>
                            </p:childTnLst>
                          </p:cTn>
                        </p:par>
                        <p:par>
                          <p:cTn id="43" fill="hold">
                            <p:stCondLst>
                              <p:cond delay="20000"/>
                            </p:stCondLst>
                            <p:childTnLst>
                              <p:par>
                                <p:cTn id="44" presetID="1" presetClass="exit" presetSubtype="0" fill="hold" grpId="2" nodeType="afterEffect">
                                  <p:stCondLst>
                                    <p:cond delay="0"/>
                                  </p:stCondLst>
                                  <p:childTnLst>
                                    <p:set>
                                      <p:cBhvr>
                                        <p:cTn id="45" dur="1" fill="hold">
                                          <p:stCondLst>
                                            <p:cond delay="0"/>
                                          </p:stCondLst>
                                        </p:cTn>
                                        <p:tgtEl>
                                          <p:spTgt spid="23"/>
                                        </p:tgtEl>
                                        <p:attrNameLst>
                                          <p:attrName>style.visibility</p:attrName>
                                        </p:attrNameLst>
                                      </p:cBhvr>
                                      <p:to>
                                        <p:strVal val="hidden"/>
                                      </p:to>
                                    </p:set>
                                  </p:childTnLst>
                                </p:cTn>
                              </p:par>
                            </p:childTnLst>
                          </p:cTn>
                        </p:par>
                        <p:par>
                          <p:cTn id="46" fill="hold">
                            <p:stCondLst>
                              <p:cond delay="20000"/>
                            </p:stCondLst>
                            <p:childTnLst>
                              <p:par>
                                <p:cTn id="47" presetID="1" presetClass="entr" presetSubtype="0"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par>
                          <p:cTn id="49" fill="hold">
                            <p:stCondLst>
                              <p:cond delay="20000"/>
                            </p:stCondLst>
                            <p:childTnLst>
                              <p:par>
                                <p:cTn id="50" presetID="63" presetClass="path" presetSubtype="0" accel="50000" decel="50000" fill="hold" grpId="1" nodeType="afterEffect">
                                  <p:stCondLst>
                                    <p:cond delay="0"/>
                                  </p:stCondLst>
                                  <p:childTnLst>
                                    <p:animMotion origin="layout" path="M -0.03108 -0.05111 L 0.52101 -0.05273 " pathEditMode="relative" rAng="0" ptsTypes="AA">
                                      <p:cBhvr>
                                        <p:cTn id="51" dur="2000" fill="hold"/>
                                        <p:tgtEl>
                                          <p:spTgt spid="24"/>
                                        </p:tgtEl>
                                        <p:attrNameLst>
                                          <p:attrName>ppt_x</p:attrName>
                                          <p:attrName>ppt_y</p:attrName>
                                        </p:attrNameLst>
                                      </p:cBhvr>
                                      <p:rCtr x="27604" y="-93"/>
                                    </p:animMotion>
                                  </p:childTnLst>
                                </p:cTn>
                              </p:par>
                            </p:childTnLst>
                          </p:cTn>
                        </p:par>
                        <p:par>
                          <p:cTn id="52" fill="hold">
                            <p:stCondLst>
                              <p:cond delay="22000"/>
                            </p:stCondLst>
                            <p:childTnLst>
                              <p:par>
                                <p:cTn id="53" presetID="1" presetClass="exit" presetSubtype="0" fill="hold" grpId="2" nodeType="afterEffect">
                                  <p:stCondLst>
                                    <p:cond delay="0"/>
                                  </p:stCondLst>
                                  <p:childTnLst>
                                    <p:set>
                                      <p:cBhvr>
                                        <p:cTn id="54" dur="1" fill="hold">
                                          <p:stCondLst>
                                            <p:cond delay="0"/>
                                          </p:stCondLst>
                                        </p:cTn>
                                        <p:tgtEl>
                                          <p:spTgt spid="24"/>
                                        </p:tgtEl>
                                        <p:attrNameLst>
                                          <p:attrName>style.visibility</p:attrName>
                                        </p:attrNameLst>
                                      </p:cBhvr>
                                      <p:to>
                                        <p:strVal val="hidden"/>
                                      </p:to>
                                    </p:set>
                                  </p:childTnLst>
                                </p:cTn>
                              </p:par>
                            </p:childTnLst>
                          </p:cTn>
                        </p:par>
                        <p:par>
                          <p:cTn id="55" fill="hold">
                            <p:stCondLst>
                              <p:cond delay="22000"/>
                            </p:stCondLst>
                            <p:childTnLst>
                              <p:par>
                                <p:cTn id="56" presetID="1" presetClass="entr" presetSubtype="0" fill="hold" grpId="0" nodeType="afterEffect">
                                  <p:stCondLst>
                                    <p:cond delay="0"/>
                                  </p:stCondLst>
                                  <p:childTnLst>
                                    <p:set>
                                      <p:cBhvr>
                                        <p:cTn id="57" dur="1" fill="hold">
                                          <p:stCondLst>
                                            <p:cond delay="0"/>
                                          </p:stCondLst>
                                        </p:cTn>
                                        <p:tgtEl>
                                          <p:spTgt spid="25"/>
                                        </p:tgtEl>
                                        <p:attrNameLst>
                                          <p:attrName>style.visibility</p:attrName>
                                        </p:attrNameLst>
                                      </p:cBhvr>
                                      <p:to>
                                        <p:strVal val="visible"/>
                                      </p:to>
                                    </p:set>
                                  </p:childTnLst>
                                </p:cTn>
                              </p:par>
                            </p:childTnLst>
                          </p:cTn>
                        </p:par>
                        <p:par>
                          <p:cTn id="58" fill="hold">
                            <p:stCondLst>
                              <p:cond delay="22000"/>
                            </p:stCondLst>
                            <p:childTnLst>
                              <p:par>
                                <p:cTn id="59" presetID="35" presetClass="path" presetSubtype="0" accel="50000" decel="50000" fill="hold" grpId="1" nodeType="afterEffect">
                                  <p:stCondLst>
                                    <p:cond delay="0"/>
                                  </p:stCondLst>
                                  <p:childTnLst>
                                    <p:animMotion origin="layout" path="M -3.88889E-6 -1.3876E-7 L -0.62013 0.00555 " pathEditMode="relative" rAng="0" ptsTypes="AA">
                                      <p:cBhvr>
                                        <p:cTn id="60" dur="2000" fill="hold"/>
                                        <p:tgtEl>
                                          <p:spTgt spid="25"/>
                                        </p:tgtEl>
                                        <p:attrNameLst>
                                          <p:attrName>ppt_x</p:attrName>
                                          <p:attrName>ppt_y</p:attrName>
                                        </p:attrNameLst>
                                      </p:cBhvr>
                                      <p:rCtr x="-31007" y="278"/>
                                    </p:animMotion>
                                  </p:childTnLst>
                                </p:cTn>
                              </p:par>
                            </p:childTnLst>
                          </p:cTn>
                        </p:par>
                        <p:par>
                          <p:cTn id="61" fill="hold">
                            <p:stCondLst>
                              <p:cond delay="24000"/>
                            </p:stCondLst>
                            <p:childTnLst>
                              <p:par>
                                <p:cTn id="62" presetID="1" presetClass="exit" presetSubtype="0" fill="hold" grpId="2" nodeType="afterEffect">
                                  <p:stCondLst>
                                    <p:cond delay="0"/>
                                  </p:stCondLst>
                                  <p:childTnLst>
                                    <p:set>
                                      <p:cBhvr>
                                        <p:cTn id="63" dur="1" fill="hold">
                                          <p:stCondLst>
                                            <p:cond delay="0"/>
                                          </p:stCondLst>
                                        </p:cTn>
                                        <p:tgtEl>
                                          <p:spTgt spid="25"/>
                                        </p:tgtEl>
                                        <p:attrNameLst>
                                          <p:attrName>style.visibility</p:attrName>
                                        </p:attrNameLst>
                                      </p:cBhvr>
                                      <p:to>
                                        <p:strVal val="hidden"/>
                                      </p:to>
                                    </p:set>
                                  </p:childTnLst>
                                </p:cTn>
                              </p:par>
                            </p:childTnLst>
                          </p:cTn>
                        </p:par>
                        <p:par>
                          <p:cTn id="64" fill="hold">
                            <p:stCondLst>
                              <p:cond delay="24000"/>
                            </p:stCondLst>
                            <p:childTnLst>
                              <p:par>
                                <p:cTn id="65" presetID="1" presetClass="entr" presetSubtype="0" fill="hold" grpId="0" nodeType="after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par>
                          <p:cTn id="67" fill="hold">
                            <p:stCondLst>
                              <p:cond delay="24000"/>
                            </p:stCondLst>
                            <p:childTnLst>
                              <p:par>
                                <p:cTn id="68" presetID="63" presetClass="path" presetSubtype="0" accel="50000" decel="50000" fill="hold" grpId="1" nodeType="afterEffect">
                                  <p:stCondLst>
                                    <p:cond delay="0"/>
                                  </p:stCondLst>
                                  <p:childTnLst>
                                    <p:animMotion origin="layout" path="M -0.03108 -0.05366 L 0.53368 -0.05736 " pathEditMode="relative" rAng="0" ptsTypes="AA">
                                      <p:cBhvr>
                                        <p:cTn id="69" dur="2000" fill="hold"/>
                                        <p:tgtEl>
                                          <p:spTgt spid="26"/>
                                        </p:tgtEl>
                                        <p:attrNameLst>
                                          <p:attrName>ppt_x</p:attrName>
                                          <p:attrName>ppt_y</p:attrName>
                                        </p:attrNameLst>
                                      </p:cBhvr>
                                      <p:rCtr x="28229" y="-185"/>
                                    </p:animMotion>
                                  </p:childTnLst>
                                </p:cTn>
                              </p:par>
                            </p:childTnLst>
                          </p:cTn>
                        </p:par>
                        <p:par>
                          <p:cTn id="70" fill="hold">
                            <p:stCondLst>
                              <p:cond delay="26000"/>
                            </p:stCondLst>
                            <p:childTnLst>
                              <p:par>
                                <p:cTn id="71" presetID="1" presetClass="exit" presetSubtype="0" fill="hold" grpId="2" nodeType="afterEffect">
                                  <p:stCondLst>
                                    <p:cond delay="0"/>
                                  </p:stCondLst>
                                  <p:childTnLst>
                                    <p:set>
                                      <p:cBhvr>
                                        <p:cTn id="72" dur="1" fill="hold">
                                          <p:stCondLst>
                                            <p:cond delay="0"/>
                                          </p:stCondLst>
                                        </p:cTn>
                                        <p:tgtEl>
                                          <p:spTgt spid="26"/>
                                        </p:tgtEl>
                                        <p:attrNameLst>
                                          <p:attrName>style.visibility</p:attrName>
                                        </p:attrNameLst>
                                      </p:cBhvr>
                                      <p:to>
                                        <p:strVal val="hidden"/>
                                      </p:to>
                                    </p:set>
                                  </p:childTnLst>
                                </p:cTn>
                              </p:par>
                            </p:childTnLst>
                          </p:cTn>
                        </p:par>
                        <p:par>
                          <p:cTn id="73" fill="hold">
                            <p:stCondLst>
                              <p:cond delay="26000"/>
                            </p:stCondLst>
                            <p:childTnLst>
                              <p:par>
                                <p:cTn id="74" presetID="1" presetClass="entr" presetSubtype="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childTnLst>
                                </p:cTn>
                              </p:par>
                            </p:childTnLst>
                          </p:cTn>
                        </p:par>
                        <p:par>
                          <p:cTn id="76" fill="hold">
                            <p:stCondLst>
                              <p:cond delay="26000"/>
                            </p:stCondLst>
                            <p:childTnLst>
                              <p:par>
                                <p:cTn id="77" presetID="35" presetClass="path" presetSubtype="0" accel="50000" decel="50000" fill="hold" grpId="1" nodeType="afterEffect">
                                  <p:stCondLst>
                                    <p:cond delay="0"/>
                                  </p:stCondLst>
                                  <p:childTnLst>
                                    <p:animMotion origin="layout" path="M -3.88889E-6 -4.07956E-6 L -0.62013 0.00347 " pathEditMode="relative" rAng="0" ptsTypes="AA">
                                      <p:cBhvr>
                                        <p:cTn id="78" dur="2000" fill="hold"/>
                                        <p:tgtEl>
                                          <p:spTgt spid="27"/>
                                        </p:tgtEl>
                                        <p:attrNameLst>
                                          <p:attrName>ppt_x</p:attrName>
                                          <p:attrName>ppt_y</p:attrName>
                                        </p:attrNameLst>
                                      </p:cBhvr>
                                      <p:rCtr x="-31007" y="162"/>
                                    </p:animMotion>
                                  </p:childTnLst>
                                </p:cTn>
                              </p:par>
                            </p:childTnLst>
                          </p:cTn>
                        </p:par>
                        <p:par>
                          <p:cTn id="79" fill="hold">
                            <p:stCondLst>
                              <p:cond delay="28000"/>
                            </p:stCondLst>
                            <p:childTnLst>
                              <p:par>
                                <p:cTn id="80" presetID="1" presetClass="exit" presetSubtype="0" fill="hold" grpId="2" nodeType="afterEffect">
                                  <p:stCondLst>
                                    <p:cond delay="0"/>
                                  </p:stCondLst>
                                  <p:childTnLst>
                                    <p:set>
                                      <p:cBhvr>
                                        <p:cTn id="81" dur="1" fill="hold">
                                          <p:stCondLst>
                                            <p:cond delay="0"/>
                                          </p:stCondLst>
                                        </p:cTn>
                                        <p:tgtEl>
                                          <p:spTgt spid="27"/>
                                        </p:tgtEl>
                                        <p:attrNameLst>
                                          <p:attrName>style.visibility</p:attrName>
                                        </p:attrNameLst>
                                      </p:cBhvr>
                                      <p:to>
                                        <p:strVal val="hidden"/>
                                      </p:to>
                                    </p:set>
                                  </p:childTnLst>
                                </p:cTn>
                              </p:par>
                            </p:childTnLst>
                          </p:cTn>
                        </p:par>
                        <p:par>
                          <p:cTn id="82" fill="hold">
                            <p:stCondLst>
                              <p:cond delay="28000"/>
                            </p:stCondLst>
                            <p:childTnLst>
                              <p:par>
                                <p:cTn id="83" presetID="4" presetClass="entr" presetSubtype="32" fill="hold" grpId="0" nodeType="after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box(out)">
                                      <p:cBhvr>
                                        <p:cTn id="85" dur="1000"/>
                                        <p:tgtEl>
                                          <p:spTgt spid="28"/>
                                        </p:tgtEl>
                                      </p:cBhvr>
                                    </p:animEffect>
                                  </p:childTnLst>
                                </p:cTn>
                              </p:par>
                            </p:childTnLst>
                          </p:cTn>
                        </p:par>
                        <p:par>
                          <p:cTn id="86" fill="hold">
                            <p:stCondLst>
                              <p:cond delay="29000"/>
                            </p:stCondLst>
                            <p:childTnLst>
                              <p:par>
                                <p:cTn id="87" presetID="6" presetClass="emph" presetSubtype="0" fill="hold" grpId="1" nodeType="afterEffect">
                                  <p:stCondLst>
                                    <p:cond delay="0"/>
                                  </p:stCondLst>
                                  <p:childTnLst>
                                    <p:animScale>
                                      <p:cBhvr>
                                        <p:cTn id="88" dur="2000" fill="hold"/>
                                        <p:tgtEl>
                                          <p:spTgt spid="2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22" grpId="2"/>
      <p:bldP spid="23" grpId="0"/>
      <p:bldP spid="23" grpId="1"/>
      <p:bldP spid="23" grpId="2"/>
      <p:bldP spid="24" grpId="0"/>
      <p:bldP spid="24" grpId="1"/>
      <p:bldP spid="24" grpId="2"/>
      <p:bldP spid="25" grpId="0"/>
      <p:bldP spid="25" grpId="1"/>
      <p:bldP spid="25" grpId="2"/>
      <p:bldP spid="26" grpId="0"/>
      <p:bldP spid="26" grpId="1"/>
      <p:bldP spid="26" grpId="2"/>
      <p:bldP spid="27" grpId="0"/>
      <p:bldP spid="27" grpId="1"/>
      <p:bldP spid="27" grpId="2"/>
      <p:bldP spid="28" grpId="0" animBg="1"/>
      <p:bldP spid="28" grpId="1"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AutoShape 5"/>
          <p:cNvSpPr>
            <a:spLocks noChangeArrowheads="1"/>
          </p:cNvSpPr>
          <p:nvPr/>
        </p:nvSpPr>
        <p:spPr bwMode="auto">
          <a:xfrm>
            <a:off x="505072" y="1156843"/>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5891" name="Rectangle 6"/>
          <p:cNvSpPr>
            <a:spLocks noChangeArrowheads="1"/>
          </p:cNvSpPr>
          <p:nvPr/>
        </p:nvSpPr>
        <p:spPr bwMode="auto">
          <a:xfrm>
            <a:off x="4264025" y="1134618"/>
            <a:ext cx="6985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结论</a:t>
            </a:r>
          </a:p>
        </p:txBody>
      </p:sp>
      <p:sp>
        <p:nvSpPr>
          <p:cNvPr id="165892" name="Rectangle 68"/>
          <p:cNvSpPr>
            <a:spLocks noChangeArrowheads="1"/>
          </p:cNvSpPr>
          <p:nvPr/>
        </p:nvSpPr>
        <p:spPr bwMode="auto">
          <a:xfrm>
            <a:off x="505072" y="1553718"/>
            <a:ext cx="8072191"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这样无限循环下去，两边的蓝军都始终无法确定自己最后发出的电文对方是否已经收到。</a:t>
            </a:r>
          </a:p>
          <a:p>
            <a:pPr marL="342900" indent="-34290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没有一种协议能够使</a:t>
            </a:r>
            <a:r>
              <a:rPr lang="zh-CN" altLang="en-US" sz="2000" b="1" dirty="0" smtClean="0">
                <a:solidFill>
                  <a:srgbClr val="0000FF"/>
                </a:solidFill>
                <a:latin typeface="微软雅黑" panose="020B0503020204020204" pitchFamily="34" charset="-122"/>
                <a:ea typeface="微软雅黑" panose="020B0503020204020204" pitchFamily="34" charset="-122"/>
              </a:rPr>
              <a:t>蓝军</a:t>
            </a:r>
            <a:r>
              <a:rPr lang="en-US" altLang="zh-CN" sz="2000" b="1" dirty="0" smtClean="0">
                <a:solidFill>
                  <a:srgbClr val="0000FF"/>
                </a:solidFill>
                <a:latin typeface="微软雅黑" panose="020B0503020204020204" pitchFamily="34" charset="-122"/>
                <a:ea typeface="微软雅黑" panose="020B0503020204020204" pitchFamily="34" charset="-122"/>
              </a:rPr>
              <a:t>100%</a:t>
            </a:r>
            <a:r>
              <a:rPr lang="zh-CN" altLang="en-US" sz="2000" b="1" dirty="0" smtClean="0">
                <a:solidFill>
                  <a:srgbClr val="0000FF"/>
                </a:solidFill>
                <a:latin typeface="微软雅黑" panose="020B0503020204020204" pitchFamily="34" charset="-122"/>
                <a:ea typeface="微软雅黑" panose="020B0503020204020204" pitchFamily="34" charset="-122"/>
              </a:rPr>
              <a:t>获胜</a:t>
            </a:r>
            <a:r>
              <a:rPr lang="zh-CN" altLang="en-US" sz="2000" b="1" dirty="0">
                <a:solidFill>
                  <a:srgbClr val="0000FF"/>
                </a:solidFill>
                <a:latin typeface="微软雅黑" panose="020B0503020204020204" pitchFamily="34" charset="-122"/>
                <a:ea typeface="微软雅黑" panose="020B0503020204020204" pitchFamily="34" charset="-122"/>
              </a:rPr>
              <a:t>。</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这个例子告诉我们，看似非常简单的协议，设计起来要考虑的问题还是比较多的</a:t>
            </a:r>
            <a:r>
              <a:rPr lang="zh-CN" altLang="en-US" sz="20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72849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5072" y="1252728"/>
            <a:ext cx="8053712" cy="31181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66917" name="AutoShape 5"/>
          <p:cNvSpPr>
            <a:spLocks noChangeArrowheads="1"/>
          </p:cNvSpPr>
          <p:nvPr/>
        </p:nvSpPr>
        <p:spPr bwMode="auto">
          <a:xfrm>
            <a:off x="505072" y="749300"/>
            <a:ext cx="8053712"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6918" name="Rectangle 6"/>
          <p:cNvSpPr>
            <a:spLocks noChangeArrowheads="1"/>
          </p:cNvSpPr>
          <p:nvPr/>
        </p:nvSpPr>
        <p:spPr bwMode="auto">
          <a:xfrm>
            <a:off x="2681515" y="706374"/>
            <a:ext cx="378097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1.7.5  </a:t>
            </a:r>
            <a:r>
              <a:rPr lang="en-US" altLang="zh-CN" sz="2400" b="1" dirty="0" smtClean="0">
                <a:solidFill>
                  <a:schemeClr val="bg1"/>
                </a:solidFill>
                <a:latin typeface="微软雅黑" panose="020B0503020204020204" pitchFamily="34" charset="-122"/>
                <a:ea typeface="微软雅黑" panose="020B0503020204020204" pitchFamily="34" charset="-122"/>
              </a:rPr>
              <a:t>TCP/IP</a:t>
            </a:r>
            <a:r>
              <a:rPr lang="zh-CN" altLang="zh-CN" sz="2400" b="1" dirty="0" smtClean="0">
                <a:solidFill>
                  <a:schemeClr val="bg1"/>
                </a:solidFill>
                <a:latin typeface="微软雅黑" panose="020B0503020204020204" pitchFamily="34" charset="-122"/>
                <a:ea typeface="微软雅黑" panose="020B0503020204020204" pitchFamily="34" charset="-122"/>
              </a:rPr>
              <a:t>的</a:t>
            </a:r>
            <a:r>
              <a:rPr lang="zh-CN" altLang="zh-CN" sz="2400" b="1" dirty="0">
                <a:solidFill>
                  <a:schemeClr val="bg1"/>
                </a:solidFill>
                <a:latin typeface="微软雅黑" panose="020B0503020204020204" pitchFamily="34" charset="-122"/>
                <a:ea typeface="微软雅黑" panose="020B0503020204020204" pitchFamily="34" charset="-122"/>
              </a:rPr>
              <a:t>体系结构</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166919" name="Object 2"/>
          <p:cNvGraphicFramePr>
            <a:graphicFrameLocks noChangeAspect="1"/>
          </p:cNvGraphicFramePr>
          <p:nvPr/>
        </p:nvGraphicFramePr>
        <p:xfrm>
          <a:off x="2284413" y="3216275"/>
          <a:ext cx="1620837" cy="855663"/>
        </p:xfrm>
        <a:graphic>
          <a:graphicData uri="http://schemas.openxmlformats.org/presentationml/2006/ole">
            <mc:AlternateContent xmlns:mc="http://schemas.openxmlformats.org/markup-compatibility/2006">
              <mc:Choice xmlns:v="urn:schemas-microsoft-com:vml" Requires="v">
                <p:oleObj spid="_x0000_s3136" name="VISIO" r:id="rId3" imgW="1687068" imgH="964692" progId="">
                  <p:embed/>
                </p:oleObj>
              </mc:Choice>
              <mc:Fallback>
                <p:oleObj name="VISIO" r:id="rId3" imgW="1687068" imgH="96469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4413" y="3216275"/>
                        <a:ext cx="1620837"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20" name="Object 3"/>
          <p:cNvGraphicFramePr>
            <a:graphicFrameLocks noChangeAspect="1"/>
          </p:cNvGraphicFramePr>
          <p:nvPr/>
        </p:nvGraphicFramePr>
        <p:xfrm>
          <a:off x="4751388" y="3241675"/>
          <a:ext cx="1622425" cy="855663"/>
        </p:xfrm>
        <a:graphic>
          <a:graphicData uri="http://schemas.openxmlformats.org/presentationml/2006/ole">
            <mc:AlternateContent xmlns:mc="http://schemas.openxmlformats.org/markup-compatibility/2006">
              <mc:Choice xmlns:v="urn:schemas-microsoft-com:vml" Requires="v">
                <p:oleObj spid="_x0000_s3137" name="VISIO" r:id="rId5" imgW="1687068" imgH="964692" progId="">
                  <p:embed/>
                </p:oleObj>
              </mc:Choice>
              <mc:Fallback>
                <p:oleObj name="VISIO" r:id="rId5" imgW="1687068" imgH="96469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1388" y="3241675"/>
                        <a:ext cx="1622425" cy="855663"/>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6921" name="AutoShape 5"/>
          <p:cNvSpPr>
            <a:spLocks noChangeArrowheads="1"/>
          </p:cNvSpPr>
          <p:nvPr/>
        </p:nvSpPr>
        <p:spPr bwMode="auto">
          <a:xfrm>
            <a:off x="1414463"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2" name="Freeform 6"/>
          <p:cNvSpPr/>
          <p:nvPr/>
        </p:nvSpPr>
        <p:spPr bwMode="auto">
          <a:xfrm>
            <a:off x="1412875" y="1992313"/>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3" name="Text Box 7"/>
          <p:cNvSpPr txBox="1">
            <a:spLocks noChangeArrowheads="1"/>
          </p:cNvSpPr>
          <p:nvPr/>
        </p:nvSpPr>
        <p:spPr bwMode="auto">
          <a:xfrm>
            <a:off x="1589088" y="1957388"/>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24" name="Freeform 8"/>
          <p:cNvSpPr/>
          <p:nvPr/>
        </p:nvSpPr>
        <p:spPr bwMode="auto">
          <a:xfrm>
            <a:off x="1409700" y="2293938"/>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5" name="Freeform 9"/>
          <p:cNvSpPr/>
          <p:nvPr/>
        </p:nvSpPr>
        <p:spPr bwMode="auto">
          <a:xfrm>
            <a:off x="1409700" y="2593975"/>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6" name="AutoShape 10"/>
          <p:cNvSpPr>
            <a:spLocks noChangeArrowheads="1"/>
          </p:cNvSpPr>
          <p:nvPr/>
        </p:nvSpPr>
        <p:spPr bwMode="auto">
          <a:xfrm>
            <a:off x="6243638" y="1692275"/>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27" name="Freeform 11"/>
          <p:cNvSpPr/>
          <p:nvPr/>
        </p:nvSpPr>
        <p:spPr bwMode="auto">
          <a:xfrm>
            <a:off x="6242050" y="1992313"/>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8" name="Freeform 12"/>
          <p:cNvSpPr/>
          <p:nvPr/>
        </p:nvSpPr>
        <p:spPr bwMode="auto">
          <a:xfrm>
            <a:off x="6238875" y="2300288"/>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29" name="Freeform 13"/>
          <p:cNvSpPr/>
          <p:nvPr/>
        </p:nvSpPr>
        <p:spPr bwMode="auto">
          <a:xfrm>
            <a:off x="6238875" y="2608263"/>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0" name="AutoShape 14"/>
          <p:cNvSpPr>
            <a:spLocks noChangeArrowheads="1"/>
          </p:cNvSpPr>
          <p:nvPr/>
        </p:nvSpPr>
        <p:spPr bwMode="auto">
          <a:xfrm>
            <a:off x="3795713" y="2332038"/>
            <a:ext cx="132715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6931" name="Freeform 15"/>
          <p:cNvSpPr/>
          <p:nvPr/>
        </p:nvSpPr>
        <p:spPr bwMode="auto">
          <a:xfrm>
            <a:off x="3790950" y="2630488"/>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6932" name="Text Box 16"/>
          <p:cNvSpPr txBox="1">
            <a:spLocks noChangeArrowheads="1"/>
          </p:cNvSpPr>
          <p:nvPr/>
        </p:nvSpPr>
        <p:spPr bwMode="auto">
          <a:xfrm>
            <a:off x="1908175" y="1393825"/>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A</a:t>
            </a:r>
          </a:p>
        </p:txBody>
      </p:sp>
      <p:sp>
        <p:nvSpPr>
          <p:cNvPr id="166933" name="Text Box 17"/>
          <p:cNvSpPr txBox="1">
            <a:spLocks noChangeArrowheads="1"/>
          </p:cNvSpPr>
          <p:nvPr/>
        </p:nvSpPr>
        <p:spPr bwMode="auto">
          <a:xfrm>
            <a:off x="6731000" y="1393825"/>
            <a:ext cx="6667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主机</a:t>
            </a:r>
            <a:r>
              <a:rPr kumimoji="1" lang="en-US" altLang="zh-CN" sz="1400" b="1">
                <a:solidFill>
                  <a:srgbClr val="000099"/>
                </a:solidFill>
                <a:latin typeface="微软雅黑" panose="020B0503020204020204" pitchFamily="34" charset="-122"/>
                <a:ea typeface="微软雅黑" panose="020B0503020204020204" pitchFamily="34" charset="-122"/>
              </a:rPr>
              <a:t>B</a:t>
            </a:r>
          </a:p>
        </p:txBody>
      </p:sp>
      <p:sp>
        <p:nvSpPr>
          <p:cNvPr id="166934" name="Text Box 18"/>
          <p:cNvSpPr txBox="1">
            <a:spLocks noChangeArrowheads="1"/>
          </p:cNvSpPr>
          <p:nvPr/>
        </p:nvSpPr>
        <p:spPr bwMode="auto">
          <a:xfrm>
            <a:off x="4211638" y="2017713"/>
            <a:ext cx="72390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99"/>
                </a:solidFill>
                <a:latin typeface="微软雅黑" panose="020B0503020204020204" pitchFamily="34" charset="-122"/>
                <a:ea typeface="微软雅黑" panose="020B0503020204020204" pitchFamily="34" charset="-122"/>
              </a:rPr>
              <a:t>路由器</a:t>
            </a:r>
          </a:p>
        </p:txBody>
      </p:sp>
      <p:sp>
        <p:nvSpPr>
          <p:cNvPr id="166935" name="Text Box 19"/>
          <p:cNvSpPr txBox="1">
            <a:spLocks noChangeArrowheads="1"/>
          </p:cNvSpPr>
          <p:nvPr/>
        </p:nvSpPr>
        <p:spPr bwMode="auto">
          <a:xfrm>
            <a:off x="5162550" y="3495675"/>
            <a:ext cx="806450" cy="338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2</a:t>
            </a:r>
          </a:p>
        </p:txBody>
      </p:sp>
      <p:sp>
        <p:nvSpPr>
          <p:cNvPr id="166936" name="Text Box 20"/>
          <p:cNvSpPr txBox="1">
            <a:spLocks noChangeArrowheads="1"/>
          </p:cNvSpPr>
          <p:nvPr/>
        </p:nvSpPr>
        <p:spPr bwMode="auto">
          <a:xfrm>
            <a:off x="2714625" y="3475038"/>
            <a:ext cx="806450" cy="339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98F6"/>
                </a:solidFill>
                <a:latin typeface="微软雅黑" panose="020B0503020204020204" pitchFamily="34" charset="-122"/>
                <a:ea typeface="微软雅黑" panose="020B0503020204020204" pitchFamily="34" charset="-122"/>
              </a:rPr>
              <a:t>网络 </a:t>
            </a:r>
            <a:r>
              <a:rPr kumimoji="1" lang="en-US" altLang="zh-CN" sz="1600" b="1">
                <a:solidFill>
                  <a:srgbClr val="0098F6"/>
                </a:solidFill>
                <a:latin typeface="微软雅黑" panose="020B0503020204020204" pitchFamily="34" charset="-122"/>
                <a:ea typeface="微软雅黑" panose="020B0503020204020204" pitchFamily="34" charset="-122"/>
              </a:rPr>
              <a:t>1</a:t>
            </a:r>
          </a:p>
        </p:txBody>
      </p:sp>
      <p:sp>
        <p:nvSpPr>
          <p:cNvPr id="166937" name="Line 21"/>
          <p:cNvSpPr>
            <a:spLocks noChangeShapeType="1"/>
          </p:cNvSpPr>
          <p:nvPr/>
        </p:nvSpPr>
        <p:spPr bwMode="auto">
          <a:xfrm>
            <a:off x="1970088" y="3443288"/>
            <a:ext cx="744537" cy="22066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8" name="Line 22"/>
          <p:cNvSpPr>
            <a:spLocks noChangeShapeType="1"/>
          </p:cNvSpPr>
          <p:nvPr/>
        </p:nvSpPr>
        <p:spPr bwMode="auto">
          <a:xfrm flipH="1">
            <a:off x="3521075" y="3443288"/>
            <a:ext cx="620713" cy="185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39" name="Line 23"/>
          <p:cNvSpPr>
            <a:spLocks noChangeShapeType="1"/>
          </p:cNvSpPr>
          <p:nvPr/>
        </p:nvSpPr>
        <p:spPr bwMode="auto">
          <a:xfrm>
            <a:off x="4421188" y="3443288"/>
            <a:ext cx="754062" cy="2238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0" name="Line 24"/>
          <p:cNvSpPr>
            <a:spLocks noChangeShapeType="1"/>
          </p:cNvSpPr>
          <p:nvPr/>
        </p:nvSpPr>
        <p:spPr bwMode="auto">
          <a:xfrm flipH="1">
            <a:off x="5969000" y="3443288"/>
            <a:ext cx="763588" cy="201612"/>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941" name="Text Box 25"/>
          <p:cNvSpPr txBox="1">
            <a:spLocks noChangeArrowheads="1"/>
          </p:cNvSpPr>
          <p:nvPr/>
        </p:nvSpPr>
        <p:spPr bwMode="auto">
          <a:xfrm>
            <a:off x="6396038" y="1957388"/>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2" name="Text Box 26"/>
          <p:cNvSpPr txBox="1">
            <a:spLocks noChangeArrowheads="1"/>
          </p:cNvSpPr>
          <p:nvPr/>
        </p:nvSpPr>
        <p:spPr bwMode="auto">
          <a:xfrm>
            <a:off x="3935413" y="2573338"/>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p>
        </p:txBody>
      </p:sp>
      <p:sp>
        <p:nvSpPr>
          <p:cNvPr id="166943" name="Text Box 27"/>
          <p:cNvSpPr txBox="1">
            <a:spLocks noChangeArrowheads="1"/>
          </p:cNvSpPr>
          <p:nvPr/>
        </p:nvSpPr>
        <p:spPr bwMode="auto">
          <a:xfrm>
            <a:off x="1038225" y="1936750"/>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p>
        </p:txBody>
      </p:sp>
      <p:sp>
        <p:nvSpPr>
          <p:cNvPr id="166944" name="矩形 30"/>
          <p:cNvSpPr>
            <a:spLocks noChangeArrowheads="1"/>
          </p:cNvSpPr>
          <p:nvPr/>
        </p:nvSpPr>
        <p:spPr bwMode="auto">
          <a:xfrm>
            <a:off x="3186113" y="1338263"/>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TCP/IP</a:t>
            </a:r>
            <a:r>
              <a:rPr lang="zh-CN" altLang="en-US" b="1" dirty="0" smtClean="0">
                <a:solidFill>
                  <a:srgbClr val="0000FF"/>
                </a:solidFill>
                <a:latin typeface="微软雅黑" panose="020B0503020204020204" pitchFamily="34" charset="-122"/>
                <a:ea typeface="微软雅黑" panose="020B0503020204020204" pitchFamily="34" charset="-122"/>
              </a:rPr>
              <a:t>是</a:t>
            </a:r>
            <a:r>
              <a:rPr lang="zh-CN" altLang="en-US" b="1" dirty="0">
                <a:solidFill>
                  <a:srgbClr val="0000FF"/>
                </a:solidFill>
                <a:latin typeface="微软雅黑" panose="020B0503020204020204" pitchFamily="34" charset="-122"/>
                <a:ea typeface="微软雅黑" panose="020B0503020204020204" pitchFamily="34" charset="-122"/>
              </a:rPr>
              <a:t>四层体系结构</a:t>
            </a:r>
          </a:p>
        </p:txBody>
      </p:sp>
      <p:sp>
        <p:nvSpPr>
          <p:cNvPr id="166945" name="矩形 31"/>
          <p:cNvSpPr>
            <a:spLocks noChangeArrowheads="1"/>
          </p:cNvSpPr>
          <p:nvPr/>
        </p:nvSpPr>
        <p:spPr bwMode="auto">
          <a:xfrm>
            <a:off x="1484313" y="4033838"/>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a:solidFill>
                  <a:srgbClr val="0000FF"/>
                </a:solidFill>
                <a:latin typeface="微软雅黑" panose="020B0503020204020204" pitchFamily="34" charset="-122"/>
                <a:ea typeface="微软雅黑" panose="020B0503020204020204" pitchFamily="34" charset="-122"/>
              </a:rPr>
              <a:t>路由器在转发分组时最高只用到网际层而没有使用运输层和应用层。 </a:t>
            </a:r>
          </a:p>
        </p:txBody>
      </p:sp>
    </p:spTree>
    <p:extLst>
      <p:ext uri="{BB962C8B-B14F-4D97-AF65-F5344CB8AC3E}">
        <p14:creationId xmlns:p14="http://schemas.microsoft.com/office/powerpoint/2010/main" val="504162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组合 44"/>
          <p:cNvGrpSpPr/>
          <p:nvPr/>
        </p:nvGrpSpPr>
        <p:grpSpPr bwMode="auto">
          <a:xfrm>
            <a:off x="3749548" y="1114425"/>
            <a:ext cx="4724400" cy="3232150"/>
            <a:chOff x="3593448" y="1115188"/>
            <a:chExt cx="4724589" cy="3231232"/>
          </a:xfrm>
        </p:grpSpPr>
        <p:sp>
          <p:nvSpPr>
            <p:cNvPr id="169001" name="Text Box 37"/>
            <p:cNvSpPr txBox="1">
              <a:spLocks noChangeArrowheads="1"/>
            </p:cNvSpPr>
            <p:nvPr/>
          </p:nvSpPr>
          <p:spPr bwMode="auto">
            <a:xfrm>
              <a:off x="3593511" y="1115188"/>
              <a:ext cx="4724526" cy="587469"/>
            </a:xfrm>
            <a:prstGeom prst="rect">
              <a:avLst/>
            </a:prstGeom>
            <a:solidFill>
              <a:srgbClr val="9CFCC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a:latin typeface="微软雅黑" panose="020B0503020204020204" pitchFamily="34" charset="-122"/>
                  <a:ea typeface="微软雅黑" panose="020B0503020204020204" pitchFamily="34" charset="-122"/>
                </a:rPr>
                <a:t>IP over Everything </a:t>
              </a:r>
            </a:p>
            <a:p>
              <a:pPr algn="ctr">
                <a:lnSpc>
                  <a:spcPct val="120000"/>
                </a:lnSpc>
              </a:pPr>
              <a:r>
                <a:rPr lang="en-US" altLang="zh-CN" sz="1400" b="1">
                  <a:latin typeface="微软雅黑" panose="020B0503020204020204" pitchFamily="34" charset="-122"/>
                  <a:ea typeface="微软雅黑" panose="020B0503020204020204" pitchFamily="34" charset="-122"/>
                </a:rPr>
                <a:t>IP </a:t>
              </a:r>
              <a:r>
                <a:rPr lang="zh-CN" altLang="en-US" sz="1400" b="1">
                  <a:latin typeface="微软雅黑" panose="020B0503020204020204" pitchFamily="34" charset="-122"/>
                  <a:ea typeface="微软雅黑" panose="020B0503020204020204" pitchFamily="34" charset="-122"/>
                </a:rPr>
                <a:t>可应用到各式各样的网络上</a:t>
              </a:r>
            </a:p>
          </p:txBody>
        </p:sp>
        <p:sp>
          <p:nvSpPr>
            <p:cNvPr id="169002" name="AutoShape 2"/>
            <p:cNvSpPr>
              <a:spLocks noChangeArrowheads="1"/>
            </p:cNvSpPr>
            <p:nvPr/>
          </p:nvSpPr>
          <p:spPr bwMode="auto">
            <a:xfrm>
              <a:off x="3593448"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5" name="组合 4"/>
          <p:cNvGrpSpPr/>
          <p:nvPr/>
        </p:nvGrpSpPr>
        <p:grpSpPr bwMode="auto">
          <a:xfrm>
            <a:off x="3746373" y="1114425"/>
            <a:ext cx="4727575" cy="2493963"/>
            <a:chOff x="1242152" y="1396784"/>
            <a:chExt cx="6570368" cy="3465484"/>
          </a:xfrm>
        </p:grpSpPr>
        <p:sp>
          <p:nvSpPr>
            <p:cNvPr id="168999"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169000" name="Text Box 37"/>
            <p:cNvSpPr txBox="1">
              <a:spLocks noChangeArrowheads="1"/>
            </p:cNvSpPr>
            <p:nvPr/>
          </p:nvSpPr>
          <p:spPr bwMode="auto">
            <a:xfrm>
              <a:off x="1242152" y="1396784"/>
              <a:ext cx="6566080" cy="846788"/>
            </a:xfrm>
            <a:prstGeom prst="rect">
              <a:avLst/>
            </a:prstGeom>
            <a:solidFill>
              <a:srgbClr val="9BD9FF"/>
            </a:solidFill>
            <a:ln w="9525">
              <a:solidFill>
                <a:srgbClr val="339933"/>
              </a:solidFill>
              <a:miter lim="800000"/>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p>
            <a:p>
              <a:pPr algn="ctr">
                <a:lnSpc>
                  <a:spcPct val="120000"/>
                </a:lnSpc>
              </a:pPr>
              <a:r>
                <a:rPr lang="en-US" altLang="zh-CN" sz="1400" b="1" dirty="0" smtClean="0">
                  <a:latin typeface="微软雅黑" panose="020B0503020204020204" pitchFamily="34" charset="-122"/>
                  <a:ea typeface="微软雅黑" panose="020B0503020204020204" pitchFamily="34" charset="-122"/>
                </a:rPr>
                <a:t>IP</a:t>
              </a:r>
              <a:r>
                <a:rPr lang="zh-CN" altLang="en-US" sz="1400" b="1" dirty="0" smtClean="0">
                  <a:latin typeface="微软雅黑" panose="020B0503020204020204" pitchFamily="34" charset="-122"/>
                  <a:ea typeface="微软雅黑" panose="020B0503020204020204" pitchFamily="34" charset="-122"/>
                </a:rPr>
                <a:t>可</a:t>
              </a:r>
              <a:r>
                <a:rPr lang="zh-CN" altLang="en-US" sz="1400" b="1" dirty="0">
                  <a:latin typeface="微软雅黑" panose="020B0503020204020204" pitchFamily="34" charset="-122"/>
                  <a:ea typeface="微软雅黑" panose="020B0503020204020204" pitchFamily="34" charset="-122"/>
                </a:rPr>
                <a:t>为各式各样的应用程序提供服务</a:t>
              </a:r>
            </a:p>
          </p:txBody>
        </p:sp>
      </p:grpSp>
      <p:sp>
        <p:nvSpPr>
          <p:cNvPr id="168964" name="AutoShape 5"/>
          <p:cNvSpPr>
            <a:spLocks noChangeArrowheads="1"/>
          </p:cNvSpPr>
          <p:nvPr/>
        </p:nvSpPr>
        <p:spPr bwMode="auto">
          <a:xfrm>
            <a:off x="505072" y="673100"/>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8965" name="Rectangle 6"/>
          <p:cNvSpPr>
            <a:spLocks noChangeArrowheads="1"/>
          </p:cNvSpPr>
          <p:nvPr/>
        </p:nvSpPr>
        <p:spPr bwMode="auto">
          <a:xfrm>
            <a:off x="2732088" y="649288"/>
            <a:ext cx="376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沙漏计时器形状的</a:t>
            </a:r>
            <a:r>
              <a:rPr lang="en-US" altLang="zh-CN" sz="2000" b="1">
                <a:solidFill>
                  <a:schemeClr val="bg1"/>
                </a:solidFill>
                <a:ea typeface="微软雅黑" panose="020B0503020204020204" pitchFamily="34" charset="-122"/>
              </a:rPr>
              <a:t>TCP/IP</a:t>
            </a:r>
            <a:r>
              <a:rPr lang="zh-CN" altLang="en-US" sz="2000" b="1">
                <a:solidFill>
                  <a:schemeClr val="bg1"/>
                </a:solidFill>
                <a:ea typeface="微软雅黑" panose="020B0503020204020204" pitchFamily="34" charset="-122"/>
              </a:rPr>
              <a:t>协议族 </a:t>
            </a:r>
          </a:p>
        </p:txBody>
      </p:sp>
      <p:sp>
        <p:nvSpPr>
          <p:cNvPr id="168966" name="Rectangle 68"/>
          <p:cNvSpPr>
            <a:spLocks noChangeArrowheads="1"/>
          </p:cNvSpPr>
          <p:nvPr/>
        </p:nvSpPr>
        <p:spPr bwMode="auto">
          <a:xfrm>
            <a:off x="505072" y="1068388"/>
            <a:ext cx="2914783"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spcBef>
                <a:spcPts val="600"/>
              </a:spcBef>
            </a:pPr>
            <a:r>
              <a:rPr lang="zh-CN" altLang="zh-CN" sz="2000" b="1" dirty="0">
                <a:latin typeface="微软雅黑" panose="020B0503020204020204" pitchFamily="34" charset="-122"/>
                <a:ea typeface="微软雅黑" panose="020B0503020204020204" pitchFamily="34" charset="-122"/>
              </a:rPr>
              <a:t>实际上</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现在的互联网使用</a:t>
            </a:r>
            <a:r>
              <a:rPr lang="zh-CN" altLang="zh-CN" sz="2000" b="1" dirty="0" smtClean="0">
                <a:latin typeface="微软雅黑" panose="020B0503020204020204" pitchFamily="34" charset="-122"/>
                <a:ea typeface="微软雅黑" panose="020B0503020204020204" pitchFamily="34" charset="-122"/>
              </a:rPr>
              <a:t>的</a:t>
            </a:r>
            <a:r>
              <a:rPr lang="en-US" altLang="zh-CN" sz="2000" b="1" dirty="0" smtClean="0">
                <a:latin typeface="微软雅黑" panose="020B0503020204020204" pitchFamily="34" charset="-122"/>
                <a:ea typeface="微软雅黑" panose="020B0503020204020204" pitchFamily="34" charset="-122"/>
              </a:rPr>
              <a:t>TCP/IP</a:t>
            </a:r>
            <a:r>
              <a:rPr lang="zh-CN" altLang="zh-CN" sz="2000" b="1" dirty="0" smtClean="0">
                <a:latin typeface="微软雅黑" panose="020B0503020204020204" pitchFamily="34" charset="-122"/>
                <a:ea typeface="微软雅黑" panose="020B0503020204020204" pitchFamily="34" charset="-122"/>
              </a:rPr>
              <a:t>体系结构</a:t>
            </a:r>
            <a:r>
              <a:rPr lang="zh-CN" altLang="zh-CN" sz="2000" b="1" dirty="0">
                <a:latin typeface="微软雅黑" panose="020B0503020204020204" pitchFamily="34" charset="-122"/>
                <a:ea typeface="微软雅黑" panose="020B0503020204020204" pitchFamily="34" charset="-122"/>
              </a:rPr>
              <a:t>有时已经</a:t>
            </a:r>
            <a:r>
              <a:rPr lang="zh-CN" altLang="en-US" sz="2000" b="1" dirty="0">
                <a:latin typeface="微软雅黑" panose="020B0503020204020204" pitchFamily="34" charset="-122"/>
                <a:ea typeface="微软雅黑" panose="020B0503020204020204" pitchFamily="34" charset="-122"/>
              </a:rPr>
              <a:t>发生了</a:t>
            </a:r>
            <a:r>
              <a:rPr lang="zh-CN" altLang="zh-CN" sz="2000" b="1" dirty="0">
                <a:latin typeface="微软雅黑" panose="020B0503020204020204" pitchFamily="34" charset="-122"/>
                <a:ea typeface="微软雅黑" panose="020B0503020204020204" pitchFamily="34" charset="-122"/>
              </a:rPr>
              <a:t>演变，即某些应用程序可以直接</a:t>
            </a:r>
            <a:r>
              <a:rPr lang="zh-CN" altLang="zh-CN" sz="2000" b="1" dirty="0" smtClean="0">
                <a:latin typeface="微软雅黑" panose="020B0503020204020204" pitchFamily="34" charset="-122"/>
                <a:ea typeface="微软雅黑" panose="020B0503020204020204" pitchFamily="34" charset="-122"/>
              </a:rPr>
              <a:t>使用</a:t>
            </a:r>
            <a:r>
              <a:rPr lang="en-US" altLang="zh-CN" sz="2000" b="1" dirty="0" smtClean="0">
                <a:latin typeface="微软雅黑" panose="020B0503020204020204" pitchFamily="34" charset="-122"/>
                <a:ea typeface="微软雅黑" panose="020B0503020204020204" pitchFamily="34" charset="-122"/>
              </a:rPr>
              <a:t>IP</a:t>
            </a:r>
            <a:r>
              <a:rPr lang="zh-CN" altLang="zh-CN" sz="2000" b="1" dirty="0" smtClean="0">
                <a:latin typeface="微软雅黑" panose="020B0503020204020204" pitchFamily="34" charset="-122"/>
                <a:ea typeface="微软雅黑" panose="020B0503020204020204" pitchFamily="34" charset="-122"/>
              </a:rPr>
              <a:t>层</a:t>
            </a:r>
            <a:r>
              <a:rPr lang="zh-CN" altLang="zh-CN" sz="2000" b="1" dirty="0">
                <a:latin typeface="微软雅黑" panose="020B0503020204020204" pitchFamily="34" charset="-122"/>
                <a:ea typeface="微软雅黑" panose="020B0503020204020204" pitchFamily="34" charset="-122"/>
              </a:rPr>
              <a:t>，或甚至直接使用最下面的网络接口层</a:t>
            </a:r>
            <a:r>
              <a:rPr lang="zh-CN" altLang="en-US" sz="2000" b="1" dirty="0">
                <a:latin typeface="微软雅黑" panose="020B0503020204020204" pitchFamily="34" charset="-122"/>
                <a:ea typeface="微软雅黑" panose="020B0503020204020204" pitchFamily="34" charset="-122"/>
              </a:rPr>
              <a:t>。</a:t>
            </a:r>
          </a:p>
        </p:txBody>
      </p:sp>
      <p:sp>
        <p:nvSpPr>
          <p:cNvPr id="9" name="Rectangle 5"/>
          <p:cNvSpPr>
            <a:spLocks noChangeArrowheads="1"/>
          </p:cNvSpPr>
          <p:nvPr/>
        </p:nvSpPr>
        <p:spPr bwMode="auto">
          <a:xfrm>
            <a:off x="4468686"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p>
        </p:txBody>
      </p:sp>
      <p:sp>
        <p:nvSpPr>
          <p:cNvPr id="10" name="Rectangle 6"/>
          <p:cNvSpPr>
            <a:spLocks noChangeArrowheads="1"/>
          </p:cNvSpPr>
          <p:nvPr/>
        </p:nvSpPr>
        <p:spPr bwMode="auto">
          <a:xfrm>
            <a:off x="5478336"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p>
        </p:txBody>
      </p:sp>
      <p:sp>
        <p:nvSpPr>
          <p:cNvPr id="11" name="Rectangle 7"/>
          <p:cNvSpPr>
            <a:spLocks noChangeArrowheads="1"/>
          </p:cNvSpPr>
          <p:nvPr/>
        </p:nvSpPr>
        <p:spPr bwMode="auto">
          <a:xfrm>
            <a:off x="6224461" y="1857375"/>
            <a:ext cx="531812"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p>
        </p:txBody>
      </p:sp>
      <p:sp>
        <p:nvSpPr>
          <p:cNvPr id="12" name="Rectangle 8"/>
          <p:cNvSpPr>
            <a:spLocks noChangeArrowheads="1"/>
          </p:cNvSpPr>
          <p:nvPr/>
        </p:nvSpPr>
        <p:spPr bwMode="auto">
          <a:xfrm>
            <a:off x="7234111" y="1857375"/>
            <a:ext cx="533400" cy="238125"/>
          </a:xfrm>
          <a:prstGeom prst="rect">
            <a:avLst/>
          </a:prstGeom>
          <a:solidFill>
            <a:srgbClr val="00B05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p>
        </p:txBody>
      </p:sp>
      <p:sp>
        <p:nvSpPr>
          <p:cNvPr id="13" name="Rectangle 9"/>
          <p:cNvSpPr>
            <a:spLocks noChangeArrowheads="1"/>
          </p:cNvSpPr>
          <p:nvPr/>
        </p:nvSpPr>
        <p:spPr bwMode="auto">
          <a:xfrm>
            <a:off x="494652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p>
        </p:txBody>
      </p:sp>
      <p:sp>
        <p:nvSpPr>
          <p:cNvPr id="14" name="Rectangle 10"/>
          <p:cNvSpPr>
            <a:spLocks noChangeArrowheads="1"/>
          </p:cNvSpPr>
          <p:nvPr/>
        </p:nvSpPr>
        <p:spPr bwMode="auto">
          <a:xfrm>
            <a:off x="6756273" y="2427288"/>
            <a:ext cx="531813" cy="236537"/>
          </a:xfrm>
          <a:prstGeom prst="rect">
            <a:avLst/>
          </a:prstGeom>
          <a:solidFill>
            <a:srgbClr val="0098F6"/>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p>
        </p:txBody>
      </p:sp>
      <p:sp>
        <p:nvSpPr>
          <p:cNvPr id="15" name="Rectangle 12"/>
          <p:cNvSpPr>
            <a:spLocks noChangeArrowheads="1"/>
          </p:cNvSpPr>
          <p:nvPr/>
        </p:nvSpPr>
        <p:spPr bwMode="auto">
          <a:xfrm>
            <a:off x="44686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 name="Rectangle 13"/>
          <p:cNvSpPr>
            <a:spLocks noChangeArrowheads="1"/>
          </p:cNvSpPr>
          <p:nvPr/>
        </p:nvSpPr>
        <p:spPr bwMode="auto">
          <a:xfrm>
            <a:off x="5586286"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4"/>
          <p:cNvSpPr>
            <a:spLocks noChangeArrowheads="1"/>
          </p:cNvSpPr>
          <p:nvPr/>
        </p:nvSpPr>
        <p:spPr bwMode="auto">
          <a:xfrm>
            <a:off x="6916611" y="388778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68976" name="Line 15"/>
          <p:cNvSpPr>
            <a:spLocks noChangeShapeType="1"/>
          </p:cNvSpPr>
          <p:nvPr/>
        </p:nvSpPr>
        <p:spPr bwMode="auto">
          <a:xfrm>
            <a:off x="3703511" y="3521075"/>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7" name="Line 16"/>
          <p:cNvSpPr>
            <a:spLocks noChangeShapeType="1"/>
          </p:cNvSpPr>
          <p:nvPr/>
        </p:nvSpPr>
        <p:spPr bwMode="auto">
          <a:xfrm>
            <a:off x="3703511" y="2903538"/>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8" name="Line 17"/>
          <p:cNvSpPr>
            <a:spLocks noChangeShapeType="1"/>
          </p:cNvSpPr>
          <p:nvPr/>
        </p:nvSpPr>
        <p:spPr bwMode="auto">
          <a:xfrm>
            <a:off x="3703511" y="2284413"/>
            <a:ext cx="4789487" cy="0"/>
          </a:xfrm>
          <a:prstGeom prst="line">
            <a:avLst/>
          </a:prstGeom>
          <a:noFill/>
          <a:ln w="28575">
            <a:solidFill>
              <a:srgbClr val="339933"/>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79" name="Text Box 18"/>
          <p:cNvSpPr txBox="1">
            <a:spLocks noChangeArrowheads="1"/>
          </p:cNvSpPr>
          <p:nvPr/>
        </p:nvSpPr>
        <p:spPr bwMode="auto">
          <a:xfrm>
            <a:off x="3641598" y="3065463"/>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p>
        </p:txBody>
      </p:sp>
      <p:sp>
        <p:nvSpPr>
          <p:cNvPr id="168980" name="Text Box 19"/>
          <p:cNvSpPr txBox="1">
            <a:spLocks noChangeArrowheads="1"/>
          </p:cNvSpPr>
          <p:nvPr/>
        </p:nvSpPr>
        <p:spPr bwMode="auto">
          <a:xfrm>
            <a:off x="3538411" y="3825875"/>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网络接口层</a:t>
            </a:r>
          </a:p>
        </p:txBody>
      </p:sp>
      <p:sp>
        <p:nvSpPr>
          <p:cNvPr id="168981" name="Text Box 20"/>
          <p:cNvSpPr txBox="1">
            <a:spLocks noChangeArrowheads="1"/>
          </p:cNvSpPr>
          <p:nvPr/>
        </p:nvSpPr>
        <p:spPr bwMode="auto">
          <a:xfrm>
            <a:off x="3641598" y="2459038"/>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p>
        </p:txBody>
      </p:sp>
      <p:sp>
        <p:nvSpPr>
          <p:cNvPr id="168982" name="Text Box 21"/>
          <p:cNvSpPr txBox="1">
            <a:spLocks noChangeArrowheads="1"/>
          </p:cNvSpPr>
          <p:nvPr/>
        </p:nvSpPr>
        <p:spPr bwMode="auto">
          <a:xfrm>
            <a:off x="3641598" y="185102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p>
        </p:txBody>
      </p:sp>
      <p:sp>
        <p:nvSpPr>
          <p:cNvPr id="168983" name="Text Box 22"/>
          <p:cNvSpPr txBox="1">
            <a:spLocks noChangeArrowheads="1"/>
          </p:cNvSpPr>
          <p:nvPr/>
        </p:nvSpPr>
        <p:spPr bwMode="auto">
          <a:xfrm>
            <a:off x="5083048" y="180657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4" name="Text Box 23"/>
          <p:cNvSpPr txBox="1">
            <a:spLocks noChangeArrowheads="1"/>
          </p:cNvSpPr>
          <p:nvPr/>
        </p:nvSpPr>
        <p:spPr bwMode="auto">
          <a:xfrm>
            <a:off x="6843586" y="180657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p>
        </p:txBody>
      </p:sp>
      <p:sp>
        <p:nvSpPr>
          <p:cNvPr id="168985" name="Text Box 24"/>
          <p:cNvSpPr txBox="1">
            <a:spLocks noChangeArrowheads="1"/>
          </p:cNvSpPr>
          <p:nvPr/>
        </p:nvSpPr>
        <p:spPr bwMode="auto">
          <a:xfrm>
            <a:off x="6546723" y="385445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p>
        </p:txBody>
      </p:sp>
      <p:sp>
        <p:nvSpPr>
          <p:cNvPr id="168986" name="Line 25"/>
          <p:cNvSpPr>
            <a:spLocks noChangeShapeType="1"/>
          </p:cNvSpPr>
          <p:nvPr/>
        </p:nvSpPr>
        <p:spPr bwMode="auto">
          <a:xfrm>
            <a:off x="4725861" y="2111375"/>
            <a:ext cx="333375" cy="3302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7" name="Line 26"/>
          <p:cNvSpPr>
            <a:spLocks noChangeShapeType="1"/>
          </p:cNvSpPr>
          <p:nvPr/>
        </p:nvSpPr>
        <p:spPr bwMode="auto">
          <a:xfrm>
            <a:off x="6478461" y="2122488"/>
            <a:ext cx="384175" cy="2984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8" name="Line 27"/>
          <p:cNvSpPr>
            <a:spLocks noChangeShapeType="1"/>
          </p:cNvSpPr>
          <p:nvPr/>
        </p:nvSpPr>
        <p:spPr bwMode="auto">
          <a:xfrm flipH="1">
            <a:off x="5354511" y="2112963"/>
            <a:ext cx="381000" cy="312737"/>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89" name="Line 28"/>
          <p:cNvSpPr>
            <a:spLocks noChangeShapeType="1"/>
          </p:cNvSpPr>
          <p:nvPr/>
        </p:nvSpPr>
        <p:spPr bwMode="auto">
          <a:xfrm flipH="1">
            <a:off x="7127748" y="2112963"/>
            <a:ext cx="373063" cy="31750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0" name="Line 29"/>
          <p:cNvSpPr>
            <a:spLocks noChangeShapeType="1"/>
          </p:cNvSpPr>
          <p:nvPr/>
        </p:nvSpPr>
        <p:spPr bwMode="auto">
          <a:xfrm>
            <a:off x="5210048" y="2682875"/>
            <a:ext cx="750888" cy="400050"/>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1" name="Line 30"/>
          <p:cNvSpPr>
            <a:spLocks noChangeShapeType="1"/>
          </p:cNvSpPr>
          <p:nvPr/>
        </p:nvSpPr>
        <p:spPr bwMode="auto">
          <a:xfrm flipH="1">
            <a:off x="6276848" y="2692400"/>
            <a:ext cx="752475" cy="39052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2" name="Line 31"/>
          <p:cNvSpPr>
            <a:spLocks noChangeShapeType="1"/>
          </p:cNvSpPr>
          <p:nvPr/>
        </p:nvSpPr>
        <p:spPr bwMode="auto">
          <a:xfrm>
            <a:off x="6305423" y="3362325"/>
            <a:ext cx="1063625" cy="50641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3" name="Line 32"/>
          <p:cNvSpPr>
            <a:spLocks noChangeShapeType="1"/>
          </p:cNvSpPr>
          <p:nvPr/>
        </p:nvSpPr>
        <p:spPr bwMode="auto">
          <a:xfrm flipH="1">
            <a:off x="4830636" y="3357563"/>
            <a:ext cx="1074737" cy="511175"/>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4" name="Line 33"/>
          <p:cNvSpPr>
            <a:spLocks noChangeShapeType="1"/>
          </p:cNvSpPr>
          <p:nvPr/>
        </p:nvSpPr>
        <p:spPr bwMode="auto">
          <a:xfrm flipH="1">
            <a:off x="5959348" y="3330575"/>
            <a:ext cx="158750" cy="538163"/>
          </a:xfrm>
          <a:prstGeom prst="line">
            <a:avLst/>
          </a:prstGeom>
          <a:noFill/>
          <a:ln w="28575">
            <a:solidFill>
              <a:srgbClr val="0098F6"/>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8995" name="Text Box 34"/>
          <p:cNvSpPr txBox="1">
            <a:spLocks noChangeArrowheads="1"/>
          </p:cNvSpPr>
          <p:nvPr/>
        </p:nvSpPr>
        <p:spPr bwMode="auto">
          <a:xfrm>
            <a:off x="4430586"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p>
        </p:txBody>
      </p:sp>
      <p:sp>
        <p:nvSpPr>
          <p:cNvPr id="168996" name="Text Box 35"/>
          <p:cNvSpPr txBox="1">
            <a:spLocks noChangeArrowheads="1"/>
          </p:cNvSpPr>
          <p:nvPr/>
        </p:nvSpPr>
        <p:spPr bwMode="auto">
          <a:xfrm>
            <a:off x="555136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p>
        </p:txBody>
      </p:sp>
      <p:sp>
        <p:nvSpPr>
          <p:cNvPr id="168997" name="Text Box 36"/>
          <p:cNvSpPr txBox="1">
            <a:spLocks noChangeArrowheads="1"/>
          </p:cNvSpPr>
          <p:nvPr/>
        </p:nvSpPr>
        <p:spPr bwMode="auto">
          <a:xfrm>
            <a:off x="6891211" y="386397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p>
        </p:txBody>
      </p:sp>
      <p:sp>
        <p:nvSpPr>
          <p:cNvPr id="40" name="Rectangle 11"/>
          <p:cNvSpPr>
            <a:spLocks noChangeArrowheads="1"/>
          </p:cNvSpPr>
          <p:nvPr/>
        </p:nvSpPr>
        <p:spPr bwMode="auto">
          <a:xfrm>
            <a:off x="5772023" y="3055938"/>
            <a:ext cx="636588" cy="284162"/>
          </a:xfrm>
          <a:prstGeom prst="rect">
            <a:avLst/>
          </a:prstGeom>
          <a:solidFill>
            <a:srgbClr val="CC00CC"/>
          </a:solidFill>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p>
        </p:txBody>
      </p:sp>
    </p:spTree>
    <p:extLst>
      <p:ext uri="{BB962C8B-B14F-4D97-AF65-F5344CB8AC3E}">
        <p14:creationId xmlns:p14="http://schemas.microsoft.com/office/powerpoint/2010/main" val="2151325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4675" name="Rectangle 3"/>
          <p:cNvSpPr>
            <a:spLocks noChangeArrowheads="1"/>
          </p:cNvSpPr>
          <p:nvPr/>
        </p:nvSpPr>
        <p:spPr bwMode="auto">
          <a:xfrm>
            <a:off x="915106" y="670601"/>
            <a:ext cx="6705600" cy="456189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buFont typeface="Wingdings" panose="05000000000000000000" pitchFamily="2" charset="2"/>
              <a:buChar char="Ø"/>
              <a:defRPr/>
            </a:pPr>
            <a:r>
              <a:rPr kumimoji="0" lang="zh-CN" altLang="en-US" sz="3200" dirty="0">
                <a:solidFill>
                  <a:schemeClr val="accent1"/>
                </a:solidFill>
                <a:latin typeface="微软雅黑" panose="020B0503020204020204" charset="-122"/>
                <a:ea typeface="微软雅黑" panose="020B0503020204020204" charset="-122"/>
              </a:rPr>
              <a:t>网络世界 </a:t>
            </a:r>
            <a:r>
              <a:rPr kumimoji="0" lang="en-US" altLang="zh-CN" sz="3200" dirty="0">
                <a:solidFill>
                  <a:schemeClr val="tx1"/>
                </a:solidFill>
                <a:latin typeface="微软雅黑" panose="020B0503020204020204" charset="-122"/>
                <a:ea typeface="微软雅黑" panose="020B0503020204020204" charset="-122"/>
              </a:rPr>
              <a:t>→→→ </a:t>
            </a:r>
            <a:r>
              <a:rPr kumimoji="0" lang="zh-CN" altLang="en-US" sz="3200" dirty="0">
                <a:latin typeface="微软雅黑" panose="020B0503020204020204" charset="-122"/>
                <a:ea typeface="微软雅黑" panose="020B0503020204020204" charset="-122"/>
              </a:rPr>
              <a:t>第八大洲</a:t>
            </a:r>
            <a:r>
              <a:rPr lang="zh-CN" altLang="en-US" sz="3600" dirty="0">
                <a:solidFill>
                  <a:schemeClr val="folHlink"/>
                </a:solidFill>
                <a:effectLst>
                  <a:outerShdw blurRad="38100" dist="38100" dir="2700000" algn="tl">
                    <a:srgbClr val="000000"/>
                  </a:outerShdw>
                </a:effectLst>
                <a:latin typeface="微软雅黑" panose="020B0503020204020204" charset="-122"/>
                <a:ea typeface="微软雅黑" panose="020B0503020204020204" charset="-122"/>
              </a:rPr>
              <a:t>            </a:t>
            </a:r>
            <a:endParaRPr kumimoji="0" lang="zh-CN" altLang="en-US" sz="2800" dirty="0">
              <a:solidFill>
                <a:srgbClr val="FFFF00"/>
              </a:solidFill>
              <a:latin typeface="微软雅黑" panose="020B0503020204020204" charset="-122"/>
              <a:ea typeface="微软雅黑" panose="020B0503020204020204" charset="-122"/>
            </a:endParaRPr>
          </a:p>
          <a:p>
            <a:pPr>
              <a:buFont typeface="Wingdings" panose="05000000000000000000" pitchFamily="2" charset="2"/>
              <a:buChar char="Ø"/>
              <a:defRPr/>
            </a:pPr>
            <a:r>
              <a:rPr kumimoji="0" lang="zh-CN" altLang="en-US" sz="3200" dirty="0">
                <a:solidFill>
                  <a:schemeClr val="accent1"/>
                </a:solidFill>
                <a:latin typeface="微软雅黑" panose="020B0503020204020204" charset="-122"/>
                <a:ea typeface="微软雅黑" panose="020B0503020204020204" charset="-122"/>
              </a:rPr>
              <a:t>网络媒体 </a:t>
            </a:r>
            <a:r>
              <a:rPr kumimoji="0" lang="en-US" altLang="zh-CN" sz="3200" dirty="0">
                <a:latin typeface="微软雅黑" panose="020B0503020204020204" charset="-122"/>
                <a:ea typeface="微软雅黑" panose="020B0503020204020204" charset="-122"/>
                <a:sym typeface="+mn-ea"/>
              </a:rPr>
              <a:t>→→→ </a:t>
            </a:r>
            <a:r>
              <a:rPr kumimoji="0" lang="zh-CN" altLang="en-US" sz="3200" dirty="0">
                <a:latin typeface="微软雅黑" panose="020B0503020204020204" charset="-122"/>
                <a:ea typeface="微软雅黑" panose="020B0503020204020204" charset="-122"/>
              </a:rPr>
              <a:t>第四媒体</a:t>
            </a:r>
            <a:r>
              <a:rPr lang="zh-CN" altLang="en-US" sz="3600" dirty="0">
                <a:solidFill>
                  <a:schemeClr val="folHlink"/>
                </a:solidFill>
                <a:effectLst>
                  <a:outerShdw blurRad="38100" dist="38100" dir="2700000" algn="tl">
                    <a:srgbClr val="000000"/>
                  </a:outerShdw>
                </a:effectLst>
                <a:latin typeface="微软雅黑" panose="020B0503020204020204" charset="-122"/>
                <a:ea typeface="微软雅黑" panose="020B0503020204020204" charset="-122"/>
              </a:rPr>
              <a:t> </a:t>
            </a:r>
          </a:p>
          <a:p>
            <a:pPr lvl="1">
              <a:spcBef>
                <a:spcPct val="30000"/>
              </a:spcBef>
              <a:buSzPct val="100000"/>
              <a:buFont typeface="Wingdings" panose="05000000000000000000" pitchFamily="2" charset="2"/>
              <a:buChar char="Ø"/>
              <a:defRPr/>
            </a:pPr>
            <a:r>
              <a:rPr kumimoji="0" lang="zh-CN" altLang="en-US" dirty="0">
                <a:latin typeface="微软雅黑" panose="020B0503020204020204" charset="-122"/>
                <a:ea typeface="微软雅黑" panose="020B0503020204020204" charset="-122"/>
              </a:rPr>
              <a:t>以商业化后达到</a:t>
            </a:r>
            <a:r>
              <a:rPr kumimoji="0" lang="zh-CN" altLang="en-US" dirty="0">
                <a:solidFill>
                  <a:srgbClr val="FFC000"/>
                </a:solidFill>
                <a:latin typeface="微软雅黑" panose="020B0503020204020204" charset="-122"/>
                <a:ea typeface="微软雅黑" panose="020B0503020204020204" charset="-122"/>
              </a:rPr>
              <a:t> </a:t>
            </a:r>
            <a:r>
              <a:rPr kumimoji="0" lang="zh-CN" altLang="en-US" dirty="0">
                <a:solidFill>
                  <a:srgbClr val="9B0034"/>
                </a:solidFill>
                <a:latin typeface="微软雅黑" panose="020B0503020204020204" charset="-122"/>
                <a:ea typeface="微软雅黑" panose="020B0503020204020204" charset="-122"/>
              </a:rPr>
              <a:t>5000万 </a:t>
            </a:r>
            <a:r>
              <a:rPr kumimoji="0" lang="zh-CN" altLang="en-US" dirty="0">
                <a:latin typeface="微软雅黑" panose="020B0503020204020204" charset="-122"/>
                <a:ea typeface="微软雅黑" panose="020B0503020204020204" charset="-122"/>
              </a:rPr>
              <a:t>用户为例</a:t>
            </a:r>
          </a:p>
          <a:p>
            <a:pPr lvl="2">
              <a:spcBef>
                <a:spcPct val="30000"/>
              </a:spcBef>
              <a:buSzPct val="100000"/>
              <a:buFont typeface="Wingdings" panose="05000000000000000000" pitchFamily="2" charset="2"/>
              <a:buChar char="Ø"/>
              <a:defRPr/>
            </a:pPr>
            <a:r>
              <a:rPr kumimoji="0" lang="zh-CN" altLang="en-US" dirty="0" smtClean="0">
                <a:latin typeface="微软雅黑" panose="020B0503020204020204" charset="-122"/>
                <a:ea typeface="微软雅黑" panose="020B0503020204020204" charset="-122"/>
              </a:rPr>
              <a:t>报纸用了约</a:t>
            </a:r>
            <a:r>
              <a:rPr kumimoji="0" lang="en-US" altLang="zh-CN" dirty="0">
                <a:solidFill>
                  <a:srgbClr val="9B0034"/>
                </a:solidFill>
                <a:latin typeface="微软雅黑" panose="020B0503020204020204" charset="-122"/>
                <a:ea typeface="微软雅黑" panose="020B0503020204020204" charset="-122"/>
              </a:rPr>
              <a:t>100</a:t>
            </a:r>
            <a:r>
              <a:rPr kumimoji="0" lang="zh-CN" altLang="en-US" dirty="0">
                <a:latin typeface="微软雅黑" panose="020B0503020204020204" charset="-122"/>
                <a:ea typeface="微软雅黑" panose="020B0503020204020204" charset="-122"/>
              </a:rPr>
              <a:t>年</a:t>
            </a:r>
            <a:endParaRPr kumimoji="0" lang="en-US" altLang="zh-CN" dirty="0">
              <a:latin typeface="微软雅黑" panose="020B0503020204020204" charset="-122"/>
              <a:ea typeface="微软雅黑" panose="020B0503020204020204" charset="-122"/>
            </a:endParaRPr>
          </a:p>
          <a:p>
            <a:pPr lvl="2">
              <a:spcBef>
                <a:spcPct val="30000"/>
              </a:spcBef>
              <a:buSzPct val="100000"/>
              <a:buFont typeface="Wingdings" panose="05000000000000000000" pitchFamily="2" charset="2"/>
              <a:buChar char="Ø"/>
              <a:defRPr/>
            </a:pPr>
            <a:r>
              <a:rPr kumimoji="0" lang="zh-CN" altLang="en-US" dirty="0">
                <a:latin typeface="微软雅黑" panose="020B0503020204020204" charset="-122"/>
                <a:ea typeface="微软雅黑" panose="020B0503020204020204" charset="-122"/>
              </a:rPr>
              <a:t>广播</a:t>
            </a:r>
            <a:r>
              <a:rPr kumimoji="0" lang="zh-CN" altLang="en-US" dirty="0" smtClean="0">
                <a:latin typeface="微软雅黑" panose="020B0503020204020204" charset="-122"/>
                <a:ea typeface="微软雅黑" panose="020B0503020204020204" charset="-122"/>
              </a:rPr>
              <a:t>用</a:t>
            </a:r>
            <a:r>
              <a:rPr kumimoji="0" lang="zh-CN" altLang="en-US" dirty="0">
                <a:latin typeface="微软雅黑" panose="020B0503020204020204" charset="-122"/>
                <a:ea typeface="微软雅黑" panose="020B0503020204020204" charset="-122"/>
              </a:rPr>
              <a:t>了</a:t>
            </a:r>
            <a:r>
              <a:rPr kumimoji="0" lang="en-US" altLang="zh-CN" dirty="0">
                <a:solidFill>
                  <a:srgbClr val="9B0034"/>
                </a:solidFill>
                <a:latin typeface="微软雅黑" panose="020B0503020204020204" charset="-122"/>
                <a:ea typeface="微软雅黑" panose="020B0503020204020204" charset="-122"/>
              </a:rPr>
              <a:t>38</a:t>
            </a:r>
            <a:r>
              <a:rPr kumimoji="0" lang="zh-CN" altLang="en-US" dirty="0">
                <a:latin typeface="微软雅黑" panose="020B0503020204020204" charset="-122"/>
                <a:ea typeface="微软雅黑" panose="020B0503020204020204" charset="-122"/>
              </a:rPr>
              <a:t>年</a:t>
            </a:r>
          </a:p>
          <a:p>
            <a:pPr lvl="2">
              <a:spcBef>
                <a:spcPct val="30000"/>
              </a:spcBef>
              <a:buSzPct val="100000"/>
              <a:buFont typeface="Wingdings" panose="05000000000000000000" pitchFamily="2" charset="2"/>
              <a:buChar char="Ø"/>
              <a:defRPr/>
            </a:pPr>
            <a:r>
              <a:rPr kumimoji="0" lang="zh-CN" altLang="en-US" dirty="0">
                <a:latin typeface="微软雅黑" panose="020B0503020204020204" charset="-122"/>
                <a:ea typeface="微软雅黑" panose="020B0503020204020204" charset="-122"/>
              </a:rPr>
              <a:t>电视用了</a:t>
            </a:r>
            <a:r>
              <a:rPr kumimoji="0" lang="en-US" altLang="zh-CN" dirty="0">
                <a:solidFill>
                  <a:srgbClr val="9B0034"/>
                </a:solidFill>
                <a:latin typeface="微软雅黑" panose="020B0503020204020204" charset="-122"/>
                <a:ea typeface="微软雅黑" panose="020B0503020204020204" charset="-122"/>
              </a:rPr>
              <a:t>13</a:t>
            </a:r>
            <a:r>
              <a:rPr kumimoji="0" lang="zh-CN" altLang="en-US" dirty="0">
                <a:latin typeface="微软雅黑" panose="020B0503020204020204" charset="-122"/>
                <a:ea typeface="微软雅黑" panose="020B0503020204020204" charset="-122"/>
              </a:rPr>
              <a:t>年</a:t>
            </a:r>
          </a:p>
          <a:p>
            <a:pPr lvl="2">
              <a:spcBef>
                <a:spcPct val="30000"/>
              </a:spcBef>
              <a:buSzPct val="100000"/>
              <a:buFont typeface="Wingdings" panose="05000000000000000000" pitchFamily="2" charset="2"/>
              <a:buChar char="Ø"/>
              <a:defRPr/>
            </a:pPr>
            <a:r>
              <a:rPr kumimoji="0" lang="en-US" altLang="zh-CN" dirty="0">
                <a:latin typeface="微软雅黑" panose="020B0503020204020204" charset="-122"/>
                <a:ea typeface="微软雅黑" panose="020B0503020204020204" charset="-122"/>
              </a:rPr>
              <a:t>Internet</a:t>
            </a:r>
            <a:r>
              <a:rPr kumimoji="0" lang="zh-CN" altLang="en-US" dirty="0">
                <a:latin typeface="微软雅黑" panose="020B0503020204020204" charset="-122"/>
                <a:ea typeface="微软雅黑" panose="020B0503020204020204" charset="-122"/>
              </a:rPr>
              <a:t>只用了</a:t>
            </a:r>
            <a:r>
              <a:rPr kumimoji="0" lang="en-US" altLang="zh-CN" dirty="0">
                <a:solidFill>
                  <a:srgbClr val="9B0034"/>
                </a:solidFill>
                <a:latin typeface="微软雅黑" panose="020B0503020204020204" charset="-122"/>
                <a:ea typeface="微软雅黑" panose="020B0503020204020204" charset="-122"/>
              </a:rPr>
              <a:t>4</a:t>
            </a:r>
            <a:r>
              <a:rPr kumimoji="0" lang="zh-CN" altLang="en-US" dirty="0">
                <a:latin typeface="微软雅黑" panose="020B0503020204020204" charset="-122"/>
                <a:ea typeface="微软雅黑" panose="020B0503020204020204" charset="-122"/>
              </a:rPr>
              <a:t>年时间</a:t>
            </a:r>
          </a:p>
          <a:p>
            <a:pPr lvl="2">
              <a:spcBef>
                <a:spcPct val="30000"/>
              </a:spcBef>
              <a:buSzPct val="100000"/>
              <a:buFont typeface="Wingdings" panose="05000000000000000000" pitchFamily="2" charset="2"/>
              <a:buChar char="Ø"/>
              <a:defRPr/>
            </a:pPr>
            <a:r>
              <a:rPr kumimoji="0" lang="en-US" altLang="zh-CN" dirty="0">
                <a:latin typeface="微软雅黑" panose="020B0503020204020204" charset="-122"/>
                <a:ea typeface="微软雅黑" panose="020B0503020204020204" charset="-122"/>
              </a:rPr>
              <a:t>Facebook</a:t>
            </a:r>
            <a:r>
              <a:rPr kumimoji="0" lang="zh-CN" altLang="en-US" dirty="0">
                <a:latin typeface="微软雅黑" panose="020B0503020204020204" charset="-122"/>
                <a:ea typeface="微软雅黑" panose="020B0503020204020204" charset="-122"/>
              </a:rPr>
              <a:t>仅用了</a:t>
            </a:r>
            <a:r>
              <a:rPr kumimoji="0" lang="en-US" altLang="zh-CN" dirty="0">
                <a:solidFill>
                  <a:srgbClr val="9B0034"/>
                </a:solidFill>
                <a:latin typeface="微软雅黑" panose="020B0503020204020204" charset="-122"/>
                <a:ea typeface="微软雅黑" panose="020B0503020204020204" charset="-122"/>
              </a:rPr>
              <a:t>2</a:t>
            </a:r>
            <a:r>
              <a:rPr kumimoji="0" lang="zh-CN" altLang="en-US" dirty="0">
                <a:latin typeface="微软雅黑" panose="020B0503020204020204" charset="-122"/>
                <a:ea typeface="微软雅黑" panose="020B0503020204020204" charset="-122"/>
              </a:rPr>
              <a:t>年时间</a:t>
            </a:r>
            <a:endParaRPr kumimoji="0" lang="en-US" altLang="zh-CN" dirty="0">
              <a:latin typeface="微软雅黑" panose="020B0503020204020204" charset="-122"/>
              <a:ea typeface="微软雅黑" panose="020B0503020204020204" charset="-122"/>
            </a:endParaRPr>
          </a:p>
          <a:p>
            <a:pPr lvl="2">
              <a:spcBef>
                <a:spcPct val="30000"/>
              </a:spcBef>
              <a:buSzPct val="100000"/>
              <a:buFont typeface="Wingdings" panose="05000000000000000000" pitchFamily="2" charset="2"/>
              <a:buChar char="Ø"/>
              <a:defRPr/>
            </a:pPr>
            <a:r>
              <a:rPr kumimoji="0" lang="zh-CN" altLang="en-US" dirty="0">
                <a:latin typeface="微软雅黑" panose="020B0503020204020204" charset="-122"/>
                <a:ea typeface="微软雅黑" panose="020B0503020204020204" charset="-122"/>
              </a:rPr>
              <a:t>微信仅用了不到</a:t>
            </a:r>
            <a:r>
              <a:rPr kumimoji="0" lang="en-US" altLang="zh-CN" dirty="0">
                <a:solidFill>
                  <a:srgbClr val="9B0034"/>
                </a:solidFill>
                <a:latin typeface="微软雅黑" panose="020B0503020204020204" charset="-122"/>
                <a:ea typeface="微软雅黑" panose="020B0503020204020204" charset="-122"/>
              </a:rPr>
              <a:t>1</a:t>
            </a:r>
            <a:r>
              <a:rPr kumimoji="0" lang="zh-CN" altLang="en-US" dirty="0">
                <a:latin typeface="微软雅黑" panose="020B0503020204020204" charset="-122"/>
                <a:ea typeface="微软雅黑" panose="020B0503020204020204" charset="-122"/>
              </a:rPr>
              <a:t>年时间</a:t>
            </a:r>
          </a:p>
        </p:txBody>
      </p:sp>
    </p:spTree>
    <p:extLst>
      <p:ext uri="{BB962C8B-B14F-4D97-AF65-F5344CB8AC3E}">
        <p14:creationId xmlns:p14="http://schemas.microsoft.com/office/powerpoint/2010/main" val="3585008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69987" name="Rectangle 6"/>
          <p:cNvSpPr>
            <a:spLocks noChangeArrowheads="1"/>
          </p:cNvSpPr>
          <p:nvPr/>
        </p:nvSpPr>
        <p:spPr bwMode="auto">
          <a:xfrm>
            <a:off x="1065213" y="612775"/>
            <a:ext cx="70961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1-2】</a:t>
            </a:r>
            <a:r>
              <a:rPr lang="zh-CN" altLang="en-US" sz="2000" b="1">
                <a:solidFill>
                  <a:schemeClr val="bg1"/>
                </a:solidFill>
                <a:ea typeface="微软雅黑" panose="020B0503020204020204" pitchFamily="34" charset="-122"/>
              </a:rPr>
              <a:t>客户进程和服务器进程使用 </a:t>
            </a:r>
            <a:r>
              <a:rPr lang="en-US" altLang="zh-CN" sz="2000" b="1">
                <a:solidFill>
                  <a:schemeClr val="bg1"/>
                </a:solidFill>
                <a:ea typeface="微软雅黑" panose="020B0503020204020204" pitchFamily="34" charset="-122"/>
              </a:rPr>
              <a:t>TCP/IP </a:t>
            </a:r>
            <a:r>
              <a:rPr lang="zh-CN" altLang="en-US" sz="2000" b="1">
                <a:solidFill>
                  <a:schemeClr val="bg1"/>
                </a:solidFill>
                <a:ea typeface="微软雅黑" panose="020B0503020204020204" pitchFamily="34" charset="-122"/>
              </a:rPr>
              <a:t>协议栈进行通信</a:t>
            </a:r>
          </a:p>
        </p:txBody>
      </p:sp>
      <p:sp>
        <p:nvSpPr>
          <p:cNvPr id="4" name="圆角矩形 3"/>
          <p:cNvSpPr/>
          <p:nvPr/>
        </p:nvSpPr>
        <p:spPr>
          <a:xfrm>
            <a:off x="505072" y="1097280"/>
            <a:ext cx="8053712"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169991" name="组合 33"/>
          <p:cNvGrpSpPr/>
          <p:nvPr/>
        </p:nvGrpSpPr>
        <p:grpSpPr bwMode="auto">
          <a:xfrm>
            <a:off x="1160463" y="1262063"/>
            <a:ext cx="1604962" cy="2686050"/>
            <a:chOff x="961895" y="2010459"/>
            <a:chExt cx="1695715" cy="2836863"/>
          </a:xfrm>
        </p:grpSpPr>
        <p:sp>
          <p:nvSpPr>
            <p:cNvPr id="170019"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20"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21"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2"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3"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4"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5"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26"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27"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28"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29"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grpSp>
        <p:nvGrpSpPr>
          <p:cNvPr id="169992" name="组合 45"/>
          <p:cNvGrpSpPr/>
          <p:nvPr/>
        </p:nvGrpSpPr>
        <p:grpSpPr bwMode="auto">
          <a:xfrm>
            <a:off x="6234113" y="1262063"/>
            <a:ext cx="1604962" cy="2686050"/>
            <a:chOff x="961895" y="2010459"/>
            <a:chExt cx="1695715" cy="2836863"/>
          </a:xfrm>
        </p:grpSpPr>
        <p:sp>
          <p:nvSpPr>
            <p:cNvPr id="170008"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a:outerShdw dist="35921" dir="2700000" algn="ctr" rotWithShape="0">
                <a:schemeClr val="bg2"/>
              </a:outerShdw>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7000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p>
          </p:txBody>
        </p:sp>
        <p:sp>
          <p:nvSpPr>
            <p:cNvPr id="17001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p>
          </p:txBody>
        </p:sp>
        <p:sp>
          <p:nvSpPr>
            <p:cNvPr id="17001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p>
          </p:txBody>
        </p:sp>
        <p:sp>
          <p:nvSpPr>
            <p:cNvPr id="17001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p>
          </p:txBody>
        </p:sp>
        <p:sp>
          <p:nvSpPr>
            <p:cNvPr id="17001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1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p>
          </p:txBody>
        </p:sp>
      </p:grpSp>
      <p:sp>
        <p:nvSpPr>
          <p:cNvPr id="169993" name="Freeform 3"/>
          <p:cNvSpPr/>
          <p:nvPr/>
        </p:nvSpPr>
        <p:spPr bwMode="auto">
          <a:xfrm>
            <a:off x="1849438" y="3862388"/>
            <a:ext cx="5186362" cy="315912"/>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169994" name="Object 4"/>
          <p:cNvGraphicFramePr>
            <a:graphicFrameLocks noChangeAspect="1"/>
          </p:cNvGraphicFramePr>
          <p:nvPr/>
        </p:nvGraphicFramePr>
        <p:xfrm>
          <a:off x="3932238" y="3651250"/>
          <a:ext cx="1417637" cy="719138"/>
        </p:xfrm>
        <a:graphic>
          <a:graphicData uri="http://schemas.openxmlformats.org/presentationml/2006/ole">
            <mc:AlternateContent xmlns:mc="http://schemas.openxmlformats.org/markup-compatibility/2006">
              <mc:Choice xmlns:v="urn:schemas-microsoft-com:vml" Requires="v">
                <p:oleObj spid="_x0000_s4129" name="VISIO" r:id="rId3" imgW="1687068" imgH="964692" progId="">
                  <p:embed/>
                </p:oleObj>
              </mc:Choice>
              <mc:Fallback>
                <p:oleObj name="VISIO" r:id="rId3" imgW="1687068" imgH="96469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2238" y="3651250"/>
                        <a:ext cx="1417637" cy="719138"/>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0" name="Group 25"/>
          <p:cNvGrpSpPr/>
          <p:nvPr/>
        </p:nvGrpSpPr>
        <p:grpSpPr bwMode="auto">
          <a:xfrm>
            <a:off x="2536825" y="1436688"/>
            <a:ext cx="3714750" cy="357187"/>
            <a:chOff x="1438" y="1436"/>
            <a:chExt cx="2712" cy="225"/>
          </a:xfrm>
        </p:grpSpPr>
        <p:sp>
          <p:nvSpPr>
            <p:cNvPr id="170006"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7"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p>
          </p:txBody>
        </p:sp>
      </p:grpSp>
      <p:grpSp>
        <p:nvGrpSpPr>
          <p:cNvPr id="63" name="Group 28"/>
          <p:cNvGrpSpPr/>
          <p:nvPr/>
        </p:nvGrpSpPr>
        <p:grpSpPr bwMode="auto">
          <a:xfrm>
            <a:off x="2601913" y="1984375"/>
            <a:ext cx="3733800" cy="347663"/>
            <a:chOff x="1521" y="1752"/>
            <a:chExt cx="2755" cy="219"/>
          </a:xfrm>
        </p:grpSpPr>
        <p:sp>
          <p:nvSpPr>
            <p:cNvPr id="170004"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0005" name="Text Box 30"/>
            <p:cNvSpPr txBox="1">
              <a:spLocks noChangeArrowheads="1"/>
            </p:cNvSpPr>
            <p:nvPr/>
          </p:nvSpPr>
          <p:spPr bwMode="auto">
            <a:xfrm>
              <a:off x="2017" y="1777"/>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② </a:t>
              </a:r>
              <a:r>
                <a:rPr kumimoji="1" lang="zh-CN" altLang="en-US" sz="1400" b="1">
                  <a:solidFill>
                    <a:srgbClr val="0000FF"/>
                  </a:solidFill>
                  <a:latin typeface="微软雅黑" panose="020B0503020204020204" pitchFamily="34" charset="-122"/>
                  <a:ea typeface="微软雅黑" panose="020B0503020204020204" pitchFamily="34" charset="-122"/>
                </a:rPr>
                <a:t>服务器接受连接建立请求</a:t>
              </a:r>
            </a:p>
          </p:txBody>
        </p:sp>
      </p:grpSp>
      <p:sp>
        <p:nvSpPr>
          <p:cNvPr id="169997" name="Text Box 33"/>
          <p:cNvSpPr txBox="1">
            <a:spLocks noChangeArrowheads="1"/>
          </p:cNvSpPr>
          <p:nvPr/>
        </p:nvSpPr>
        <p:spPr bwMode="auto">
          <a:xfrm>
            <a:off x="4235450" y="3856038"/>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70C0"/>
                </a:solidFill>
                <a:latin typeface="微软雅黑" panose="020B0503020204020204" pitchFamily="34" charset="-122"/>
                <a:ea typeface="微软雅黑" panose="020B0503020204020204" pitchFamily="34" charset="-122"/>
              </a:rPr>
              <a:t>互联网</a:t>
            </a:r>
          </a:p>
        </p:txBody>
      </p:sp>
      <p:grpSp>
        <p:nvGrpSpPr>
          <p:cNvPr id="67" name="Group 34"/>
          <p:cNvGrpSpPr/>
          <p:nvPr/>
        </p:nvGrpSpPr>
        <p:grpSpPr bwMode="auto">
          <a:xfrm>
            <a:off x="1373188" y="1636713"/>
            <a:ext cx="1146175" cy="417512"/>
            <a:chOff x="835" y="1519"/>
            <a:chExt cx="812" cy="335"/>
          </a:xfrm>
        </p:grpSpPr>
        <p:sp>
          <p:nvSpPr>
            <p:cNvPr id="68"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69" name="Text Box 36"/>
            <p:cNvSpPr txBox="1">
              <a:spLocks noChangeArrowheads="1"/>
            </p:cNvSpPr>
            <p:nvPr/>
          </p:nvSpPr>
          <p:spPr bwMode="auto">
            <a:xfrm>
              <a:off x="1019" y="1547"/>
              <a:ext cx="379" cy="233"/>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p>
          </p:txBody>
        </p:sp>
      </p:grpSp>
      <p:grpSp>
        <p:nvGrpSpPr>
          <p:cNvPr id="70" name="Group 37"/>
          <p:cNvGrpSpPr/>
          <p:nvPr/>
        </p:nvGrpSpPr>
        <p:grpSpPr bwMode="auto">
          <a:xfrm>
            <a:off x="6407338" y="1615307"/>
            <a:ext cx="1152261" cy="438150"/>
            <a:chOff x="4142" y="1536"/>
            <a:chExt cx="670" cy="276"/>
          </a:xfrm>
          <a:solidFill>
            <a:srgbClr val="FFFF00"/>
          </a:solidFill>
        </p:grpSpPr>
        <p:sp>
          <p:nvSpPr>
            <p:cNvPr id="71"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72" name="Text Box 39"/>
            <p:cNvSpPr txBox="1">
              <a:spLocks noChangeArrowheads="1"/>
            </p:cNvSpPr>
            <p:nvPr/>
          </p:nvSpPr>
          <p:spPr bwMode="auto">
            <a:xfrm>
              <a:off x="4236" y="1554"/>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p>
          </p:txBody>
        </p:sp>
      </p:grpSp>
      <p:sp>
        <p:nvSpPr>
          <p:cNvPr id="73" name="Text Box 40"/>
          <p:cNvSpPr txBox="1">
            <a:spLocks noChangeArrowheads="1"/>
          </p:cNvSpPr>
          <p:nvPr/>
        </p:nvSpPr>
        <p:spPr bwMode="auto">
          <a:xfrm>
            <a:off x="3186113" y="2789238"/>
            <a:ext cx="2711450" cy="739775"/>
          </a:xfrm>
          <a:prstGeom prst="rect">
            <a:avLst/>
          </a:prstGeom>
          <a:solidFill>
            <a:srgbClr val="0098F6"/>
          </a:solidFill>
          <a:ln>
            <a:noFill/>
          </a:ln>
        </p:spPr>
        <p:style>
          <a:lnRef idx="2">
            <a:schemeClr val="accent4"/>
          </a:lnRef>
          <a:fillRef idx="1">
            <a:schemeClr val="lt1"/>
          </a:fillRef>
          <a:effectRef idx="0">
            <a:schemeClr val="accent4"/>
          </a:effectRef>
          <a:fontRef idx="minor">
            <a:schemeClr val="dk1"/>
          </a:fontRef>
        </p:style>
        <p:txBody>
          <a:bodyPr>
            <a:spAutoFit/>
          </a:bodyPr>
          <a:lstStyle/>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以后就逐级使用下层</a:t>
            </a:r>
          </a:p>
          <a:p>
            <a:pPr algn="ctr" fontAlgn="auto">
              <a:spcBef>
                <a:spcPts val="0"/>
              </a:spcBef>
              <a:spcAft>
                <a:spcPts val="0"/>
              </a:spcAft>
              <a:defRPr/>
            </a:pPr>
            <a:r>
              <a:rPr lang="zh-CN" altLang="en-US" sz="1400" b="1" dirty="0">
                <a:solidFill>
                  <a:schemeClr val="bg1"/>
                </a:solidFill>
                <a:latin typeface="微软雅黑" panose="020B0503020204020204" pitchFamily="34" charset="-122"/>
                <a:ea typeface="微软雅黑" panose="020B0503020204020204" pitchFamily="34" charset="-122"/>
              </a:rPr>
              <a:t>提供的服务</a:t>
            </a:r>
          </a:p>
          <a:p>
            <a:pPr algn="ctr" fontAlgn="auto">
              <a:spcBef>
                <a:spcPts val="0"/>
              </a:spcBef>
              <a:spcAft>
                <a:spcPts val="0"/>
              </a:spcAft>
              <a:defRPr/>
            </a:pPr>
            <a:r>
              <a:rPr lang="en-US" altLang="zh-CN" sz="1400" b="1" dirty="0">
                <a:solidFill>
                  <a:schemeClr val="bg1"/>
                </a:solidFill>
                <a:latin typeface="微软雅黑" panose="020B0503020204020204" pitchFamily="34" charset="-122"/>
                <a:ea typeface="微软雅黑" panose="020B0503020204020204" pitchFamily="34" charset="-122"/>
              </a:rPr>
              <a:t>(</a:t>
            </a:r>
            <a:r>
              <a:rPr lang="zh-CN" altLang="en-US" sz="1400" b="1" dirty="0">
                <a:solidFill>
                  <a:schemeClr val="bg1"/>
                </a:solidFill>
                <a:latin typeface="微软雅黑" panose="020B0503020204020204" pitchFamily="34" charset="-122"/>
                <a:ea typeface="微软雅黑" panose="020B0503020204020204" pitchFamily="34" charset="-122"/>
              </a:rPr>
              <a:t>使用 </a:t>
            </a:r>
            <a:r>
              <a:rPr lang="en-US" altLang="zh-CN" sz="1400" b="1" dirty="0">
                <a:solidFill>
                  <a:schemeClr val="bg1"/>
                </a:solidFill>
                <a:latin typeface="微软雅黑" panose="020B0503020204020204" pitchFamily="34" charset="-122"/>
                <a:ea typeface="微软雅黑" panose="020B0503020204020204" pitchFamily="34" charset="-122"/>
              </a:rPr>
              <a:t>TCP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IP</a:t>
            </a:r>
            <a:r>
              <a:rPr lang="zh-CN" altLang="en-US" sz="1400" b="1" dirty="0">
                <a:solidFill>
                  <a:schemeClr val="bg1"/>
                </a:solidFill>
                <a:latin typeface="微软雅黑" panose="020B0503020204020204" pitchFamily="34" charset="-122"/>
                <a:ea typeface="微软雅黑" panose="020B0503020204020204" pitchFamily="34" charset="-122"/>
              </a:rPr>
              <a:t>）</a:t>
            </a:r>
          </a:p>
        </p:txBody>
      </p:sp>
      <p:sp>
        <p:nvSpPr>
          <p:cNvPr id="170001" name="矩形 73"/>
          <p:cNvSpPr>
            <a:spLocks noChangeArrowheads="1"/>
          </p:cNvSpPr>
          <p:nvPr/>
        </p:nvSpPr>
        <p:spPr bwMode="auto">
          <a:xfrm>
            <a:off x="819150" y="1090613"/>
            <a:ext cx="73834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sz="1400" b="1">
                <a:latin typeface="微软雅黑" panose="020B0503020204020204" pitchFamily="34" charset="-122"/>
                <a:ea typeface="微软雅黑" panose="020B0503020204020204" pitchFamily="34" charset="-122"/>
              </a:rPr>
              <a:t>在应用层的客户进程和服务器进程的交互</a:t>
            </a:r>
            <a:endParaRPr lang="zh-CN" altLang="en-US" sz="1400" b="1">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503933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67"/>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70"/>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right)">
                                      <p:cBhvr>
                                        <p:cTn id="18" dur="1000"/>
                                        <p:tgtEl>
                                          <p:spTgt spid="6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AutoShape 5"/>
          <p:cNvSpPr>
            <a:spLocks noChangeArrowheads="1"/>
          </p:cNvSpPr>
          <p:nvPr/>
        </p:nvSpPr>
        <p:spPr bwMode="auto">
          <a:xfrm>
            <a:off x="505072" y="636588"/>
            <a:ext cx="8053712"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1011" name="Rectangle 6"/>
          <p:cNvSpPr>
            <a:spLocks noChangeArrowheads="1"/>
          </p:cNvSpPr>
          <p:nvPr/>
        </p:nvSpPr>
        <p:spPr bwMode="auto">
          <a:xfrm>
            <a:off x="1927225" y="612775"/>
            <a:ext cx="53721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功能较强的计算机可同时运行多个服务器进程 </a:t>
            </a:r>
          </a:p>
        </p:txBody>
      </p:sp>
      <p:sp>
        <p:nvSpPr>
          <p:cNvPr id="4" name="圆角矩形 3"/>
          <p:cNvSpPr/>
          <p:nvPr/>
        </p:nvSpPr>
        <p:spPr>
          <a:xfrm>
            <a:off x="505072" y="1097280"/>
            <a:ext cx="8053713"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71015" name="Line 3"/>
          <p:cNvSpPr>
            <a:spLocks noChangeShapeType="1"/>
          </p:cNvSpPr>
          <p:nvPr/>
        </p:nvSpPr>
        <p:spPr bwMode="auto">
          <a:xfrm>
            <a:off x="4532313" y="3587750"/>
            <a:ext cx="4762" cy="249238"/>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6" name="Rectangle 4"/>
          <p:cNvSpPr>
            <a:spLocks noChangeArrowheads="1"/>
          </p:cNvSpPr>
          <p:nvPr/>
        </p:nvSpPr>
        <p:spPr bwMode="auto">
          <a:xfrm>
            <a:off x="3365500" y="1520825"/>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17" name="Text Box 5"/>
          <p:cNvSpPr txBox="1">
            <a:spLocks noChangeArrowheads="1"/>
          </p:cNvSpPr>
          <p:nvPr/>
        </p:nvSpPr>
        <p:spPr bwMode="auto">
          <a:xfrm>
            <a:off x="4010025" y="2967038"/>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18" name="Line 6"/>
          <p:cNvSpPr>
            <a:spLocks noChangeShapeType="1"/>
          </p:cNvSpPr>
          <p:nvPr/>
        </p:nvSpPr>
        <p:spPr bwMode="auto">
          <a:xfrm>
            <a:off x="3365500" y="32750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19" name="Line 7"/>
          <p:cNvSpPr>
            <a:spLocks noChangeShapeType="1"/>
          </p:cNvSpPr>
          <p:nvPr/>
        </p:nvSpPr>
        <p:spPr bwMode="auto">
          <a:xfrm>
            <a:off x="3365500" y="2960688"/>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0" name="Line 8"/>
          <p:cNvSpPr>
            <a:spLocks noChangeShapeType="1"/>
          </p:cNvSpPr>
          <p:nvPr/>
        </p:nvSpPr>
        <p:spPr bwMode="auto">
          <a:xfrm>
            <a:off x="3365500" y="2647950"/>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1" name="Line 9"/>
          <p:cNvSpPr>
            <a:spLocks noChangeShapeType="1"/>
          </p:cNvSpPr>
          <p:nvPr/>
        </p:nvSpPr>
        <p:spPr bwMode="auto">
          <a:xfrm>
            <a:off x="3365500" y="2335213"/>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22" name="Text Box 10"/>
          <p:cNvSpPr txBox="1">
            <a:spLocks noChangeArrowheads="1"/>
          </p:cNvSpPr>
          <p:nvPr/>
        </p:nvSpPr>
        <p:spPr bwMode="auto">
          <a:xfrm>
            <a:off x="4205288" y="3281363"/>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23" name="Text Box 11"/>
          <p:cNvSpPr txBox="1">
            <a:spLocks noChangeArrowheads="1"/>
          </p:cNvSpPr>
          <p:nvPr/>
        </p:nvSpPr>
        <p:spPr bwMode="auto">
          <a:xfrm>
            <a:off x="4205288" y="2351088"/>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24" name="Text Box 12"/>
          <p:cNvSpPr txBox="1">
            <a:spLocks noChangeArrowheads="1"/>
          </p:cNvSpPr>
          <p:nvPr/>
        </p:nvSpPr>
        <p:spPr bwMode="auto">
          <a:xfrm>
            <a:off x="4205288" y="2663825"/>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25" name="Text Box 13"/>
          <p:cNvSpPr txBox="1">
            <a:spLocks noChangeArrowheads="1"/>
          </p:cNvSpPr>
          <p:nvPr/>
        </p:nvSpPr>
        <p:spPr bwMode="auto">
          <a:xfrm>
            <a:off x="4179888" y="151606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26" name="Text Box 14"/>
          <p:cNvSpPr txBox="1">
            <a:spLocks noChangeArrowheads="1"/>
          </p:cNvSpPr>
          <p:nvPr/>
        </p:nvSpPr>
        <p:spPr bwMode="auto">
          <a:xfrm>
            <a:off x="4144963" y="1222375"/>
            <a:ext cx="787400"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3</a:t>
            </a:r>
          </a:p>
        </p:txBody>
      </p:sp>
      <p:grpSp>
        <p:nvGrpSpPr>
          <p:cNvPr id="58" name="Group 15"/>
          <p:cNvGrpSpPr/>
          <p:nvPr/>
        </p:nvGrpSpPr>
        <p:grpSpPr bwMode="auto">
          <a:xfrm>
            <a:off x="3511550" y="1771650"/>
            <a:ext cx="949325" cy="571500"/>
            <a:chOff x="2100" y="1727"/>
            <a:chExt cx="720" cy="470"/>
          </a:xfrm>
        </p:grpSpPr>
        <p:sp>
          <p:nvSpPr>
            <p:cNvPr id="171070"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1"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p>
          </p:txBody>
        </p:sp>
      </p:grpSp>
      <p:grpSp>
        <p:nvGrpSpPr>
          <p:cNvPr id="62" name="Group 19"/>
          <p:cNvGrpSpPr/>
          <p:nvPr/>
        </p:nvGrpSpPr>
        <p:grpSpPr bwMode="auto">
          <a:xfrm>
            <a:off x="4679950" y="1790700"/>
            <a:ext cx="949325" cy="566738"/>
            <a:chOff x="2986" y="1727"/>
            <a:chExt cx="719" cy="465"/>
          </a:xfrm>
        </p:grpSpPr>
        <p:sp>
          <p:nvSpPr>
            <p:cNvPr id="171067"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65"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p>
          </p:txBody>
        </p:sp>
      </p:grpSp>
      <p:grpSp>
        <p:nvGrpSpPr>
          <p:cNvPr id="66" name="组合 65"/>
          <p:cNvGrpSpPr/>
          <p:nvPr/>
        </p:nvGrpSpPr>
        <p:grpSpPr bwMode="auto">
          <a:xfrm>
            <a:off x="1249363" y="1223963"/>
            <a:ext cx="6569075" cy="2863850"/>
            <a:chOff x="1248628" y="2159392"/>
            <a:chExt cx="6570396" cy="2864425"/>
          </a:xfrm>
        </p:grpSpPr>
        <p:sp>
          <p:nvSpPr>
            <p:cNvPr id="171036"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71037" name="Group 25"/>
            <p:cNvGrpSpPr/>
            <p:nvPr/>
          </p:nvGrpSpPr>
          <p:grpSpPr bwMode="auto">
            <a:xfrm>
              <a:off x="1248628" y="2159392"/>
              <a:ext cx="1241515" cy="2365100"/>
              <a:chOff x="385" y="1278"/>
              <a:chExt cx="941" cy="1942"/>
            </a:xfrm>
          </p:grpSpPr>
          <p:sp>
            <p:nvSpPr>
              <p:cNvPr id="171053"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54"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55"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6"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7"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8"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59"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60"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61"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62"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64"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65" name="Text Box 38"/>
              <p:cNvSpPr txBox="1">
                <a:spLocks noChangeArrowheads="1"/>
              </p:cNvSpPr>
              <p:nvPr/>
            </p:nvSpPr>
            <p:spPr bwMode="auto">
              <a:xfrm>
                <a:off x="537" y="1278"/>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1</a:t>
                </a:r>
              </a:p>
            </p:txBody>
          </p:sp>
          <p:sp>
            <p:nvSpPr>
              <p:cNvPr id="171066"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p>
            </p:txBody>
          </p:sp>
        </p:grpSp>
        <p:grpSp>
          <p:nvGrpSpPr>
            <p:cNvPr id="171038" name="Group 40"/>
            <p:cNvGrpSpPr/>
            <p:nvPr/>
          </p:nvGrpSpPr>
          <p:grpSpPr bwMode="auto">
            <a:xfrm>
              <a:off x="6577509" y="2169135"/>
              <a:ext cx="1241515" cy="2355357"/>
              <a:chOff x="4424" y="1286"/>
              <a:chExt cx="941" cy="1934"/>
            </a:xfrm>
          </p:grpSpPr>
          <p:sp>
            <p:nvSpPr>
              <p:cNvPr id="171039"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71040"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p>
            </p:txBody>
          </p:sp>
          <p:sp>
            <p:nvSpPr>
              <p:cNvPr id="171041"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2"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3"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4"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45"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p>
            </p:txBody>
          </p:sp>
          <p:sp>
            <p:nvSpPr>
              <p:cNvPr id="171046"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p>
            </p:txBody>
          </p:sp>
          <p:sp>
            <p:nvSpPr>
              <p:cNvPr id="171047"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p>
            </p:txBody>
          </p:sp>
          <p:sp>
            <p:nvSpPr>
              <p:cNvPr id="171048"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71050"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p>
            </p:txBody>
          </p:sp>
          <p:sp>
            <p:nvSpPr>
              <p:cNvPr id="171051" name="Text Box 53"/>
              <p:cNvSpPr txBox="1">
                <a:spLocks noChangeArrowheads="1"/>
              </p:cNvSpPr>
              <p:nvPr/>
            </p:nvSpPr>
            <p:spPr bwMode="auto">
              <a:xfrm>
                <a:off x="4567" y="1286"/>
                <a:ext cx="597"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solidFill>
                      <a:srgbClr val="0000FF"/>
                    </a:solidFill>
                    <a:latin typeface="微软雅黑" panose="020B0503020204020204" pitchFamily="34" charset="-122"/>
                    <a:ea typeface="微软雅黑" panose="020B0503020204020204" pitchFamily="34" charset="-122"/>
                  </a:rPr>
                  <a:t>计算机 </a:t>
                </a:r>
                <a:r>
                  <a:rPr kumimoji="1" lang="en-US" altLang="zh-CN" sz="1200" b="1">
                    <a:solidFill>
                      <a:srgbClr val="0000FF"/>
                    </a:solidFill>
                    <a:latin typeface="微软雅黑" panose="020B0503020204020204" pitchFamily="34" charset="-122"/>
                    <a:ea typeface="微软雅黑" panose="020B0503020204020204" pitchFamily="34" charset="-122"/>
                  </a:rPr>
                  <a:t>2</a:t>
                </a:r>
              </a:p>
            </p:txBody>
          </p:sp>
          <p:sp>
            <p:nvSpPr>
              <p:cNvPr id="83"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p>
            </p:txBody>
          </p:sp>
        </p:grpSp>
      </p:grpSp>
      <p:grpSp>
        <p:nvGrpSpPr>
          <p:cNvPr id="171030" name="Group 55"/>
          <p:cNvGrpSpPr/>
          <p:nvPr/>
        </p:nvGrpSpPr>
        <p:grpSpPr bwMode="auto">
          <a:xfrm>
            <a:off x="3857625" y="3703638"/>
            <a:ext cx="1316038" cy="666750"/>
            <a:chOff x="2245" y="3313"/>
            <a:chExt cx="1286" cy="707"/>
          </a:xfrm>
        </p:grpSpPr>
        <p:graphicFrame>
          <p:nvGraphicFramePr>
            <p:cNvPr id="171034"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5153" name="VISIO" r:id="rId3" imgW="1687068" imgH="964692" progId="">
                    <p:embed/>
                  </p:oleObj>
                </mc:Choice>
                <mc:Fallback>
                  <p:oleObj name="VISIO" r:id="rId3" imgW="1687068" imgH="964692"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5" y="3313"/>
                          <a:ext cx="1286" cy="707"/>
                        </a:xfrm>
                        <a:prstGeom prst="rect">
                          <a:avLst/>
                        </a:prstGeom>
                        <a:noFill/>
                        <a:effectLst>
                          <a:outerShdw dist="25400" dir="5400000" algn="ctr" rotWithShape="0">
                            <a:srgbClr val="EEECE1"/>
                          </a:outerShdw>
                        </a:effectLst>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1035" name="Text Box 57"/>
            <p:cNvSpPr txBox="1">
              <a:spLocks noChangeArrowheads="1"/>
            </p:cNvSpPr>
            <p:nvPr/>
          </p:nvSpPr>
          <p:spPr bwMode="auto">
            <a:xfrm>
              <a:off x="2553" y="3501"/>
              <a:ext cx="707" cy="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70C0"/>
                  </a:solidFill>
                  <a:latin typeface="微软雅黑" panose="020B0503020204020204" pitchFamily="34" charset="-122"/>
                  <a:ea typeface="微软雅黑" panose="020B0503020204020204" pitchFamily="34" charset="-122"/>
                </a:rPr>
                <a:t>互联网</a:t>
              </a:r>
            </a:p>
          </p:txBody>
        </p:sp>
      </p:grpSp>
      <p:grpSp>
        <p:nvGrpSpPr>
          <p:cNvPr id="101" name="Group 58"/>
          <p:cNvGrpSpPr/>
          <p:nvPr/>
        </p:nvGrpSpPr>
        <p:grpSpPr bwMode="auto">
          <a:xfrm>
            <a:off x="2416175" y="2058988"/>
            <a:ext cx="4308475" cy="0"/>
            <a:chOff x="1270" y="1933"/>
            <a:chExt cx="3265" cy="0"/>
          </a:xfrm>
        </p:grpSpPr>
        <p:sp>
          <p:nvSpPr>
            <p:cNvPr id="171032" name="Line 59"/>
            <p:cNvSpPr>
              <a:spLocks noChangeShapeType="1"/>
            </p:cNvSpPr>
            <p:nvPr/>
          </p:nvSpPr>
          <p:spPr bwMode="auto">
            <a:xfrm>
              <a:off x="3705"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1033" name="Line 60"/>
            <p:cNvSpPr>
              <a:spLocks noChangeShapeType="1"/>
            </p:cNvSpPr>
            <p:nvPr/>
          </p:nvSpPr>
          <p:spPr bwMode="auto">
            <a:xfrm>
              <a:off x="1270" y="1933"/>
              <a:ext cx="830" cy="0"/>
            </a:xfrm>
            <a:prstGeom prst="line">
              <a:avLst/>
            </a:prstGeom>
            <a:noFill/>
            <a:ln w="38100">
              <a:solidFill>
                <a:srgbClr val="CC00CC"/>
              </a:solidFill>
              <a:prstDash val="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0011498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58"/>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62"/>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62"/>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250"/>
                                  </p:stCondLst>
                                  <p:childTnLst>
                                    <p:set>
                                      <p:cBhvr>
                                        <p:cTn id="18" dur="1" fill="hold">
                                          <p:stCondLst>
                                            <p:cond delay="0"/>
                                          </p:stCondLst>
                                        </p:cTn>
                                        <p:tgtEl>
                                          <p:spTgt spid="66"/>
                                        </p:tgtEl>
                                        <p:attrNameLst>
                                          <p:attrName>style.visibility</p:attrName>
                                        </p:attrNameLst>
                                      </p:cBhvr>
                                      <p:to>
                                        <p:strVal val="visible"/>
                                      </p:to>
                                    </p:set>
                                  </p:childTnLst>
                                </p:cTn>
                              </p:par>
                            </p:childTnLst>
                          </p:cTn>
                        </p:par>
                        <p:par>
                          <p:cTn id="19" fill="hold">
                            <p:stCondLst>
                              <p:cond delay="1250"/>
                            </p:stCondLst>
                            <p:childTnLst>
                              <p:par>
                                <p:cTn id="20" presetID="1" presetClass="entr" presetSubtype="0" fill="hold" nodeType="afterEffect">
                                  <p:stCondLst>
                                    <p:cond delay="500"/>
                                  </p:stCondLst>
                                  <p:childTnLst>
                                    <p:set>
                                      <p:cBhvr>
                                        <p:cTn id="21" dur="1" fill="hold">
                                          <p:stCondLst>
                                            <p:cond delay="0"/>
                                          </p:stCondLst>
                                        </p:cTn>
                                        <p:tgtEl>
                                          <p:spTgt spid="101"/>
                                        </p:tgtEl>
                                        <p:attrNameLst>
                                          <p:attrName>style.visibility</p:attrName>
                                        </p:attrNameLst>
                                      </p:cBhvr>
                                      <p:to>
                                        <p:strVal val="visible"/>
                                      </p:to>
                                    </p:set>
                                  </p:childTnLst>
                                </p:cTn>
                              </p:par>
                            </p:childTnLst>
                          </p:cTn>
                        </p:par>
                        <p:par>
                          <p:cTn id="22" fill="hold">
                            <p:stCondLst>
                              <p:cond delay="1750"/>
                            </p:stCondLst>
                            <p:childTnLst>
                              <p:par>
                                <p:cTn id="23" presetID="35" presetClass="emph" presetSubtype="0" repeatCount="4000" fill="hold" nodeType="afterEffect">
                                  <p:stCondLst>
                                    <p:cond delay="0"/>
                                  </p:stCondLst>
                                  <p:childTnLst>
                                    <p:anim calcmode="discrete" valueType="str">
                                      <p:cBhvr>
                                        <p:cTn id="2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13486" y="928887"/>
            <a:ext cx="8056306" cy="2039276"/>
          </a:xfrm>
          <a:prstGeom prst="rect">
            <a:avLst/>
          </a:prstGeom>
          <a:noFill/>
          <a:ln w="1270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5563" tIns="22225" rIns="55563" bIns="22225">
            <a:spAutoFit/>
          </a:bodyPr>
          <a:lstStyle/>
          <a:p>
            <a:pPr indent="457200">
              <a:lnSpc>
                <a:spcPct val="120000"/>
              </a:lnSpc>
              <a:defRPr/>
            </a:pPr>
            <a:r>
              <a:rPr lang="en-US" altLang="zh-CN" sz="1800" dirty="0">
                <a:effectLst>
                  <a:outerShdw sx="1000" sy="1000" algn="tl">
                    <a:srgbClr val="000000"/>
                  </a:outerShdw>
                </a:effectLst>
                <a:latin typeface="微软雅黑" panose="020B0503020204020204" charset="-122"/>
                <a:ea typeface="微软雅黑" panose="020B0503020204020204" charset="-122"/>
              </a:rPr>
              <a:t>2015</a:t>
            </a:r>
            <a:r>
              <a:rPr lang="zh-CN" altLang="en-US" sz="1800" dirty="0">
                <a:effectLst>
                  <a:outerShdw sx="1000" sy="1000" algn="tl">
                    <a:srgbClr val="000000"/>
                  </a:outerShdw>
                </a:effectLst>
                <a:latin typeface="微软雅黑" panose="020B0503020204020204" charset="-122"/>
                <a:ea typeface="微软雅黑" panose="020B0503020204020204" charset="-122"/>
              </a:rPr>
              <a:t>年</a:t>
            </a:r>
            <a:r>
              <a:rPr lang="en-US" altLang="zh-CN" sz="1800" dirty="0">
                <a:effectLst>
                  <a:outerShdw sx="1000" sy="1000" algn="tl">
                    <a:srgbClr val="000000"/>
                  </a:outerShdw>
                </a:effectLst>
                <a:latin typeface="微软雅黑" panose="020B0503020204020204" charset="-122"/>
                <a:ea typeface="微软雅黑" panose="020B0503020204020204" charset="-122"/>
              </a:rPr>
              <a:t>12</a:t>
            </a:r>
            <a:r>
              <a:rPr lang="zh-CN" altLang="en-US" sz="1800" dirty="0">
                <a:effectLst>
                  <a:outerShdw sx="1000" sy="1000" algn="tl">
                    <a:srgbClr val="000000"/>
                  </a:outerShdw>
                </a:effectLst>
                <a:latin typeface="微软雅黑" panose="020B0503020204020204" charset="-122"/>
                <a:ea typeface="微软雅黑" panose="020B0503020204020204" charset="-122"/>
              </a:rPr>
              <a:t>月</a:t>
            </a:r>
            <a:r>
              <a:rPr lang="en-US" altLang="zh-CN" sz="1800" dirty="0">
                <a:effectLst>
                  <a:outerShdw sx="1000" sy="1000" algn="tl">
                    <a:srgbClr val="000000"/>
                  </a:outerShdw>
                </a:effectLst>
                <a:latin typeface="微软雅黑" panose="020B0503020204020204" charset="-122"/>
                <a:ea typeface="微软雅黑" panose="020B0503020204020204" charset="-122"/>
              </a:rPr>
              <a:t>16</a:t>
            </a:r>
            <a:r>
              <a:rPr lang="zh-CN" altLang="en-US" sz="1800" dirty="0">
                <a:effectLst>
                  <a:outerShdw sx="1000" sy="1000" algn="tl">
                    <a:srgbClr val="000000"/>
                  </a:outerShdw>
                </a:effectLst>
                <a:latin typeface="微软雅黑" panose="020B0503020204020204" charset="-122"/>
                <a:ea typeface="微软雅黑" panose="020B0503020204020204" charset="-122"/>
              </a:rPr>
              <a:t>日，习近平在第二届世界互联网大会上发表主旨演讲：“十三五”时期，中国将大力实施</a:t>
            </a:r>
            <a:r>
              <a:rPr lang="zh-CN" altLang="en-US" sz="1800" dirty="0">
                <a:solidFill>
                  <a:srgbClr val="9B0034"/>
                </a:solidFill>
                <a:effectLst>
                  <a:outerShdw sx="1000" sy="1000" algn="tl">
                    <a:srgbClr val="000000"/>
                  </a:outerShdw>
                </a:effectLst>
                <a:latin typeface="微软雅黑" panose="020B0503020204020204" charset="-122"/>
                <a:ea typeface="微软雅黑" panose="020B0503020204020204" charset="-122"/>
              </a:rPr>
              <a:t>网络强国战略、国家大数据战略、“互联网</a:t>
            </a:r>
            <a:r>
              <a:rPr lang="en-US" altLang="zh-CN" sz="1800" dirty="0">
                <a:solidFill>
                  <a:srgbClr val="9B0034"/>
                </a:solidFill>
                <a:effectLst>
                  <a:outerShdw sx="1000" sy="1000" algn="tl">
                    <a:srgbClr val="000000"/>
                  </a:outerShdw>
                </a:effectLst>
                <a:latin typeface="微软雅黑" panose="020B0503020204020204" charset="-122"/>
                <a:ea typeface="微软雅黑" panose="020B0503020204020204" charset="-122"/>
              </a:rPr>
              <a:t>+”</a:t>
            </a:r>
            <a:r>
              <a:rPr lang="zh-CN" altLang="en-US" sz="1800" dirty="0">
                <a:solidFill>
                  <a:srgbClr val="9B0034"/>
                </a:solidFill>
                <a:effectLst>
                  <a:outerShdw sx="1000" sy="1000" algn="tl">
                    <a:srgbClr val="000000"/>
                  </a:outerShdw>
                </a:effectLst>
                <a:latin typeface="微软雅黑" panose="020B0503020204020204" charset="-122"/>
                <a:ea typeface="微软雅黑" panose="020B0503020204020204" charset="-122"/>
              </a:rPr>
              <a:t>行动计划。</a:t>
            </a:r>
            <a:endParaRPr lang="en-US" altLang="zh-CN" sz="1800" dirty="0">
              <a:solidFill>
                <a:srgbClr val="9B0034"/>
              </a:solidFill>
              <a:effectLst>
                <a:outerShdw sx="1000" sy="1000" algn="tl">
                  <a:srgbClr val="000000"/>
                </a:outerShdw>
              </a:effectLst>
              <a:latin typeface="微软雅黑" panose="020B0503020204020204" charset="-122"/>
              <a:ea typeface="微软雅黑" panose="020B0503020204020204" charset="-122"/>
            </a:endParaRPr>
          </a:p>
          <a:p>
            <a:pPr indent="457200">
              <a:lnSpc>
                <a:spcPct val="120000"/>
              </a:lnSpc>
              <a:defRPr/>
            </a:pPr>
            <a:r>
              <a:rPr lang="en-US" altLang="zh-CN" sz="1800" dirty="0">
                <a:effectLst>
                  <a:outerShdw sx="1000" sy="1000" algn="tl">
                    <a:srgbClr val="000000"/>
                  </a:outerShdw>
                </a:effectLst>
                <a:latin typeface="微软雅黑" panose="020B0503020204020204" charset="-122"/>
                <a:ea typeface="微软雅黑" panose="020B0503020204020204" charset="-122"/>
                <a:sym typeface="+mn-ea"/>
              </a:rPr>
              <a:t>2017</a:t>
            </a:r>
            <a:r>
              <a:rPr lang="zh-CN" altLang="en-US" sz="1800" dirty="0">
                <a:effectLst>
                  <a:outerShdw sx="1000" sy="1000" algn="tl">
                    <a:srgbClr val="000000"/>
                  </a:outerShdw>
                </a:effectLst>
                <a:latin typeface="微软雅黑" panose="020B0503020204020204" charset="-122"/>
                <a:ea typeface="微软雅黑" panose="020B0503020204020204" charset="-122"/>
                <a:sym typeface="+mn-ea"/>
              </a:rPr>
              <a:t>年</a:t>
            </a:r>
            <a:r>
              <a:rPr lang="en-US" altLang="zh-CN" sz="1800" dirty="0">
                <a:effectLst>
                  <a:outerShdw sx="1000" sy="1000" algn="tl">
                    <a:srgbClr val="000000"/>
                  </a:outerShdw>
                </a:effectLst>
                <a:latin typeface="微软雅黑" panose="020B0503020204020204" charset="-122"/>
                <a:ea typeface="微软雅黑" panose="020B0503020204020204" charset="-122"/>
                <a:sym typeface="+mn-ea"/>
              </a:rPr>
              <a:t>10</a:t>
            </a:r>
            <a:r>
              <a:rPr lang="zh-CN" altLang="en-US" sz="1800" dirty="0">
                <a:effectLst>
                  <a:outerShdw sx="1000" sy="1000" algn="tl">
                    <a:srgbClr val="000000"/>
                  </a:outerShdw>
                </a:effectLst>
                <a:latin typeface="微软雅黑" panose="020B0503020204020204" charset="-122"/>
                <a:ea typeface="微软雅黑" panose="020B0503020204020204" charset="-122"/>
                <a:sym typeface="+mn-ea"/>
              </a:rPr>
              <a:t>月</a:t>
            </a:r>
            <a:r>
              <a:rPr lang="en-US" altLang="zh-CN" sz="1800" dirty="0">
                <a:effectLst>
                  <a:outerShdw sx="1000" sy="1000" algn="tl">
                    <a:srgbClr val="000000"/>
                  </a:outerShdw>
                </a:effectLst>
                <a:latin typeface="微软雅黑" panose="020B0503020204020204" charset="-122"/>
                <a:ea typeface="微软雅黑" panose="020B0503020204020204" charset="-122"/>
                <a:sym typeface="+mn-ea"/>
              </a:rPr>
              <a:t>18</a:t>
            </a:r>
            <a:r>
              <a:rPr lang="zh-CN" altLang="en-US" sz="1800" dirty="0">
                <a:effectLst>
                  <a:outerShdw sx="1000" sy="1000" algn="tl">
                    <a:srgbClr val="000000"/>
                  </a:outerShdw>
                </a:effectLst>
                <a:latin typeface="微软雅黑" panose="020B0503020204020204" charset="-122"/>
                <a:ea typeface="微软雅黑" panose="020B0503020204020204" charset="-122"/>
                <a:sym typeface="+mn-ea"/>
              </a:rPr>
              <a:t>日，习近平在十九大报告中指出：推动</a:t>
            </a:r>
            <a:r>
              <a:rPr lang="zh-CN" altLang="en-US" sz="1800"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互联网、大数据、人工智能</a:t>
            </a:r>
            <a:r>
              <a:rPr lang="zh-CN" altLang="en-US" sz="1800" dirty="0">
                <a:effectLst>
                  <a:outerShdw sx="1000" sy="1000" algn="tl">
                    <a:srgbClr val="000000"/>
                  </a:outerShdw>
                </a:effectLst>
                <a:latin typeface="微软雅黑" panose="020B0503020204020204" charset="-122"/>
                <a:ea typeface="微软雅黑" panose="020B0503020204020204" charset="-122"/>
                <a:sym typeface="+mn-ea"/>
              </a:rPr>
              <a:t>和实体经济深度融合，为建设</a:t>
            </a:r>
            <a:r>
              <a:rPr lang="zh-CN" altLang="en-US" sz="1800"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网络强国、数字中国、智慧社会</a:t>
            </a:r>
            <a:r>
              <a:rPr lang="zh-CN" altLang="en-US" sz="1800" dirty="0">
                <a:effectLst>
                  <a:outerShdw sx="1000" sy="1000" algn="tl">
                    <a:srgbClr val="000000"/>
                  </a:outerShdw>
                </a:effectLst>
                <a:latin typeface="微软雅黑" panose="020B0503020204020204" charset="-122"/>
                <a:ea typeface="微软雅黑" panose="020B0503020204020204" charset="-122"/>
                <a:sym typeface="+mn-ea"/>
              </a:rPr>
              <a:t>提供有力支撑</a:t>
            </a:r>
            <a:r>
              <a:rPr lang="zh-CN" altLang="en-US" sz="1800" dirty="0" smtClean="0">
                <a:effectLst>
                  <a:outerShdw sx="1000" sy="1000" algn="tl">
                    <a:srgbClr val="000000"/>
                  </a:outerShdw>
                </a:effectLst>
                <a:latin typeface="微软雅黑" panose="020B0503020204020204" charset="-122"/>
                <a:ea typeface="微软雅黑" panose="020B0503020204020204" charset="-122"/>
                <a:sym typeface="+mn-ea"/>
              </a:rPr>
              <a:t>。</a:t>
            </a:r>
            <a:endParaRPr lang="en-US" altLang="zh-CN" sz="1800" dirty="0">
              <a:effectLst>
                <a:outerShdw sx="1000" sy="1000" algn="tl">
                  <a:srgbClr val="000000"/>
                </a:outerShdw>
              </a:effectLst>
              <a:latin typeface="微软雅黑" panose="020B0503020204020204" charset="-122"/>
              <a:ea typeface="微软雅黑" panose="020B0503020204020204" charset="-122"/>
              <a:sym typeface="+mn-ea"/>
            </a:endParaRPr>
          </a:p>
        </p:txBody>
      </p:sp>
      <p:sp>
        <p:nvSpPr>
          <p:cNvPr id="5" name="Rectangle 2"/>
          <p:cNvSpPr>
            <a:spLocks noGrp="1" noChangeArrowheads="1"/>
          </p:cNvSpPr>
          <p:nvPr>
            <p:ph type="title"/>
          </p:nvPr>
        </p:nvSpPr>
        <p:spPr bwMode="auto">
          <a:xfrm>
            <a:off x="1977818" y="469373"/>
            <a:ext cx="4953000" cy="4810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eaLnBrk="1" hangingPunct="1">
              <a:defRPr/>
            </a:pPr>
            <a:r>
              <a:rPr lang="zh-CN" altLang="en-US" sz="2200" b="1" dirty="0">
                <a:solidFill>
                  <a:srgbClr val="7030A0"/>
                </a:solidFill>
                <a:latin typeface="微软雅黑" pitchFamily="34" charset="-122"/>
                <a:ea typeface="微软雅黑" pitchFamily="34" charset="-122"/>
                <a:cs typeface="+mn-cs"/>
              </a:rPr>
              <a:t>国家对互联网的重视</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2696" y="3118832"/>
            <a:ext cx="2417062" cy="1550879"/>
          </a:xfrm>
          <a:prstGeom prst="rect">
            <a:avLst/>
          </a:prstGeom>
        </p:spPr>
      </p:pic>
      <p:pic>
        <p:nvPicPr>
          <p:cNvPr id="8" name="Picture 3"/>
          <p:cNvPicPr>
            <a:picLocks noChangeAspect="1" noChangeArrowheads="1"/>
          </p:cNvPicPr>
          <p:nvPr/>
        </p:nvPicPr>
        <p:blipFill>
          <a:blip r:embed="rId5"/>
          <a:srcRect/>
          <a:stretch>
            <a:fillRect/>
          </a:stretch>
        </p:blipFill>
        <p:spPr bwMode="auto">
          <a:xfrm>
            <a:off x="3185736" y="3124925"/>
            <a:ext cx="2257274" cy="1526400"/>
          </a:xfrm>
          <a:prstGeom prst="rect">
            <a:avLst/>
          </a:prstGeom>
          <a:noFill/>
          <a:extLst>
            <a:ext uri="{909E8E84-426E-40DD-AFC4-6F175D3DCCD1}">
              <a14:hiddenFill xmlns:a14="http://schemas.microsoft.com/office/drawing/2010/main">
                <a:solidFill>
                  <a:schemeClr val="folHlink"/>
                </a:solidFill>
              </a14:hiddenFill>
            </a:ext>
          </a:extLst>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42391" y="3124925"/>
            <a:ext cx="2289601" cy="1526400"/>
          </a:xfrm>
          <a:prstGeom prst="rect">
            <a:avLst/>
          </a:prstGeom>
        </p:spPr>
      </p:pic>
    </p:spTree>
    <p:custDataLst>
      <p:tags r:id="rId1"/>
    </p:custDataLst>
    <p:extLst>
      <p:ext uri="{BB962C8B-B14F-4D97-AF65-F5344CB8AC3E}">
        <p14:creationId xmlns:p14="http://schemas.microsoft.com/office/powerpoint/2010/main" val="40147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213486" y="928887"/>
            <a:ext cx="8056306" cy="2039276"/>
          </a:xfrm>
          <a:prstGeom prst="rect">
            <a:avLst/>
          </a:prstGeom>
          <a:noFill/>
          <a:ln w="1270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5563" tIns="22225" rIns="55563" bIns="22225">
            <a:spAutoFit/>
          </a:bodyPr>
          <a:lstStyle/>
          <a:p>
            <a:pPr indent="457200">
              <a:lnSpc>
                <a:spcPct val="120000"/>
              </a:lnSpc>
              <a:defRPr/>
            </a:pPr>
            <a:r>
              <a:rPr lang="en-US" altLang="zh-CN" dirty="0">
                <a:effectLst>
                  <a:outerShdw sx="1000" sy="1000" algn="tl">
                    <a:srgbClr val="000000"/>
                  </a:outerShdw>
                </a:effectLst>
                <a:latin typeface="微软雅黑" panose="020B0503020204020204" charset="-122"/>
                <a:ea typeface="微软雅黑" panose="020B0503020204020204" charset="-122"/>
                <a:sym typeface="+mn-ea"/>
              </a:rPr>
              <a:t>2018</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年</a:t>
            </a:r>
            <a:r>
              <a:rPr lang="en-US" altLang="zh-CN" dirty="0">
                <a:effectLst>
                  <a:outerShdw sx="1000" sy="1000" algn="tl">
                    <a:srgbClr val="000000"/>
                  </a:outerShdw>
                </a:effectLst>
                <a:latin typeface="微软雅黑" panose="020B0503020204020204" charset="-122"/>
                <a:ea typeface="微软雅黑" panose="020B0503020204020204" charset="-122"/>
                <a:sym typeface="+mn-ea"/>
              </a:rPr>
              <a:t>3</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月</a:t>
            </a:r>
            <a:r>
              <a:rPr lang="en-US" altLang="zh-CN" dirty="0">
                <a:effectLst>
                  <a:outerShdw sx="1000" sy="1000" algn="tl">
                    <a:srgbClr val="000000"/>
                  </a:outerShdw>
                </a:effectLst>
                <a:latin typeface="微软雅黑" panose="020B0503020204020204" charset="-122"/>
                <a:ea typeface="微软雅黑" panose="020B0503020204020204" charset="-122"/>
                <a:sym typeface="+mn-ea"/>
              </a:rPr>
              <a:t>5</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日，李克强在政府工作报告中提出：实施</a:t>
            </a:r>
            <a:r>
              <a:rPr lang="zh-CN" altLang="en-US"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大数据</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发展行动</a:t>
            </a:r>
            <a:r>
              <a:rPr lang="zh-CN" altLang="en-US" dirty="0" smtClean="0">
                <a:effectLst>
                  <a:outerShdw sx="1000" sy="1000" algn="tl">
                    <a:srgbClr val="000000"/>
                  </a:outerShdw>
                </a:effectLst>
                <a:latin typeface="微软雅黑" panose="020B0503020204020204" charset="-122"/>
                <a:ea typeface="微软雅黑" panose="020B0503020204020204" charset="-122"/>
                <a:sym typeface="+mn-ea"/>
              </a:rPr>
              <a:t>，深入推进</a:t>
            </a:r>
            <a:r>
              <a:rPr lang="zh-CN" altLang="en-US"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“互联网</a:t>
            </a:r>
            <a:r>
              <a:rPr lang="en-US" altLang="zh-CN"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a:t>
            </a:r>
            <a:r>
              <a:rPr lang="zh-CN" altLang="en-US"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政务服务”</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，使更多事项在网上办理，必须到现场办的也要力争做到“只进一扇门”、</a:t>
            </a:r>
            <a:r>
              <a:rPr lang="zh-CN" altLang="en-US"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“最多跑一次”</a:t>
            </a:r>
            <a:r>
              <a:rPr lang="zh-CN" altLang="en-US" dirty="0" smtClean="0">
                <a:effectLst>
                  <a:outerShdw sx="1000" sy="1000" algn="tl">
                    <a:srgbClr val="000000"/>
                  </a:outerShdw>
                </a:effectLst>
                <a:latin typeface="微软雅黑" panose="020B0503020204020204" charset="-122"/>
                <a:ea typeface="微软雅黑" panose="020B0503020204020204" charset="-122"/>
                <a:sym typeface="+mn-ea"/>
              </a:rPr>
              <a:t>。</a:t>
            </a:r>
            <a:endParaRPr lang="en-US" altLang="zh-CN" dirty="0">
              <a:effectLst>
                <a:outerShdw sx="1000" sy="1000" algn="tl">
                  <a:srgbClr val="000000"/>
                </a:outerShdw>
              </a:effectLst>
              <a:latin typeface="微软雅黑" panose="020B0503020204020204" charset="-122"/>
              <a:ea typeface="微软雅黑" panose="020B0503020204020204" charset="-122"/>
              <a:sym typeface="+mn-ea"/>
            </a:endParaRPr>
          </a:p>
          <a:p>
            <a:pPr indent="457200">
              <a:lnSpc>
                <a:spcPct val="120000"/>
              </a:lnSpc>
              <a:defRPr/>
            </a:pPr>
            <a:r>
              <a:rPr lang="en-US" altLang="zh-CN" dirty="0">
                <a:effectLst>
                  <a:outerShdw sx="1000" sy="1000" algn="tl">
                    <a:srgbClr val="000000"/>
                  </a:outerShdw>
                </a:effectLst>
                <a:latin typeface="微软雅黑" panose="020B0503020204020204" charset="-122"/>
                <a:ea typeface="微软雅黑" panose="020B0503020204020204" charset="-122"/>
                <a:sym typeface="+mn-ea"/>
              </a:rPr>
              <a:t>2019</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年</a:t>
            </a:r>
            <a:r>
              <a:rPr lang="en-US" altLang="zh-CN" dirty="0">
                <a:effectLst>
                  <a:outerShdw sx="1000" sy="1000" algn="tl">
                    <a:srgbClr val="000000"/>
                  </a:outerShdw>
                </a:effectLst>
                <a:latin typeface="微软雅黑" panose="020B0503020204020204" charset="-122"/>
                <a:ea typeface="微软雅黑" panose="020B0503020204020204" charset="-122"/>
                <a:sym typeface="+mn-ea"/>
              </a:rPr>
              <a:t>3</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月</a:t>
            </a:r>
            <a:r>
              <a:rPr lang="en-US" altLang="zh-CN" dirty="0">
                <a:effectLst>
                  <a:outerShdw sx="1000" sy="1000" algn="tl">
                    <a:srgbClr val="000000"/>
                  </a:outerShdw>
                </a:effectLst>
                <a:latin typeface="微软雅黑" panose="020B0503020204020204" charset="-122"/>
                <a:ea typeface="微软雅黑" panose="020B0503020204020204" charset="-122"/>
                <a:sym typeface="+mn-ea"/>
              </a:rPr>
              <a:t>5</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日，李克强在政府工作报告中提出：加快在各行业各领域推进</a:t>
            </a:r>
            <a:r>
              <a:rPr lang="zh-CN" altLang="en-US"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“互联网</a:t>
            </a:r>
            <a:r>
              <a:rPr lang="en-US" altLang="zh-CN"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，打造</a:t>
            </a:r>
            <a:r>
              <a:rPr lang="zh-CN" altLang="en-US"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工业互联网平台</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，拓展</a:t>
            </a:r>
            <a:r>
              <a:rPr lang="zh-CN" altLang="en-US"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“智能</a:t>
            </a:r>
            <a:r>
              <a:rPr lang="en-US" altLang="zh-CN" dirty="0" smtClean="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a:t>
            </a:r>
            <a:r>
              <a:rPr lang="zh-CN" altLang="en-US" dirty="0" smtClean="0">
                <a:effectLst>
                  <a:outerShdw sx="1000" sy="1000" algn="tl">
                    <a:srgbClr val="000000"/>
                  </a:outerShdw>
                </a:effectLst>
                <a:latin typeface="微软雅黑" panose="020B0503020204020204" charset="-122"/>
                <a:ea typeface="微软雅黑" panose="020B0503020204020204" charset="-122"/>
                <a:sym typeface="+mn-ea"/>
              </a:rPr>
              <a:t>，深化</a:t>
            </a:r>
            <a:r>
              <a:rPr lang="zh-CN" altLang="en-US"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大数据、人工智能</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等研发应用，壮大</a:t>
            </a:r>
            <a:r>
              <a:rPr lang="zh-CN" altLang="en-US" dirty="0">
                <a:solidFill>
                  <a:srgbClr val="9B0034"/>
                </a:solidFill>
                <a:effectLst>
                  <a:outerShdw sx="1000" sy="1000" algn="tl">
                    <a:srgbClr val="000000"/>
                  </a:outerShdw>
                </a:effectLst>
                <a:latin typeface="微软雅黑" panose="020B0503020204020204" charset="-122"/>
                <a:ea typeface="微软雅黑" panose="020B0503020204020204" charset="-122"/>
                <a:sym typeface="+mn-ea"/>
              </a:rPr>
              <a:t>数字经济</a:t>
            </a:r>
            <a:r>
              <a:rPr lang="zh-CN" altLang="en-US" dirty="0">
                <a:effectLst>
                  <a:outerShdw sx="1000" sy="1000" algn="tl">
                    <a:srgbClr val="000000"/>
                  </a:outerShdw>
                </a:effectLst>
                <a:latin typeface="微软雅黑" panose="020B0503020204020204" charset="-122"/>
                <a:ea typeface="微软雅黑" panose="020B0503020204020204" charset="-122"/>
                <a:sym typeface="+mn-ea"/>
              </a:rPr>
              <a:t>。</a:t>
            </a:r>
          </a:p>
        </p:txBody>
      </p:sp>
      <p:sp>
        <p:nvSpPr>
          <p:cNvPr id="5" name="Rectangle 2"/>
          <p:cNvSpPr>
            <a:spLocks noGrp="1" noChangeArrowheads="1"/>
          </p:cNvSpPr>
          <p:nvPr>
            <p:ph type="title"/>
          </p:nvPr>
        </p:nvSpPr>
        <p:spPr bwMode="auto">
          <a:xfrm>
            <a:off x="1977818" y="469373"/>
            <a:ext cx="4953000" cy="481013"/>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rmAutofit/>
          </a:bodyPr>
          <a:lstStyle/>
          <a:p>
            <a:pPr eaLnBrk="1" hangingPunct="1">
              <a:defRPr/>
            </a:pPr>
            <a:r>
              <a:rPr lang="zh-CN" altLang="en-US" sz="2200" b="1" dirty="0">
                <a:solidFill>
                  <a:srgbClr val="7030A0"/>
                </a:solidFill>
                <a:latin typeface="微软雅黑" pitchFamily="34" charset="-122"/>
                <a:ea typeface="微软雅黑" pitchFamily="34" charset="-122"/>
                <a:cs typeface="+mn-cs"/>
              </a:rPr>
              <a:t>国家对互联网的重视</a:t>
            </a:r>
          </a:p>
        </p:txBody>
      </p:sp>
      <p:pic>
        <p:nvPicPr>
          <p:cNvPr id="9" name="Picture 8" descr="http://www.mod.gov.cn/topnews/attachement/jpg/site21/20180305/161f4a946944805962025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69919" y="2725124"/>
            <a:ext cx="1663307" cy="2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AutoShape 4" descr="https://ss2.bdstatic.com/70cFvnSh_Q1YnxGkpoWK1HF6hhy/it/u=3932251571,3887299585&amp;fm=26&amp;gp=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895" y="3071165"/>
            <a:ext cx="2423874" cy="1526400"/>
          </a:xfrm>
          <a:prstGeom prst="rect">
            <a:avLst/>
          </a:prstGeom>
        </p:spPr>
      </p:pic>
      <p:pic>
        <p:nvPicPr>
          <p:cNvPr id="12" name="Picture 4" descr="十三届全国人大二次会议在京开幕"/>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09492" y="3076287"/>
            <a:ext cx="2308417" cy="1526322"/>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8370525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4"/>
          <p:cNvSpPr>
            <a:spLocks noChangeArrowheads="1"/>
          </p:cNvSpPr>
          <p:nvPr/>
        </p:nvSpPr>
        <p:spPr bwMode="auto">
          <a:xfrm>
            <a:off x="264025" y="1220788"/>
            <a:ext cx="7239000" cy="134062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nSpc>
                <a:spcPct val="135000"/>
              </a:lnSpc>
              <a:spcBef>
                <a:spcPct val="30000"/>
              </a:spcBef>
              <a:buClr>
                <a:srgbClr val="66FF33"/>
              </a:buClr>
              <a:buSzPct val="75000"/>
            </a:pPr>
            <a:r>
              <a:rPr lang="en-US" altLang="zh-CN" sz="2600" b="1" dirty="0">
                <a:solidFill>
                  <a:srgbClr val="0000FF"/>
                </a:solidFill>
                <a:latin typeface="微软雅黑" pitchFamily="34" charset="-122"/>
                <a:ea typeface="微软雅黑" pitchFamily="34" charset="-122"/>
              </a:rPr>
              <a:t>BB</a:t>
            </a:r>
            <a:r>
              <a:rPr lang="zh-CN" altLang="en-US" sz="2600" b="1" dirty="0">
                <a:solidFill>
                  <a:srgbClr val="0000FF"/>
                </a:solidFill>
                <a:latin typeface="微软雅黑" pitchFamily="34" charset="-122"/>
                <a:ea typeface="微软雅黑" pitchFamily="34" charset="-122"/>
              </a:rPr>
              <a:t>平台</a:t>
            </a:r>
            <a:r>
              <a:rPr lang="zh-CN" altLang="en-US" sz="2600" b="1" dirty="0" smtClean="0">
                <a:solidFill>
                  <a:srgbClr val="0000FF"/>
                </a:solidFill>
                <a:latin typeface="微软雅黑" pitchFamily="34" charset="-122"/>
                <a:ea typeface="微软雅黑" pitchFamily="34" charset="-122"/>
              </a:rPr>
              <a:t>（校内外均可</a:t>
            </a:r>
            <a:r>
              <a:rPr lang="zh-CN" altLang="en-US" sz="2600" b="1" dirty="0">
                <a:solidFill>
                  <a:srgbClr val="0000FF"/>
                </a:solidFill>
                <a:latin typeface="微软雅黑" pitchFamily="34" charset="-122"/>
                <a:ea typeface="微软雅黑" pitchFamily="34" charset="-122"/>
              </a:rPr>
              <a:t>访问）：</a:t>
            </a:r>
          </a:p>
          <a:p>
            <a:pPr lvl="1">
              <a:lnSpc>
                <a:spcPct val="135000"/>
              </a:lnSpc>
              <a:spcBef>
                <a:spcPct val="30000"/>
              </a:spcBef>
              <a:buSzPct val="75000"/>
            </a:pPr>
            <a:r>
              <a:rPr lang="en-US" altLang="zh-CN" sz="3000" dirty="0"/>
              <a:t>https://</a:t>
            </a:r>
            <a:r>
              <a:rPr lang="en-US" altLang="zh-CN" sz="3000" dirty="0" smtClean="0"/>
              <a:t>bb.zucc.edu.cn</a:t>
            </a:r>
            <a:endParaRPr kumimoji="0" lang="en-US" altLang="zh-CN" sz="3000" dirty="0">
              <a:solidFill>
                <a:schemeClr val="tx1"/>
              </a:solidFill>
            </a:endParaRPr>
          </a:p>
        </p:txBody>
      </p:sp>
      <p:sp>
        <p:nvSpPr>
          <p:cNvPr id="3076" name="Rectangle 5"/>
          <p:cNvSpPr>
            <a:spLocks noChangeArrowheads="1"/>
          </p:cNvSpPr>
          <p:nvPr/>
        </p:nvSpPr>
        <p:spPr bwMode="auto">
          <a:xfrm>
            <a:off x="264025" y="2698639"/>
            <a:ext cx="7239000" cy="134062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nSpc>
                <a:spcPct val="135000"/>
              </a:lnSpc>
              <a:spcBef>
                <a:spcPct val="30000"/>
              </a:spcBef>
              <a:buClr>
                <a:srgbClr val="66FF33"/>
              </a:buClr>
              <a:buSzPct val="75000"/>
            </a:pPr>
            <a:r>
              <a:rPr lang="en-US" altLang="zh-CN" sz="2600" b="1" dirty="0" smtClean="0">
                <a:solidFill>
                  <a:srgbClr val="0000FF"/>
                </a:solidFill>
                <a:latin typeface="微软雅黑" pitchFamily="34" charset="-122"/>
                <a:ea typeface="微软雅黑" pitchFamily="34" charset="-122"/>
              </a:rPr>
              <a:t>BB</a:t>
            </a:r>
            <a:r>
              <a:rPr lang="zh-CN" altLang="en-US" sz="2600" b="1" dirty="0">
                <a:solidFill>
                  <a:srgbClr val="0000FF"/>
                </a:solidFill>
                <a:latin typeface="微软雅黑" pitchFamily="34" charset="-122"/>
                <a:ea typeface="微软雅黑" pitchFamily="34" charset="-122"/>
              </a:rPr>
              <a:t>平台</a:t>
            </a:r>
            <a:r>
              <a:rPr lang="zh-CN" altLang="en-US" sz="2600" b="1" dirty="0" smtClean="0">
                <a:solidFill>
                  <a:srgbClr val="0000FF"/>
                </a:solidFill>
                <a:latin typeface="微软雅黑" pitchFamily="34" charset="-122"/>
                <a:ea typeface="微软雅黑" pitchFamily="34" charset="-122"/>
              </a:rPr>
              <a:t>（仅校园</a:t>
            </a:r>
            <a:r>
              <a:rPr lang="zh-CN" altLang="en-US" sz="2600" b="1" dirty="0">
                <a:solidFill>
                  <a:srgbClr val="0000FF"/>
                </a:solidFill>
                <a:latin typeface="微软雅黑" pitchFamily="34" charset="-122"/>
                <a:ea typeface="微软雅黑" pitchFamily="34" charset="-122"/>
              </a:rPr>
              <a:t>内</a:t>
            </a:r>
            <a:r>
              <a:rPr lang="zh-CN" altLang="en-US" sz="2600" b="1" dirty="0" smtClean="0">
                <a:solidFill>
                  <a:srgbClr val="0000FF"/>
                </a:solidFill>
                <a:latin typeface="微软雅黑" pitchFamily="34" charset="-122"/>
                <a:ea typeface="微软雅黑" pitchFamily="34" charset="-122"/>
              </a:rPr>
              <a:t>网访问）</a:t>
            </a:r>
            <a:r>
              <a:rPr lang="zh-CN" altLang="en-US" sz="2600" b="1" dirty="0">
                <a:solidFill>
                  <a:srgbClr val="0000FF"/>
                </a:solidFill>
                <a:latin typeface="微软雅黑" pitchFamily="34" charset="-122"/>
                <a:ea typeface="微软雅黑" pitchFamily="34" charset="-122"/>
              </a:rPr>
              <a:t>：</a:t>
            </a:r>
          </a:p>
          <a:p>
            <a:pPr lvl="1">
              <a:lnSpc>
                <a:spcPct val="135000"/>
              </a:lnSpc>
              <a:spcBef>
                <a:spcPct val="30000"/>
              </a:spcBef>
              <a:buSzPct val="75000"/>
            </a:pPr>
            <a:r>
              <a:rPr lang="en-US" altLang="zh-CN" sz="3000" dirty="0"/>
              <a:t>https://10.61.7.170</a:t>
            </a:r>
          </a:p>
        </p:txBody>
      </p:sp>
      <p:sp>
        <p:nvSpPr>
          <p:cNvPr id="6" name="AutoShape 5"/>
          <p:cNvSpPr>
            <a:spLocks noChangeArrowheads="1"/>
          </p:cNvSpPr>
          <p:nvPr/>
        </p:nvSpPr>
        <p:spPr bwMode="auto">
          <a:xfrm>
            <a:off x="505071" y="542415"/>
            <a:ext cx="7140329"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7" name="Rectangle 6"/>
          <p:cNvSpPr>
            <a:spLocks noChangeArrowheads="1"/>
          </p:cNvSpPr>
          <p:nvPr/>
        </p:nvSpPr>
        <p:spPr bwMode="auto">
          <a:xfrm>
            <a:off x="2934125" y="501076"/>
            <a:ext cx="2401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smtClean="0">
                <a:solidFill>
                  <a:schemeClr val="bg1"/>
                </a:solidFill>
                <a:latin typeface="微软雅黑" pitchFamily="34" charset="-122"/>
                <a:ea typeface="微软雅黑" pitchFamily="34" charset="-122"/>
              </a:rPr>
              <a:t>课程</a:t>
            </a:r>
            <a:r>
              <a:rPr lang="zh-CN" altLang="en-US" sz="2400" b="1" dirty="0">
                <a:solidFill>
                  <a:schemeClr val="bg1"/>
                </a:solidFill>
                <a:latin typeface="微软雅黑" pitchFamily="34" charset="-122"/>
                <a:ea typeface="微软雅黑" pitchFamily="34" charset="-122"/>
              </a:rPr>
              <a:t>网络</a:t>
            </a:r>
            <a:r>
              <a:rPr lang="zh-CN" altLang="en-US" sz="2400" b="1" dirty="0" smtClean="0">
                <a:solidFill>
                  <a:schemeClr val="bg1"/>
                </a:solidFill>
                <a:latin typeface="微软雅黑" pitchFamily="34" charset="-122"/>
                <a:ea typeface="微软雅黑" pitchFamily="34" charset="-122"/>
              </a:rPr>
              <a:t>平台</a:t>
            </a:r>
            <a:endParaRPr lang="zh-CN" altLang="en-US" sz="2400" b="1" dirty="0">
              <a:solidFill>
                <a:schemeClr val="bg1"/>
              </a:solidFill>
              <a:latin typeface="微软雅黑" pitchFamily="34" charset="-122"/>
              <a:ea typeface="微软雅黑" pitchFamily="34" charset="-122"/>
            </a:endParaRPr>
          </a:p>
        </p:txBody>
      </p:sp>
      <p:pic>
        <p:nvPicPr>
          <p:cNvPr id="8" name="Picture 2" descr="C:\Users\90392\Desktop\doctorz-androi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4723" y="1235451"/>
            <a:ext cx="1477851" cy="14778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C:\Users\90392\Desktop\{24485BEE-6729-3538-932C-EB1E78F0A22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1366" y="2841611"/>
            <a:ext cx="1441111" cy="144111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044280" y="1296753"/>
            <a:ext cx="1887183" cy="892552"/>
          </a:xfrm>
          <a:prstGeom prst="rect">
            <a:avLst/>
          </a:prstGeom>
        </p:spPr>
        <p:txBody>
          <a:bodyPr wrap="none">
            <a:spAutoFit/>
          </a:bodyPr>
          <a:lstStyle/>
          <a:p>
            <a:r>
              <a:rPr lang="en-US" altLang="zh-CN" sz="2600" b="1" dirty="0" err="1">
                <a:solidFill>
                  <a:srgbClr val="7030A0"/>
                </a:solidFill>
                <a:latin typeface="微软雅黑" pitchFamily="34" charset="-122"/>
                <a:ea typeface="微软雅黑" pitchFamily="34" charset="-122"/>
              </a:rPr>
              <a:t>DoctorZ</a:t>
            </a:r>
            <a:r>
              <a:rPr lang="zh-CN" altLang="en-US" sz="2600" b="1" dirty="0" smtClean="0">
                <a:solidFill>
                  <a:srgbClr val="7030A0"/>
                </a:solidFill>
                <a:latin typeface="微软雅黑" pitchFamily="34" charset="-122"/>
                <a:ea typeface="微软雅黑" pitchFamily="34" charset="-122"/>
              </a:rPr>
              <a:t>：</a:t>
            </a:r>
            <a:endParaRPr lang="en-US" altLang="zh-CN" sz="2600" b="1" dirty="0" smtClean="0">
              <a:solidFill>
                <a:srgbClr val="7030A0"/>
              </a:solidFill>
              <a:latin typeface="微软雅黑" pitchFamily="34" charset="-122"/>
              <a:ea typeface="微软雅黑" pitchFamily="34" charset="-122"/>
            </a:endParaRPr>
          </a:p>
          <a:p>
            <a:r>
              <a:rPr lang="en-US" altLang="zh-CN" sz="2600" b="1" dirty="0" smtClean="0">
                <a:solidFill>
                  <a:srgbClr val="00FF00"/>
                </a:solidFill>
                <a:latin typeface="微软雅黑" pitchFamily="34" charset="-122"/>
                <a:ea typeface="微软雅黑" pitchFamily="34" charset="-122"/>
              </a:rPr>
              <a:t>(Android)</a:t>
            </a:r>
            <a:endParaRPr lang="zh-CN" altLang="en-US" sz="2600" b="1" dirty="0">
              <a:solidFill>
                <a:srgbClr val="00FF00"/>
              </a:solidFill>
              <a:latin typeface="微软雅黑" pitchFamily="34" charset="-122"/>
              <a:ea typeface="微软雅黑" pitchFamily="34" charset="-122"/>
            </a:endParaRPr>
          </a:p>
        </p:txBody>
      </p:sp>
      <p:sp>
        <p:nvSpPr>
          <p:cNvPr id="13" name="矩形 12"/>
          <p:cNvSpPr/>
          <p:nvPr/>
        </p:nvSpPr>
        <p:spPr>
          <a:xfrm>
            <a:off x="5066056" y="2814222"/>
            <a:ext cx="1887183" cy="892552"/>
          </a:xfrm>
          <a:prstGeom prst="rect">
            <a:avLst/>
          </a:prstGeom>
        </p:spPr>
        <p:txBody>
          <a:bodyPr wrap="none">
            <a:spAutoFit/>
          </a:bodyPr>
          <a:lstStyle/>
          <a:p>
            <a:r>
              <a:rPr lang="en-US" altLang="zh-CN" sz="2600" b="1" dirty="0" err="1">
                <a:solidFill>
                  <a:srgbClr val="7030A0"/>
                </a:solidFill>
                <a:latin typeface="微软雅黑" pitchFamily="34" charset="-122"/>
                <a:ea typeface="微软雅黑" pitchFamily="34" charset="-122"/>
              </a:rPr>
              <a:t>DoctorZ</a:t>
            </a:r>
            <a:r>
              <a:rPr lang="zh-CN" altLang="en-US" sz="2600" b="1" dirty="0" smtClean="0">
                <a:solidFill>
                  <a:srgbClr val="7030A0"/>
                </a:solidFill>
                <a:latin typeface="微软雅黑" pitchFamily="34" charset="-122"/>
                <a:ea typeface="微软雅黑" pitchFamily="34" charset="-122"/>
              </a:rPr>
              <a:t>：</a:t>
            </a:r>
            <a:endParaRPr lang="en-US" altLang="zh-CN" sz="2600" b="1" dirty="0">
              <a:solidFill>
                <a:srgbClr val="7030A0"/>
              </a:solidFill>
              <a:latin typeface="微软雅黑" pitchFamily="34" charset="-122"/>
              <a:ea typeface="微软雅黑" pitchFamily="34" charset="-122"/>
            </a:endParaRPr>
          </a:p>
          <a:p>
            <a:r>
              <a:rPr lang="en-US" altLang="zh-CN" sz="2600" b="1" dirty="0" smtClean="0">
                <a:solidFill>
                  <a:srgbClr val="0000FF"/>
                </a:solidFill>
                <a:latin typeface="微软雅黑" pitchFamily="34" charset="-122"/>
                <a:ea typeface="微软雅黑" pitchFamily="34" charset="-122"/>
              </a:rPr>
              <a:t>   </a:t>
            </a:r>
            <a:r>
              <a:rPr lang="en-US" altLang="zh-CN" sz="2600" b="1" dirty="0" smtClean="0">
                <a:solidFill>
                  <a:srgbClr val="00FF00"/>
                </a:solidFill>
                <a:latin typeface="微软雅黑" pitchFamily="34" charset="-122"/>
                <a:ea typeface="微软雅黑" pitchFamily="34" charset="-122"/>
              </a:rPr>
              <a:t>(</a:t>
            </a:r>
            <a:r>
              <a:rPr lang="en-US" altLang="zh-CN" sz="2600" b="1" dirty="0" err="1" smtClean="0">
                <a:solidFill>
                  <a:srgbClr val="00FF00"/>
                </a:solidFill>
                <a:latin typeface="微软雅黑" pitchFamily="34" charset="-122"/>
                <a:ea typeface="微软雅黑" pitchFamily="34" charset="-122"/>
              </a:rPr>
              <a:t>iOS</a:t>
            </a:r>
            <a:r>
              <a:rPr lang="en-US" altLang="zh-CN" sz="2600" b="1" dirty="0" smtClean="0">
                <a:solidFill>
                  <a:srgbClr val="00FF00"/>
                </a:solidFill>
                <a:latin typeface="微软雅黑" pitchFamily="34" charset="-122"/>
                <a:ea typeface="微软雅黑" pitchFamily="34" charset="-122"/>
              </a:rPr>
              <a:t>)</a:t>
            </a:r>
            <a:endParaRPr lang="zh-CN" altLang="en-US" sz="2600" b="1" dirty="0">
              <a:solidFill>
                <a:srgbClr val="00FF00"/>
              </a:solidFill>
              <a:latin typeface="微软雅黑" pitchFamily="34" charset="-122"/>
              <a:ea typeface="微软雅黑" pitchFamily="34" charset="-122"/>
            </a:endParaRPr>
          </a:p>
        </p:txBody>
      </p:sp>
      <p:sp>
        <p:nvSpPr>
          <p:cNvPr id="2" name="矩形 1"/>
          <p:cNvSpPr/>
          <p:nvPr/>
        </p:nvSpPr>
        <p:spPr>
          <a:xfrm>
            <a:off x="354350" y="4125279"/>
            <a:ext cx="6013185" cy="430887"/>
          </a:xfrm>
          <a:prstGeom prst="rect">
            <a:avLst/>
          </a:prstGeom>
        </p:spPr>
        <p:txBody>
          <a:bodyPr wrap="none">
            <a:spAutoFit/>
          </a:bodyPr>
          <a:lstStyle/>
          <a:p>
            <a:r>
              <a:rPr lang="en-US" altLang="zh-CN" sz="2200" b="1" dirty="0" smtClean="0">
                <a:solidFill>
                  <a:srgbClr val="C00000"/>
                </a:solidFill>
                <a:latin typeface="微软雅黑" pitchFamily="34" charset="-122"/>
                <a:ea typeface="微软雅黑" pitchFamily="34" charset="-122"/>
              </a:rPr>
              <a:t>QQ</a:t>
            </a:r>
            <a:r>
              <a:rPr lang="zh-CN" altLang="en-US" sz="2200" b="1" dirty="0" smtClean="0">
                <a:solidFill>
                  <a:srgbClr val="C00000"/>
                </a:solidFill>
                <a:latin typeface="微软雅黑" pitchFamily="34" charset="-122"/>
                <a:ea typeface="微软雅黑" pitchFamily="34" charset="-122"/>
              </a:rPr>
              <a:t>群、钉钉群、雨课堂、</a:t>
            </a:r>
            <a:r>
              <a:rPr lang="en-US" altLang="zh-CN" sz="2200" b="1" dirty="0" smtClean="0">
                <a:solidFill>
                  <a:srgbClr val="C00000"/>
                </a:solidFill>
                <a:latin typeface="微软雅黑" pitchFamily="34" charset="-122"/>
                <a:ea typeface="微软雅黑" pitchFamily="34" charset="-122"/>
              </a:rPr>
              <a:t>MOOC</a:t>
            </a:r>
            <a:r>
              <a:rPr lang="zh-CN" altLang="en-US" sz="2200" b="1" dirty="0" smtClean="0">
                <a:solidFill>
                  <a:srgbClr val="C00000"/>
                </a:solidFill>
                <a:latin typeface="微软雅黑" pitchFamily="34" charset="-122"/>
                <a:ea typeface="微软雅黑" pitchFamily="34" charset="-122"/>
              </a:rPr>
              <a:t>、</a:t>
            </a:r>
            <a:r>
              <a:rPr lang="en-US" altLang="zh-CN" sz="2200" b="1" dirty="0" smtClean="0">
                <a:solidFill>
                  <a:srgbClr val="C00000"/>
                </a:solidFill>
                <a:latin typeface="微软雅黑" pitchFamily="34" charset="-122"/>
                <a:ea typeface="微软雅黑" pitchFamily="34" charset="-122"/>
              </a:rPr>
              <a:t>B</a:t>
            </a:r>
            <a:r>
              <a:rPr lang="zh-CN" altLang="en-US" sz="2200" b="1" dirty="0" smtClean="0">
                <a:solidFill>
                  <a:srgbClr val="C00000"/>
                </a:solidFill>
                <a:latin typeface="微软雅黑" pitchFamily="34" charset="-122"/>
                <a:ea typeface="微软雅黑" pitchFamily="34" charset="-122"/>
              </a:rPr>
              <a:t>站视频等</a:t>
            </a:r>
            <a:endParaRPr lang="zh-CN" altLang="en-US" sz="2200" dirty="0">
              <a:solidFill>
                <a:srgbClr val="C00000"/>
              </a:solidFill>
            </a:endParaRPr>
          </a:p>
        </p:txBody>
      </p:sp>
    </p:spTree>
    <p:extLst>
      <p:ext uri="{BB962C8B-B14F-4D97-AF65-F5344CB8AC3E}">
        <p14:creationId xmlns:p14="http://schemas.microsoft.com/office/powerpoint/2010/main" val="19052772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66344" y="644772"/>
            <a:ext cx="8129016" cy="400110"/>
            <a:chOff x="466344" y="1151890"/>
            <a:chExt cx="8129016" cy="400110"/>
          </a:xfrm>
        </p:grpSpPr>
        <p:sp>
          <p:nvSpPr>
            <p:cNvPr id="1536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364" name="Rectangle 6"/>
            <p:cNvSpPr>
              <a:spLocks noChangeArrowheads="1"/>
            </p:cNvSpPr>
            <p:nvPr/>
          </p:nvSpPr>
          <p:spPr bwMode="auto">
            <a:xfrm>
              <a:off x="2130197" y="1151890"/>
              <a:ext cx="48013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itchFamily="34" charset="-122"/>
                  <a:ea typeface="微软雅黑" pitchFamily="34" charset="-122"/>
                </a:rPr>
                <a:t>大众熟悉的三大类</a:t>
              </a:r>
              <a:r>
                <a:rPr lang="zh-CN" altLang="en-US" sz="2000" b="1" dirty="0" smtClean="0">
                  <a:solidFill>
                    <a:schemeClr val="bg1"/>
                  </a:solidFill>
                  <a:latin typeface="微软雅黑" pitchFamily="34" charset="-122"/>
                  <a:ea typeface="微软雅黑" pitchFamily="34" charset="-122"/>
                </a:rPr>
                <a:t>网络</a:t>
              </a:r>
              <a:r>
                <a:rPr lang="zh-CN" altLang="en-US" sz="2000" b="1" dirty="0" smtClean="0">
                  <a:solidFill>
                    <a:srgbClr val="FFFF00"/>
                  </a:solidFill>
                  <a:latin typeface="微软雅黑" pitchFamily="34" charset="-122"/>
                  <a:ea typeface="微软雅黑" pitchFamily="34" charset="-122"/>
                </a:rPr>
                <a:t>（“三网融合”）</a:t>
              </a:r>
              <a:endParaRPr lang="fr-FR" altLang="zh-CN" sz="2000" b="1" dirty="0">
                <a:solidFill>
                  <a:srgbClr val="FFFF00"/>
                </a:solidFill>
                <a:latin typeface="微软雅黑" pitchFamily="34" charset="-122"/>
                <a:ea typeface="微软雅黑" pitchFamily="34" charset="-122"/>
              </a:endParaRPr>
            </a:p>
          </p:txBody>
        </p:sp>
      </p:grpSp>
      <p:grpSp>
        <p:nvGrpSpPr>
          <p:cNvPr id="16" name="组合 15"/>
          <p:cNvGrpSpPr/>
          <p:nvPr/>
        </p:nvGrpSpPr>
        <p:grpSpPr>
          <a:xfrm>
            <a:off x="3809354" y="1206095"/>
            <a:ext cx="1261884" cy="1198413"/>
            <a:chOff x="3809354" y="1151665"/>
            <a:chExt cx="1261884" cy="1198413"/>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l="36426" t="20817" r="35548" b="30525"/>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itchFamily="34" charset="-122"/>
                  <a:ea typeface="微软雅黑" pitchFamily="34" charset="-122"/>
                </a:rPr>
                <a:t>有线电视网络</a:t>
              </a:r>
              <a:endParaRPr lang="zh-CN" altLang="en-US" sz="1400" dirty="0"/>
            </a:p>
          </p:txBody>
        </p:sp>
      </p:grpSp>
      <p:grpSp>
        <p:nvGrpSpPr>
          <p:cNvPr id="18" name="组合 17"/>
          <p:cNvGrpSpPr/>
          <p:nvPr/>
        </p:nvGrpSpPr>
        <p:grpSpPr>
          <a:xfrm>
            <a:off x="1200583" y="1206095"/>
            <a:ext cx="1013414" cy="1214992"/>
            <a:chOff x="1200583" y="1151665"/>
            <a:chExt cx="1013414" cy="1214992"/>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184" t="20817" r="66798" b="29681"/>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电信</a:t>
              </a:r>
              <a:r>
                <a:rPr lang="fr-FR" altLang="zh-CN" sz="1400" b="1" dirty="0">
                  <a:latin typeface="微软雅黑" pitchFamily="34" charset="-122"/>
                  <a:ea typeface="微软雅黑" pitchFamily="34" charset="-122"/>
                </a:rPr>
                <a:t>网络</a:t>
              </a:r>
              <a:endParaRPr lang="zh-CN" altLang="en-US" sz="1400" dirty="0"/>
            </a:p>
          </p:txBody>
        </p:sp>
      </p:grpSp>
      <p:grpSp>
        <p:nvGrpSpPr>
          <p:cNvPr id="17" name="组合 16"/>
          <p:cNvGrpSpPr/>
          <p:nvPr/>
        </p:nvGrpSpPr>
        <p:grpSpPr>
          <a:xfrm>
            <a:off x="6704357" y="1206095"/>
            <a:ext cx="1082348" cy="1191148"/>
            <a:chOff x="6704357" y="1151665"/>
            <a:chExt cx="1082348" cy="1191148"/>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67179" t="20817" r="4051" b="30894"/>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itchFamily="34" charset="-122"/>
                  <a:ea typeface="微软雅黑" pitchFamily="34" charset="-122"/>
                </a:rPr>
                <a:t>计算机</a:t>
              </a:r>
              <a:r>
                <a:rPr lang="fr-FR" altLang="zh-CN" sz="1400" b="1" dirty="0">
                  <a:latin typeface="微软雅黑" pitchFamily="34" charset="-122"/>
                  <a:ea typeface="微软雅黑" pitchFamily="34" charset="-122"/>
                </a:rPr>
                <a:t>网络</a:t>
              </a:r>
              <a:endParaRPr lang="zh-CN" altLang="en-US" sz="1400" dirty="0"/>
            </a:p>
          </p:txBody>
        </p:sp>
      </p:grpSp>
      <p:sp>
        <p:nvSpPr>
          <p:cNvPr id="13" name="矩形 12"/>
          <p:cNvSpPr/>
          <p:nvPr/>
        </p:nvSpPr>
        <p:spPr>
          <a:xfrm>
            <a:off x="835424" y="2363331"/>
            <a:ext cx="2023890"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提供电话、电报及传真等服务</a:t>
            </a:r>
            <a:r>
              <a:rPr lang="zh-CN" altLang="en-US" sz="2000" b="1" dirty="0">
                <a:latin typeface="微软雅黑" pitchFamily="34" charset="-122"/>
                <a:ea typeface="微软雅黑" pitchFamily="34" charset="-122"/>
              </a:rPr>
              <a:t>。</a:t>
            </a:r>
            <a:endParaRPr lang="fr-FR" altLang="zh-CN" sz="2000" b="1" dirty="0">
              <a:latin typeface="微软雅黑" pitchFamily="34" charset="-122"/>
              <a:ea typeface="微软雅黑" pitchFamily="34" charset="-122"/>
            </a:endParaRPr>
          </a:p>
        </p:txBody>
      </p:sp>
      <p:sp>
        <p:nvSpPr>
          <p:cNvPr id="14" name="矩形 13"/>
          <p:cNvSpPr/>
          <p:nvPr/>
        </p:nvSpPr>
        <p:spPr>
          <a:xfrm>
            <a:off x="3470291" y="2363331"/>
            <a:ext cx="1940009" cy="810478"/>
          </a:xfrm>
          <a:prstGeom prst="rect">
            <a:avLst/>
          </a:prstGeom>
        </p:spPr>
        <p:txBody>
          <a:bodyPr wrap="square">
            <a:spAutoFit/>
          </a:bodyPr>
          <a:lstStyle/>
          <a:p>
            <a:pPr algn="ctr">
              <a:lnSpc>
                <a:spcPts val="2800"/>
              </a:lnSpc>
            </a:pPr>
            <a:r>
              <a:rPr lang="fr-FR" altLang="zh-CN" sz="2000" b="1" dirty="0">
                <a:latin typeface="微软雅黑" pitchFamily="34" charset="-122"/>
                <a:ea typeface="微软雅黑" pitchFamily="34" charset="-122"/>
              </a:rPr>
              <a:t>向用户传送各种电视节目</a:t>
            </a:r>
            <a:r>
              <a:rPr lang="zh-CN" altLang="en-US" sz="2000" b="1" dirty="0">
                <a:latin typeface="微软雅黑" pitchFamily="34" charset="-122"/>
                <a:ea typeface="微软雅黑" pitchFamily="34" charset="-122"/>
              </a:rPr>
              <a:t>。</a:t>
            </a:r>
          </a:p>
        </p:txBody>
      </p:sp>
      <p:sp>
        <p:nvSpPr>
          <p:cNvPr id="15" name="矩形 14"/>
          <p:cNvSpPr/>
          <p:nvPr/>
        </p:nvSpPr>
        <p:spPr>
          <a:xfrm>
            <a:off x="6097828" y="2363331"/>
            <a:ext cx="2465598" cy="810478"/>
          </a:xfrm>
          <a:prstGeom prst="rect">
            <a:avLst/>
          </a:prstGeom>
        </p:spPr>
        <p:txBody>
          <a:bodyPr wrap="square">
            <a:spAutoFit/>
          </a:bodyPr>
          <a:lstStyle/>
          <a:p>
            <a:pPr>
              <a:lnSpc>
                <a:spcPts val="2800"/>
              </a:lnSpc>
            </a:pPr>
            <a:r>
              <a:rPr lang="fr-FR" altLang="zh-CN" sz="2000" b="1" dirty="0">
                <a:latin typeface="微软雅黑" pitchFamily="34" charset="-122"/>
                <a:ea typeface="微软雅黑" pitchFamily="34" charset="-122"/>
              </a:rPr>
              <a:t>使用户能在计算机之间传送数据文件</a:t>
            </a:r>
            <a:r>
              <a:rPr lang="zh-CN" altLang="en-US" sz="2000" b="1" dirty="0">
                <a:latin typeface="微软雅黑" pitchFamily="34" charset="-122"/>
                <a:ea typeface="微软雅黑" pitchFamily="34" charset="-122"/>
              </a:rPr>
              <a:t>。</a:t>
            </a:r>
          </a:p>
        </p:txBody>
      </p:sp>
      <p:grpSp>
        <p:nvGrpSpPr>
          <p:cNvPr id="25" name="组合 24"/>
          <p:cNvGrpSpPr>
            <a:grpSpLocks/>
          </p:cNvGrpSpPr>
          <p:nvPr/>
        </p:nvGrpSpPr>
        <p:grpSpPr bwMode="auto">
          <a:xfrm>
            <a:off x="559660" y="3513603"/>
            <a:ext cx="8001782" cy="685800"/>
            <a:chOff x="585389" y="4852174"/>
            <a:chExt cx="7625738" cy="809625"/>
          </a:xfrm>
        </p:grpSpPr>
        <p:sp>
          <p:nvSpPr>
            <p:cNvPr id="26" name="Rectangle 118"/>
            <p:cNvSpPr>
              <a:spLocks noChangeArrowheads="1"/>
            </p:cNvSpPr>
            <p:nvPr/>
          </p:nvSpPr>
          <p:spPr bwMode="auto">
            <a:xfrm>
              <a:off x="585389" y="4852174"/>
              <a:ext cx="7625738" cy="809625"/>
            </a:xfrm>
            <a:prstGeom prst="rect">
              <a:avLst/>
            </a:prstGeom>
            <a:solidFill>
              <a:srgbClr val="0098F6"/>
            </a:solidFill>
            <a:ln w="9525" algn="ctr">
              <a:noFill/>
              <a:miter lim="10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7" name="矩形 6"/>
            <p:cNvSpPr>
              <a:spLocks noChangeArrowheads="1"/>
            </p:cNvSpPr>
            <p:nvPr/>
          </p:nvSpPr>
          <p:spPr bwMode="auto">
            <a:xfrm>
              <a:off x="1653977" y="5054045"/>
              <a:ext cx="5505989" cy="435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itchFamily="34" charset="-122"/>
                  <a:ea typeface="微软雅黑" pitchFamily="34" charset="-122"/>
                </a:rPr>
                <a:t>发展最快的并起到核心作用的是计算机网络。</a:t>
              </a:r>
              <a:endParaRPr lang="en-US" altLang="zh-CN" sz="2000" b="1"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30629545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109"/>
          <p:cNvSpPr>
            <a:spLocks noChangeArrowheads="1"/>
          </p:cNvSpPr>
          <p:nvPr/>
        </p:nvSpPr>
        <p:spPr bwMode="auto">
          <a:xfrm>
            <a:off x="4679033" y="1688658"/>
            <a:ext cx="3941220" cy="2324962"/>
          </a:xfrm>
          <a:prstGeom prst="roundRect">
            <a:avLst>
              <a:gd name="adj" fmla="val 16667"/>
            </a:avLst>
          </a:prstGeom>
          <a:solidFill>
            <a:srgbClr val="CC00CC"/>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6" name="AutoShape 110"/>
          <p:cNvSpPr>
            <a:spLocks noChangeArrowheads="1"/>
          </p:cNvSpPr>
          <p:nvPr/>
        </p:nvSpPr>
        <p:spPr bwMode="auto">
          <a:xfrm>
            <a:off x="480859" y="1688658"/>
            <a:ext cx="4001893" cy="2324962"/>
          </a:xfrm>
          <a:prstGeom prst="roundRect">
            <a:avLst>
              <a:gd name="adj" fmla="val 16667"/>
            </a:avLst>
          </a:prstGeom>
          <a:solidFill>
            <a:srgbClr val="0070C0"/>
          </a:solidFill>
          <a:ln w="9525" algn="ctr">
            <a:noFill/>
            <a:round/>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lang="fr-FR">
                <a:latin typeface="+mn-lt"/>
                <a:ea typeface="+mn-ea"/>
                <a:cs typeface="Arial" charset="0"/>
              </a:rPr>
              <a:t> </a:t>
            </a:r>
          </a:p>
        </p:txBody>
      </p:sp>
      <p:sp>
        <p:nvSpPr>
          <p:cNvPr id="7" name="Rectangle 111"/>
          <p:cNvSpPr>
            <a:spLocks noChangeArrowheads="1"/>
          </p:cNvSpPr>
          <p:nvPr/>
        </p:nvSpPr>
        <p:spPr bwMode="auto">
          <a:xfrm>
            <a:off x="666088" y="1844948"/>
            <a:ext cx="3632200" cy="193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fontAlgn="auto" hangingPunct="0">
              <a:spcBef>
                <a:spcPts val="700"/>
              </a:spcBef>
              <a:spcAft>
                <a:spcPts val="0"/>
              </a:spcAft>
              <a:defRPr/>
            </a:pPr>
            <a:r>
              <a:rPr lang="fr-FR" b="1" dirty="0">
                <a:solidFill>
                  <a:srgbClr val="FFCC00"/>
                </a:solidFill>
                <a:latin typeface="微软雅黑" pitchFamily="34" charset="-122"/>
                <a:ea typeface="微软雅黑" pitchFamily="34" charset="-122"/>
              </a:rPr>
              <a:t>连通性</a:t>
            </a:r>
            <a:r>
              <a:rPr lang="fr-FR" b="1" dirty="0">
                <a:solidFill>
                  <a:srgbClr val="FFCC00"/>
                </a:solidFill>
                <a:latin typeface="微软雅黑" pitchFamily="34" charset="-122"/>
                <a:ea typeface="微软雅黑" pitchFamily="34" charset="-122"/>
                <a:cs typeface="Arial" charset="0"/>
              </a:rPr>
              <a:t> (Connectivity)</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600" b="1" dirty="0">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使上网用户之间都可以交换信息（数据，以及各种音频视频） ，好像这些用户的计算机都可以彼此直接连通一样。</a:t>
            </a:r>
          </a:p>
          <a:p>
            <a:pPr marL="176213" indent="-176213" eaLnBrk="0" fontAlgn="auto" hangingPunct="0">
              <a:lnSpc>
                <a:spcPct val="130000"/>
              </a:lnSpc>
              <a:spcBef>
                <a:spcPts val="500"/>
              </a:spcBef>
              <a:spcAft>
                <a:spcPts val="0"/>
              </a:spcAft>
              <a:buClr>
                <a:schemeClr val="bg1"/>
              </a:buClr>
              <a:buFont typeface="Wingdings" pitchFamily="2" charset="2"/>
              <a:buChar char="l"/>
              <a:defRPr/>
            </a:pPr>
            <a:r>
              <a:rPr lang="fr-FR" sz="1400" b="1" dirty="0">
                <a:solidFill>
                  <a:srgbClr val="FFCC00"/>
                </a:solidFill>
                <a:latin typeface="微软雅黑" pitchFamily="34" charset="-122"/>
                <a:ea typeface="微软雅黑" pitchFamily="34" charset="-122"/>
              </a:rPr>
              <a:t> </a:t>
            </a:r>
            <a:r>
              <a:rPr lang="fr-FR" sz="1400" b="1" dirty="0" smtClean="0">
                <a:solidFill>
                  <a:schemeClr val="bg1"/>
                </a:solidFill>
                <a:latin typeface="微软雅黑" pitchFamily="34" charset="-122"/>
                <a:ea typeface="微软雅黑" pitchFamily="34" charset="-122"/>
              </a:rPr>
              <a:t>互联网具有虚拟的特点</a:t>
            </a:r>
            <a:r>
              <a:rPr lang="fr-FR" sz="1400" b="1" dirty="0">
                <a:solidFill>
                  <a:schemeClr val="bg1"/>
                </a:solidFill>
                <a:latin typeface="微软雅黑" pitchFamily="34" charset="-122"/>
                <a:ea typeface="微软雅黑" pitchFamily="34" charset="-122"/>
              </a:rPr>
              <a:t>，无法准确知道对方是谁，也无法知道对方的位置。</a:t>
            </a:r>
          </a:p>
        </p:txBody>
      </p:sp>
      <p:sp>
        <p:nvSpPr>
          <p:cNvPr id="21516" name="Rectangle 112"/>
          <p:cNvSpPr>
            <a:spLocks noChangeArrowheads="1"/>
          </p:cNvSpPr>
          <p:nvPr/>
        </p:nvSpPr>
        <p:spPr bwMode="auto">
          <a:xfrm>
            <a:off x="4915127" y="1830978"/>
            <a:ext cx="3581400" cy="200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176213" indent="-176213" eaLnBrk="0" hangingPunct="0">
              <a:spcBef>
                <a:spcPts val="700"/>
              </a:spcBef>
            </a:pPr>
            <a:r>
              <a:rPr lang="fr-FR" b="1" dirty="0">
                <a:solidFill>
                  <a:srgbClr val="FFCC00"/>
                </a:solidFill>
                <a:latin typeface="微软雅黑" pitchFamily="34" charset="-122"/>
                <a:ea typeface="微软雅黑" pitchFamily="34" charset="-122"/>
              </a:rPr>
              <a:t>共享</a:t>
            </a:r>
            <a:r>
              <a:rPr lang="fr-FR" b="1" dirty="0">
                <a:solidFill>
                  <a:srgbClr val="FFCC00"/>
                </a:solidFill>
                <a:latin typeface="微软雅黑" pitchFamily="34" charset="-122"/>
                <a:ea typeface="微软雅黑" pitchFamily="34" charset="-122"/>
                <a:cs typeface="Arial" charset="0"/>
              </a:rPr>
              <a:t> </a:t>
            </a:r>
            <a:r>
              <a:rPr lang="fr-FR" altLang="zh-CN" b="1" dirty="0">
                <a:solidFill>
                  <a:srgbClr val="FFCC00"/>
                </a:solidFill>
                <a:latin typeface="微软雅黑" pitchFamily="34" charset="-122"/>
                <a:ea typeface="微软雅黑" pitchFamily="34" charset="-122"/>
                <a:cs typeface="Arial" charset="0"/>
              </a:rPr>
              <a:t>(Sharing)</a:t>
            </a:r>
          </a:p>
          <a:p>
            <a:pPr marL="176213" indent="-176213" eaLnBrk="0" hangingPunct="0">
              <a:lnSpc>
                <a:spcPct val="130000"/>
              </a:lnSpc>
              <a:spcBef>
                <a:spcPts val="500"/>
              </a:spcBef>
              <a:buClr>
                <a:schemeClr val="bg1"/>
              </a:buClr>
              <a:buFont typeface="Wingdings" pitchFamily="2" charset="2"/>
              <a:buChar char="l"/>
            </a:pPr>
            <a:r>
              <a:rPr lang="fr-FR" sz="1600" b="1" dirty="0">
                <a:solidFill>
                  <a:schemeClr val="bg1"/>
                </a:solidFill>
                <a:latin typeface="微软雅黑" pitchFamily="34" charset="-122"/>
                <a:ea typeface="微软雅黑" pitchFamily="34" charset="-122"/>
              </a:rPr>
              <a:t> </a:t>
            </a:r>
            <a:r>
              <a:rPr lang="fr-FR" sz="1400" b="1" dirty="0">
                <a:solidFill>
                  <a:schemeClr val="bg1"/>
                </a:solidFill>
                <a:latin typeface="微软雅黑" pitchFamily="34" charset="-122"/>
                <a:ea typeface="微软雅黑" pitchFamily="34" charset="-122"/>
              </a:rPr>
              <a:t>指资源共享。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资源共享的含义是多方面的。可以是信息共享、软件共享，也可以是硬件共享。</a:t>
            </a:r>
          </a:p>
          <a:p>
            <a:pPr marL="176213" indent="-176213" eaLnBrk="0" hangingPunct="0">
              <a:lnSpc>
                <a:spcPct val="130000"/>
              </a:lnSpc>
              <a:spcBef>
                <a:spcPts val="500"/>
              </a:spcBef>
              <a:buClr>
                <a:schemeClr val="bg1"/>
              </a:buClr>
              <a:buFont typeface="Wingdings" pitchFamily="2" charset="2"/>
              <a:buChar char="l"/>
            </a:pPr>
            <a:r>
              <a:rPr lang="fr-FR" sz="1400" b="1" dirty="0">
                <a:solidFill>
                  <a:schemeClr val="bg1"/>
                </a:solidFill>
                <a:latin typeface="微软雅黑" pitchFamily="34" charset="-122"/>
                <a:ea typeface="微软雅黑" pitchFamily="34" charset="-122"/>
              </a:rPr>
              <a:t> 由于网络的存在，这些资源好像就在用户身边一样，方便使用。</a:t>
            </a:r>
            <a:endParaRPr lang="fr-FR" sz="1600" b="1" dirty="0">
              <a:solidFill>
                <a:schemeClr val="bg1"/>
              </a:solidFill>
              <a:latin typeface="微软雅黑" pitchFamily="34" charset="-122"/>
              <a:ea typeface="微软雅黑" pitchFamily="34" charset="-122"/>
            </a:endParaRPr>
          </a:p>
        </p:txBody>
      </p:sp>
      <p:sp>
        <p:nvSpPr>
          <p:cNvPr id="9"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Rectangle 6"/>
          <p:cNvSpPr>
            <a:spLocks noChangeArrowheads="1"/>
          </p:cNvSpPr>
          <p:nvPr/>
        </p:nvSpPr>
        <p:spPr bwMode="auto">
          <a:xfrm>
            <a:off x="3248561" y="1013524"/>
            <a:ext cx="264687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400" b="1" dirty="0" smtClean="0">
                <a:solidFill>
                  <a:schemeClr val="bg1"/>
                </a:solidFill>
                <a:latin typeface="微软雅黑" pitchFamily="34" charset="-122"/>
                <a:ea typeface="微软雅黑" pitchFamily="34" charset="-122"/>
              </a:rPr>
              <a:t>计算机网络</a:t>
            </a:r>
            <a:r>
              <a:rPr lang="zh-CN" altLang="zh-CN" sz="2400" b="1" dirty="0">
                <a:solidFill>
                  <a:schemeClr val="bg1"/>
                </a:solidFill>
                <a:latin typeface="微软雅黑" pitchFamily="34" charset="-122"/>
                <a:ea typeface="微软雅黑" pitchFamily="34" charset="-122"/>
              </a:rPr>
              <a:t>的</a:t>
            </a:r>
            <a:r>
              <a:rPr lang="zh-CN" altLang="en-US" sz="2400" b="1" dirty="0">
                <a:solidFill>
                  <a:schemeClr val="bg1"/>
                </a:solidFill>
                <a:latin typeface="微软雅黑" pitchFamily="34" charset="-122"/>
                <a:ea typeface="微软雅黑" pitchFamily="34" charset="-122"/>
              </a:rPr>
              <a:t>特点</a:t>
            </a:r>
          </a:p>
        </p:txBody>
      </p:sp>
    </p:spTree>
    <p:extLst>
      <p:ext uri="{BB962C8B-B14F-4D97-AF65-F5344CB8AC3E}">
        <p14:creationId xmlns:p14="http://schemas.microsoft.com/office/powerpoint/2010/main" val="1557664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6" name="Rectangle 2"/>
          <p:cNvSpPr>
            <a:spLocks noChangeArrowheads="1"/>
          </p:cNvSpPr>
          <p:nvPr/>
        </p:nvSpPr>
        <p:spPr bwMode="auto">
          <a:xfrm>
            <a:off x="2514600" y="591595"/>
            <a:ext cx="5714163" cy="42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eaLnBrk="1" hangingPunct="1">
              <a:lnSpc>
                <a:spcPct val="90000"/>
              </a:lnSpc>
              <a:spcBef>
                <a:spcPct val="0"/>
              </a:spcBef>
              <a:buClrTx/>
              <a:buSzTx/>
              <a:buFontTx/>
              <a:buNone/>
              <a:defRPr/>
            </a:pPr>
            <a:r>
              <a:rPr lang="zh-CN" altLang="en-US" sz="2600" dirty="0">
                <a:solidFill>
                  <a:schemeClr val="tx2"/>
                </a:solidFill>
                <a:latin typeface="Arial" charset="0"/>
                <a:ea typeface="PMingLiU" pitchFamily="18" charset="-120"/>
              </a:rPr>
              <a:t>  </a:t>
            </a:r>
            <a:r>
              <a:rPr lang="zh-CN" altLang="en-US" sz="2600" b="1" dirty="0">
                <a:solidFill>
                  <a:srgbClr val="0070C0"/>
                </a:solidFill>
                <a:latin typeface="微软雅黑" pitchFamily="34" charset="-122"/>
                <a:ea typeface="微软雅黑" pitchFamily="34" charset="-122"/>
              </a:rPr>
              <a:t>网络时代的三大基本定律</a:t>
            </a:r>
          </a:p>
        </p:txBody>
      </p:sp>
      <p:sp>
        <p:nvSpPr>
          <p:cNvPr id="927747" name="Text Box 3"/>
          <p:cNvSpPr txBox="1">
            <a:spLocks noChangeArrowheads="1"/>
          </p:cNvSpPr>
          <p:nvPr/>
        </p:nvSpPr>
        <p:spPr bwMode="auto">
          <a:xfrm>
            <a:off x="1143000" y="1828800"/>
            <a:ext cx="27432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p>
            <a:pPr eaLnBrk="1" hangingPunct="1">
              <a:spcBef>
                <a:spcPct val="50000"/>
              </a:spcBef>
              <a:buClrTx/>
              <a:buSzTx/>
              <a:buFontTx/>
              <a:buNone/>
              <a:defRPr/>
            </a:pPr>
            <a:endParaRPr lang="zh-CN" altLang="en-US" sz="2800">
              <a:solidFill>
                <a:schemeClr val="tx2"/>
              </a:solidFill>
              <a:effectLst>
                <a:outerShdw blurRad="38100" dist="38100" dir="2700000" algn="tl">
                  <a:srgbClr val="000000"/>
                </a:outerShdw>
              </a:effectLst>
              <a:latin typeface="Book Antiqua" pitchFamily="18" charset="0"/>
            </a:endParaRPr>
          </a:p>
        </p:txBody>
      </p:sp>
      <p:sp>
        <p:nvSpPr>
          <p:cNvPr id="927748" name="Text Box 4"/>
          <p:cNvSpPr txBox="1">
            <a:spLocks noChangeArrowheads="1"/>
          </p:cNvSpPr>
          <p:nvPr/>
        </p:nvSpPr>
        <p:spPr bwMode="auto">
          <a:xfrm>
            <a:off x="381000" y="1119354"/>
            <a:ext cx="2392345" cy="3370153"/>
          </a:xfrm>
          <a:prstGeom prst="rect">
            <a:avLst/>
          </a:prstGeom>
          <a:gradFill rotWithShape="0">
            <a:gsLst>
              <a:gs pos="0">
                <a:srgbClr val="00C8C3">
                  <a:gamma/>
                  <a:shade val="46275"/>
                  <a:invGamma/>
                </a:srgbClr>
              </a:gs>
              <a:gs pos="50000">
                <a:srgbClr val="00C8C3"/>
              </a:gs>
              <a:gs pos="100000">
                <a:srgbClr val="00C8C3">
                  <a:gamma/>
                  <a:shade val="46275"/>
                  <a:invGamma/>
                </a:srgbClr>
              </a:gs>
            </a:gsLst>
            <a:lin ang="5400000" scaled="1"/>
          </a:gradFill>
          <a:ln>
            <a:noFill/>
          </a:ln>
          <a:effectLst>
            <a:outerShdw dist="107763" dir="2700000" algn="ctr" rotWithShape="0">
              <a:srgbClr val="2B2B2B"/>
            </a:outerShdw>
          </a:effectLst>
          <a:extLst>
            <a:ext uri="{91240B29-F687-4F45-9708-019B960494DF}">
              <a14:hiddenLine xmlns:a14="http://schemas.microsoft.com/office/drawing/2010/main" w="12700">
                <a:solidFill>
                  <a:schemeClr val="tx1"/>
                </a:solidFill>
                <a:miter lim="800000"/>
                <a:headEnd/>
                <a:tailEnd/>
              </a14:hiddenLine>
            </a:ext>
          </a:extLst>
        </p:spPr>
        <p:txBody>
          <a:bodyPr wrap="square" tIns="0">
            <a:spAutoFit/>
          </a:bodyPr>
          <a:lstStyle/>
          <a:p>
            <a:pPr eaLnBrk="1" hangingPunct="1">
              <a:lnSpc>
                <a:spcPct val="120000"/>
              </a:lnSpc>
              <a:spcBef>
                <a:spcPct val="0"/>
              </a:spcBef>
              <a:buClrTx/>
              <a:buSzTx/>
              <a:buFontTx/>
              <a:buNone/>
              <a:defRPr/>
            </a:pPr>
            <a:r>
              <a:rPr lang="zh-CN" altLang="en-US" sz="2800" dirty="0">
                <a:solidFill>
                  <a:srgbClr val="FFFF00"/>
                </a:solidFill>
                <a:effectLst>
                  <a:outerShdw blurRad="38100" dist="38100" dir="2700000" algn="tl">
                    <a:srgbClr val="000000"/>
                  </a:outerShdw>
                </a:effectLst>
                <a:latin typeface="微软雅黑" pitchFamily="34" charset="-122"/>
                <a:ea typeface="微软雅黑" pitchFamily="34" charset="-122"/>
              </a:rPr>
              <a:t>摩尔定律</a:t>
            </a:r>
            <a:r>
              <a:rPr lang="zh-CN" altLang="en-US" sz="2200" dirty="0" smtClean="0">
                <a:solidFill>
                  <a:srgbClr val="FFFF00"/>
                </a:solidFill>
                <a:effectLst>
                  <a:outerShdw blurRad="38100" dist="38100" dir="2700000" algn="tl">
                    <a:srgbClr val="000000"/>
                  </a:outerShdw>
                </a:effectLst>
                <a:latin typeface="微软雅黑" pitchFamily="34" charset="-122"/>
                <a:ea typeface="微软雅黑" pitchFamily="34" charset="-122"/>
              </a:rPr>
              <a:t>（</a:t>
            </a:r>
            <a:r>
              <a:rPr lang="en-US" altLang="zh-CN" sz="2200" dirty="0">
                <a:solidFill>
                  <a:srgbClr val="FFFF00"/>
                </a:solidFill>
                <a:effectLst>
                  <a:outerShdw blurRad="38100" dist="38100" dir="2700000" algn="tl">
                    <a:srgbClr val="000000"/>
                  </a:outerShdw>
                </a:effectLst>
                <a:latin typeface="微软雅黑" pitchFamily="34" charset="-122"/>
                <a:ea typeface="微软雅黑" pitchFamily="34" charset="-122"/>
              </a:rPr>
              <a:t>Moore's Law</a:t>
            </a:r>
            <a:r>
              <a:rPr lang="zh-CN" altLang="en-US" sz="2200" dirty="0" smtClean="0">
                <a:solidFill>
                  <a:srgbClr val="FFFF00"/>
                </a:solidFill>
                <a:effectLst>
                  <a:outerShdw blurRad="38100" dist="38100" dir="2700000" algn="tl">
                    <a:srgbClr val="000000"/>
                  </a:outerShdw>
                </a:effectLst>
                <a:latin typeface="微软雅黑" pitchFamily="34" charset="-122"/>
                <a:ea typeface="微软雅黑" pitchFamily="34" charset="-122"/>
              </a:rPr>
              <a:t>）</a:t>
            </a:r>
            <a:endParaRPr lang="zh-CN" altLang="en-US" sz="2200" dirty="0">
              <a:solidFill>
                <a:srgbClr val="FFFF00"/>
              </a:solidFill>
              <a:effectLst>
                <a:outerShdw blurRad="38100" dist="38100" dir="2700000" algn="tl">
                  <a:srgbClr val="000000"/>
                </a:outerShdw>
              </a:effectLst>
              <a:latin typeface="微软雅黑" pitchFamily="34" charset="-122"/>
              <a:ea typeface="微软雅黑" pitchFamily="34" charset="-122"/>
            </a:endParaRPr>
          </a:p>
          <a:p>
            <a:pPr eaLnBrk="1" hangingPunct="1">
              <a:lnSpc>
                <a:spcPct val="120000"/>
              </a:lnSpc>
              <a:spcBef>
                <a:spcPct val="0"/>
              </a:spcBef>
              <a:buClrTx/>
              <a:buSzTx/>
              <a:buFontTx/>
              <a:buNone/>
              <a:defRPr/>
            </a:pPr>
            <a:r>
              <a:rPr lang="zh-CN" altLang="en-US" sz="2600" dirty="0">
                <a:solidFill>
                  <a:schemeClr val="bg1"/>
                </a:solidFill>
                <a:effectLst>
                  <a:outerShdw blurRad="38100" dist="38100" dir="2700000" algn="tl">
                    <a:srgbClr val="000000"/>
                  </a:outerShdw>
                </a:effectLst>
                <a:latin typeface="微软雅黑" pitchFamily="34" charset="-122"/>
                <a:ea typeface="微软雅黑" pitchFamily="34" charset="-122"/>
              </a:rPr>
              <a:t>每18个月芯片能力</a:t>
            </a:r>
            <a:r>
              <a:rPr lang="zh-CN" altLang="en-US" sz="2600" dirty="0" smtClean="0">
                <a:solidFill>
                  <a:schemeClr val="bg1"/>
                </a:solidFill>
                <a:effectLst>
                  <a:outerShdw blurRad="38100" dist="38100" dir="2700000" algn="tl">
                    <a:srgbClr val="000000"/>
                  </a:outerShdw>
                </a:effectLst>
                <a:latin typeface="微软雅黑" pitchFamily="34" charset="-122"/>
                <a:ea typeface="微软雅黑" pitchFamily="34" charset="-122"/>
              </a:rPr>
              <a:t>翻一番，同时</a:t>
            </a:r>
            <a:r>
              <a:rPr lang="zh-CN" altLang="en-US" sz="2600" dirty="0">
                <a:solidFill>
                  <a:schemeClr val="bg1"/>
                </a:solidFill>
                <a:effectLst>
                  <a:outerShdw blurRad="38100" dist="38100" dir="2700000" algn="tl">
                    <a:srgbClr val="000000"/>
                  </a:outerShdw>
                </a:effectLst>
                <a:latin typeface="微软雅黑" pitchFamily="34" charset="-122"/>
                <a:ea typeface="微软雅黑" pitchFamily="34" charset="-122"/>
              </a:rPr>
              <a:t>成本却减少一半</a:t>
            </a:r>
            <a:r>
              <a:rPr lang="zh-CN" altLang="en-US" sz="2600" dirty="0" smtClean="0">
                <a:solidFill>
                  <a:schemeClr val="bg1"/>
                </a:solidFill>
                <a:effectLst>
                  <a:outerShdw blurRad="38100" dist="38100" dir="2700000" algn="tl">
                    <a:srgbClr val="000000"/>
                  </a:outerShdw>
                </a:effectLst>
                <a:latin typeface="微软雅黑" pitchFamily="34" charset="-122"/>
                <a:ea typeface="微软雅黑" pitchFamily="34" charset="-122"/>
              </a:rPr>
              <a:t>。</a:t>
            </a:r>
            <a:endParaRPr lang="en-US" altLang="zh-CN" sz="2600" dirty="0" smtClean="0">
              <a:solidFill>
                <a:schemeClr val="bg1"/>
              </a:solidFill>
              <a:effectLst>
                <a:outerShdw blurRad="38100" dist="38100" dir="2700000" algn="tl">
                  <a:srgbClr val="000000"/>
                </a:outerShdw>
              </a:effectLst>
              <a:latin typeface="微软雅黑" pitchFamily="34" charset="-122"/>
              <a:ea typeface="微软雅黑" pitchFamily="34" charset="-122"/>
            </a:endParaRPr>
          </a:p>
          <a:p>
            <a:pPr eaLnBrk="1" hangingPunct="1">
              <a:lnSpc>
                <a:spcPct val="120000"/>
              </a:lnSpc>
              <a:spcBef>
                <a:spcPct val="0"/>
              </a:spcBef>
              <a:buClrTx/>
              <a:buSzTx/>
              <a:buFontTx/>
              <a:buNone/>
              <a:defRPr/>
            </a:pPr>
            <a:endParaRPr lang="zh-CN" altLang="en-US" sz="2600" dirty="0">
              <a:solidFill>
                <a:srgbClr val="FFFFFF"/>
              </a:solidFill>
              <a:effectLst>
                <a:outerShdw blurRad="38100" dist="38100" dir="2700000" algn="tl">
                  <a:srgbClr val="000000"/>
                </a:outerShdw>
              </a:effectLst>
              <a:latin typeface="微软雅黑" pitchFamily="34" charset="-122"/>
              <a:ea typeface="微软雅黑" pitchFamily="34" charset="-122"/>
            </a:endParaRPr>
          </a:p>
        </p:txBody>
      </p:sp>
      <p:sp>
        <p:nvSpPr>
          <p:cNvPr id="927749" name="Text Box 5"/>
          <p:cNvSpPr txBox="1">
            <a:spLocks noChangeArrowheads="1"/>
          </p:cNvSpPr>
          <p:nvPr/>
        </p:nvSpPr>
        <p:spPr bwMode="auto">
          <a:xfrm>
            <a:off x="3270737" y="1138404"/>
            <a:ext cx="2336242" cy="3370153"/>
          </a:xfrm>
          <a:prstGeom prst="rect">
            <a:avLst/>
          </a:prstGeom>
          <a:gradFill rotWithShape="0">
            <a:gsLst>
              <a:gs pos="0">
                <a:srgbClr val="0DDB12">
                  <a:gamma/>
                  <a:shade val="46275"/>
                  <a:invGamma/>
                </a:srgbClr>
              </a:gs>
              <a:gs pos="50000">
                <a:srgbClr val="0DDB12"/>
              </a:gs>
              <a:gs pos="100000">
                <a:srgbClr val="0DDB12">
                  <a:gamma/>
                  <a:shade val="46275"/>
                  <a:invGamma/>
                </a:srgbClr>
              </a:gs>
            </a:gsLst>
            <a:lin ang="5400000" scaled="1"/>
          </a:gradFill>
          <a:ln>
            <a:noFill/>
          </a:ln>
          <a:effectLst>
            <a:outerShdw dist="107763" dir="2700000" algn="ctr" rotWithShape="0">
              <a:srgbClr val="2B2B2B"/>
            </a:outerShdw>
          </a:effectLst>
          <a:extLst>
            <a:ext uri="{91240B29-F687-4F45-9708-019B960494DF}">
              <a14:hiddenLine xmlns:a14="http://schemas.microsoft.com/office/drawing/2010/main" w="12700">
                <a:solidFill>
                  <a:schemeClr val="tx1"/>
                </a:solidFill>
                <a:miter lim="800000"/>
                <a:headEnd/>
                <a:tailEnd/>
              </a14:hiddenLine>
            </a:ext>
          </a:extLst>
        </p:spPr>
        <p:txBody>
          <a:bodyPr wrap="square" tIns="0">
            <a:spAutoFit/>
          </a:bodyPr>
          <a:lstStyle/>
          <a:p>
            <a:pPr eaLnBrk="1" hangingPunct="1">
              <a:lnSpc>
                <a:spcPct val="120000"/>
              </a:lnSpc>
              <a:spcBef>
                <a:spcPct val="0"/>
              </a:spcBef>
              <a:buClrTx/>
              <a:buSzTx/>
              <a:buFontTx/>
              <a:buNone/>
              <a:defRPr/>
            </a:pPr>
            <a:r>
              <a:rPr lang="zh-CN" altLang="en-US" sz="2800" dirty="0">
                <a:solidFill>
                  <a:srgbClr val="FFFF66"/>
                </a:solidFill>
                <a:effectLst>
                  <a:outerShdw blurRad="38100" dist="38100" dir="2700000" algn="tl">
                    <a:srgbClr val="000000"/>
                  </a:outerShdw>
                </a:effectLst>
                <a:latin typeface="微软雅黑" pitchFamily="34" charset="-122"/>
                <a:ea typeface="微软雅黑" pitchFamily="34" charset="-122"/>
              </a:rPr>
              <a:t>超摩尔</a:t>
            </a:r>
            <a:r>
              <a:rPr lang="zh-CN" altLang="en-US" sz="2800" dirty="0" smtClean="0">
                <a:solidFill>
                  <a:srgbClr val="FFFF66"/>
                </a:solidFill>
                <a:effectLst>
                  <a:outerShdw blurRad="38100" dist="38100" dir="2700000" algn="tl">
                    <a:srgbClr val="000000"/>
                  </a:outerShdw>
                </a:effectLst>
                <a:latin typeface="微软雅黑" pitchFamily="34" charset="-122"/>
                <a:ea typeface="微软雅黑" pitchFamily="34" charset="-122"/>
              </a:rPr>
              <a:t>定律</a:t>
            </a:r>
            <a:r>
              <a:rPr lang="en-US" altLang="zh-CN" sz="2200" dirty="0">
                <a:solidFill>
                  <a:srgbClr val="FFFF66"/>
                </a:solidFill>
                <a:effectLst>
                  <a:outerShdw blurRad="38100" dist="38100" dir="2700000" algn="tl">
                    <a:srgbClr val="000000"/>
                  </a:outerShdw>
                </a:effectLst>
                <a:latin typeface="微软雅黑" pitchFamily="34" charset="-122"/>
                <a:ea typeface="微软雅黑" pitchFamily="34" charset="-122"/>
              </a:rPr>
              <a:t>(</a:t>
            </a:r>
            <a:r>
              <a:rPr lang="zh-CN" altLang="zh-CN" sz="2200" dirty="0">
                <a:solidFill>
                  <a:srgbClr val="FFFF66"/>
                </a:solidFill>
                <a:effectLst>
                  <a:outerShdw blurRad="38100" dist="38100" dir="2700000" algn="tl">
                    <a:srgbClr val="000000"/>
                  </a:outerShdw>
                </a:effectLst>
                <a:latin typeface="微软雅黑" pitchFamily="34" charset="-122"/>
                <a:ea typeface="微软雅黑" pitchFamily="34" charset="-122"/>
              </a:rPr>
              <a:t>Optical</a:t>
            </a:r>
            <a:r>
              <a:rPr lang="en-US" altLang="zh-CN" sz="2200" dirty="0">
                <a:solidFill>
                  <a:srgbClr val="FFFF66"/>
                </a:solidFill>
                <a:effectLst>
                  <a:outerShdw blurRad="38100" dist="38100" dir="2700000" algn="tl">
                    <a:srgbClr val="000000"/>
                  </a:outerShdw>
                </a:effectLst>
                <a:latin typeface="微软雅黑" pitchFamily="34" charset="-122"/>
                <a:ea typeface="微软雅黑" pitchFamily="34" charset="-122"/>
              </a:rPr>
              <a:t> </a:t>
            </a:r>
            <a:r>
              <a:rPr lang="zh-CN" altLang="zh-CN" sz="2200" dirty="0">
                <a:solidFill>
                  <a:srgbClr val="FFFF66"/>
                </a:solidFill>
                <a:effectLst>
                  <a:outerShdw blurRad="38100" dist="38100" dir="2700000" algn="tl">
                    <a:srgbClr val="000000"/>
                  </a:outerShdw>
                </a:effectLst>
                <a:latin typeface="微软雅黑" pitchFamily="34" charset="-122"/>
                <a:ea typeface="微软雅黑" pitchFamily="34" charset="-122"/>
              </a:rPr>
              <a:t>Law</a:t>
            </a:r>
            <a:r>
              <a:rPr lang="zh-CN" altLang="en-US" sz="2200" dirty="0" smtClean="0">
                <a:solidFill>
                  <a:srgbClr val="FFFF66"/>
                </a:solidFill>
                <a:effectLst>
                  <a:outerShdw blurRad="38100" dist="38100" dir="2700000" algn="tl">
                    <a:srgbClr val="000000"/>
                  </a:outerShdw>
                </a:effectLst>
                <a:latin typeface="微软雅黑" pitchFamily="34" charset="-122"/>
                <a:ea typeface="微软雅黑" pitchFamily="34" charset="-122"/>
              </a:rPr>
              <a:t>)</a:t>
            </a:r>
            <a:endParaRPr lang="zh-CN" altLang="zh-CN" sz="2200" dirty="0">
              <a:solidFill>
                <a:schemeClr val="tx2"/>
              </a:solidFill>
              <a:effectLst>
                <a:outerShdw blurRad="38100" dist="38100" dir="2700000" algn="tl">
                  <a:srgbClr val="000000"/>
                </a:outerShdw>
              </a:effectLst>
              <a:latin typeface="微软雅黑" pitchFamily="34" charset="-122"/>
              <a:ea typeface="微软雅黑" pitchFamily="34" charset="-122"/>
            </a:endParaRPr>
          </a:p>
          <a:p>
            <a:pPr eaLnBrk="1" hangingPunct="1">
              <a:lnSpc>
                <a:spcPct val="120000"/>
              </a:lnSpc>
              <a:spcBef>
                <a:spcPct val="0"/>
              </a:spcBef>
              <a:buClrTx/>
              <a:buSzTx/>
              <a:buFontTx/>
              <a:buNone/>
              <a:defRPr/>
            </a:pPr>
            <a:r>
              <a:rPr lang="zh-CN" altLang="en-US" sz="2600" dirty="0" smtClean="0">
                <a:solidFill>
                  <a:schemeClr val="bg1"/>
                </a:solidFill>
                <a:effectLst>
                  <a:outerShdw blurRad="38100" dist="38100" dir="2700000" algn="tl">
                    <a:srgbClr val="000000"/>
                  </a:outerShdw>
                </a:effectLst>
                <a:latin typeface="微软雅黑" pitchFamily="34" charset="-122"/>
                <a:ea typeface="微软雅黑" pitchFamily="34" charset="-122"/>
              </a:rPr>
              <a:t>骨干</a:t>
            </a:r>
            <a:r>
              <a:rPr lang="zh-CN" altLang="en-US" sz="2600" dirty="0">
                <a:solidFill>
                  <a:schemeClr val="bg1"/>
                </a:solidFill>
                <a:effectLst>
                  <a:outerShdw blurRad="38100" dist="38100" dir="2700000" algn="tl">
                    <a:srgbClr val="000000"/>
                  </a:outerShdw>
                </a:effectLst>
                <a:latin typeface="微软雅黑" pitchFamily="34" charset="-122"/>
                <a:ea typeface="微软雅黑" pitchFamily="34" charset="-122"/>
              </a:rPr>
              <a:t>网带宽9个月翻一番，同时成本却减少一半</a:t>
            </a:r>
            <a:r>
              <a:rPr lang="zh-CN" altLang="en-US" sz="2600" dirty="0" smtClean="0">
                <a:solidFill>
                  <a:schemeClr val="bg1"/>
                </a:solidFill>
                <a:effectLst>
                  <a:outerShdw blurRad="38100" dist="38100" dir="2700000" algn="tl">
                    <a:srgbClr val="000000"/>
                  </a:outerShdw>
                </a:effectLst>
                <a:latin typeface="微软雅黑" pitchFamily="34" charset="-122"/>
                <a:ea typeface="微软雅黑" pitchFamily="34" charset="-122"/>
              </a:rPr>
              <a:t>。</a:t>
            </a:r>
            <a:endParaRPr lang="en-US" altLang="zh-CN" sz="2600" dirty="0" smtClean="0">
              <a:solidFill>
                <a:schemeClr val="bg1"/>
              </a:solidFill>
              <a:effectLst>
                <a:outerShdw blurRad="38100" dist="38100" dir="2700000" algn="tl">
                  <a:srgbClr val="000000"/>
                </a:outerShdw>
              </a:effectLst>
              <a:latin typeface="微软雅黑" pitchFamily="34" charset="-122"/>
              <a:ea typeface="微软雅黑" pitchFamily="34" charset="-122"/>
            </a:endParaRPr>
          </a:p>
          <a:p>
            <a:pPr eaLnBrk="1" hangingPunct="1">
              <a:lnSpc>
                <a:spcPct val="120000"/>
              </a:lnSpc>
              <a:spcBef>
                <a:spcPct val="0"/>
              </a:spcBef>
              <a:buClrTx/>
              <a:buSzTx/>
              <a:buFontTx/>
              <a:buNone/>
              <a:defRPr/>
            </a:pPr>
            <a:endParaRPr lang="zh-CN" altLang="en-US" sz="2600" dirty="0">
              <a:solidFill>
                <a:schemeClr val="bg1"/>
              </a:solidFill>
              <a:effectLst>
                <a:outerShdw blurRad="38100" dist="38100" dir="2700000" algn="tl">
                  <a:srgbClr val="000000"/>
                </a:outerShdw>
              </a:effectLst>
              <a:latin typeface="微软雅黑" pitchFamily="34" charset="-122"/>
              <a:ea typeface="微软雅黑" pitchFamily="34" charset="-122"/>
            </a:endParaRPr>
          </a:p>
        </p:txBody>
      </p:sp>
      <p:sp>
        <p:nvSpPr>
          <p:cNvPr id="927750" name="Text Box 6"/>
          <p:cNvSpPr txBox="1">
            <a:spLocks noChangeArrowheads="1"/>
          </p:cNvSpPr>
          <p:nvPr/>
        </p:nvSpPr>
        <p:spPr bwMode="auto">
          <a:xfrm>
            <a:off x="6025664" y="1128879"/>
            <a:ext cx="2364712" cy="3399392"/>
          </a:xfrm>
          <a:prstGeom prst="rect">
            <a:avLst/>
          </a:prstGeom>
          <a:gradFill rotWithShape="0">
            <a:gsLst>
              <a:gs pos="0">
                <a:srgbClr val="E400E4">
                  <a:gamma/>
                  <a:shade val="46275"/>
                  <a:invGamma/>
                </a:srgbClr>
              </a:gs>
              <a:gs pos="50000">
                <a:srgbClr val="E400E4"/>
              </a:gs>
              <a:gs pos="100000">
                <a:srgbClr val="E400E4">
                  <a:gamma/>
                  <a:shade val="46275"/>
                  <a:invGamma/>
                </a:srgbClr>
              </a:gs>
            </a:gsLst>
            <a:lin ang="5400000" scaled="1"/>
          </a:gradFill>
          <a:ln>
            <a:noFill/>
          </a:ln>
          <a:effectLst>
            <a:outerShdw dist="107763" dir="2700000" algn="ctr" rotWithShape="0">
              <a:srgbClr val="2B2B2B"/>
            </a:outerShdw>
          </a:effectLst>
          <a:extLst>
            <a:ext uri="{91240B29-F687-4F45-9708-019B960494DF}">
              <a14:hiddenLine xmlns:a14="http://schemas.microsoft.com/office/drawing/2010/main" w="12700">
                <a:solidFill>
                  <a:schemeClr val="tx1"/>
                </a:solidFill>
                <a:miter lim="800000"/>
                <a:headEnd/>
                <a:tailEnd/>
              </a14:hiddenLine>
            </a:ext>
          </a:extLst>
        </p:spPr>
        <p:txBody>
          <a:bodyPr wrap="square" tIns="0">
            <a:spAutoFit/>
          </a:bodyPr>
          <a:lstStyle/>
          <a:p>
            <a:pPr eaLnBrk="1" hangingPunct="1">
              <a:lnSpc>
                <a:spcPct val="110000"/>
              </a:lnSpc>
              <a:spcBef>
                <a:spcPct val="0"/>
              </a:spcBef>
              <a:buClrTx/>
              <a:buSzTx/>
              <a:buFontTx/>
              <a:buNone/>
              <a:defRPr/>
            </a:pPr>
            <a:r>
              <a:rPr lang="zh-CN" altLang="en-US" sz="2800" dirty="0">
                <a:solidFill>
                  <a:srgbClr val="FFFF66"/>
                </a:solidFill>
                <a:effectLst>
                  <a:outerShdw blurRad="38100" dist="38100" dir="2700000" algn="tl">
                    <a:srgbClr val="000000"/>
                  </a:outerShdw>
                </a:effectLst>
                <a:latin typeface="微软雅黑" pitchFamily="34" charset="-122"/>
                <a:ea typeface="微软雅黑" pitchFamily="34" charset="-122"/>
              </a:rPr>
              <a:t>梅特卡夫定律</a:t>
            </a:r>
            <a:r>
              <a:rPr lang="zh-CN" altLang="en-US" dirty="0">
                <a:solidFill>
                  <a:srgbClr val="FFFF66"/>
                </a:solidFill>
                <a:effectLst>
                  <a:outerShdw blurRad="38100" dist="38100" dir="2700000" algn="tl">
                    <a:srgbClr val="000000"/>
                  </a:outerShdw>
                </a:effectLst>
                <a:latin typeface="微软雅黑" pitchFamily="34" charset="-122"/>
                <a:ea typeface="微软雅黑" pitchFamily="34" charset="-122"/>
              </a:rPr>
              <a:t>（</a:t>
            </a:r>
            <a:r>
              <a:rPr lang="en-US" altLang="zh-CN" dirty="0">
                <a:solidFill>
                  <a:srgbClr val="FFFF66"/>
                </a:solidFill>
                <a:effectLst>
                  <a:outerShdw blurRad="38100" dist="38100" dir="2700000" algn="tl">
                    <a:srgbClr val="000000"/>
                  </a:outerShdw>
                </a:effectLst>
                <a:latin typeface="微软雅黑" pitchFamily="34" charset="-122"/>
                <a:ea typeface="微软雅黑" pitchFamily="34" charset="-122"/>
              </a:rPr>
              <a:t>Metcalfe’s Law</a:t>
            </a:r>
            <a:r>
              <a:rPr lang="zh-CN" altLang="en-US" dirty="0" smtClean="0">
                <a:solidFill>
                  <a:srgbClr val="FFFF66"/>
                </a:solidFill>
                <a:effectLst>
                  <a:outerShdw blurRad="38100" dist="38100" dir="2700000" algn="tl">
                    <a:srgbClr val="000000"/>
                  </a:outerShdw>
                </a:effectLst>
                <a:latin typeface="微软雅黑" pitchFamily="34" charset="-122"/>
                <a:ea typeface="微软雅黑" pitchFamily="34" charset="-122"/>
              </a:rPr>
              <a:t>）</a:t>
            </a:r>
            <a:r>
              <a:rPr lang="zh-CN" altLang="en-US" sz="2600" dirty="0" smtClean="0">
                <a:solidFill>
                  <a:srgbClr val="FFFFFF"/>
                </a:solidFill>
                <a:effectLst>
                  <a:outerShdw blurRad="38100" dist="38100" dir="2700000" algn="tl">
                    <a:srgbClr val="000000"/>
                  </a:outerShdw>
                </a:effectLst>
                <a:latin typeface="微软雅黑" pitchFamily="34" charset="-122"/>
                <a:ea typeface="微软雅黑" pitchFamily="34" charset="-122"/>
              </a:rPr>
              <a:t>联网</a:t>
            </a:r>
            <a:r>
              <a:rPr lang="zh-CN" altLang="en-US" sz="2600" dirty="0">
                <a:solidFill>
                  <a:srgbClr val="FFFFFF"/>
                </a:solidFill>
                <a:effectLst>
                  <a:outerShdw blurRad="38100" dist="38100" dir="2700000" algn="tl">
                    <a:srgbClr val="000000"/>
                  </a:outerShdw>
                </a:effectLst>
                <a:latin typeface="微软雅黑" pitchFamily="34" charset="-122"/>
                <a:ea typeface="微软雅黑" pitchFamily="34" charset="-122"/>
              </a:rPr>
              <a:t>定律，</a:t>
            </a:r>
          </a:p>
          <a:p>
            <a:pPr eaLnBrk="1" hangingPunct="1">
              <a:lnSpc>
                <a:spcPct val="105000"/>
              </a:lnSpc>
              <a:spcBef>
                <a:spcPct val="0"/>
              </a:spcBef>
              <a:buClrTx/>
              <a:buSzTx/>
              <a:buFontTx/>
              <a:buNone/>
              <a:defRPr/>
            </a:pPr>
            <a:r>
              <a:rPr lang="zh-CN" altLang="en-US" sz="2600" dirty="0">
                <a:solidFill>
                  <a:schemeClr val="bg1"/>
                </a:solidFill>
                <a:effectLst>
                  <a:outerShdw blurRad="38100" dist="38100" dir="2700000" algn="tl">
                    <a:srgbClr val="000000"/>
                  </a:outerShdw>
                </a:effectLst>
                <a:latin typeface="微软雅黑" pitchFamily="34" charset="-122"/>
                <a:ea typeface="微软雅黑" pitchFamily="34" charset="-122"/>
              </a:rPr>
              <a:t>网络价值随用户数平方</a:t>
            </a:r>
            <a:r>
              <a:rPr lang="zh-CN" altLang="en-US" sz="2600" dirty="0" smtClean="0">
                <a:solidFill>
                  <a:schemeClr val="bg1"/>
                </a:solidFill>
                <a:effectLst>
                  <a:outerShdw blurRad="38100" dist="38100" dir="2700000" algn="tl">
                    <a:srgbClr val="000000"/>
                  </a:outerShdw>
                </a:effectLst>
                <a:latin typeface="微软雅黑" pitchFamily="34" charset="-122"/>
                <a:ea typeface="微软雅黑" pitchFamily="34" charset="-122"/>
              </a:rPr>
              <a:t>成正比，联网</a:t>
            </a:r>
            <a:r>
              <a:rPr lang="zh-CN" altLang="en-US" sz="2600" dirty="0">
                <a:solidFill>
                  <a:schemeClr val="bg1"/>
                </a:solidFill>
                <a:effectLst>
                  <a:outerShdw blurRad="38100" dist="38100" dir="2700000" algn="tl">
                    <a:srgbClr val="000000"/>
                  </a:outerShdw>
                </a:effectLst>
                <a:latin typeface="微软雅黑" pitchFamily="34" charset="-122"/>
                <a:ea typeface="微软雅黑" pitchFamily="34" charset="-122"/>
              </a:rPr>
              <a:t>设备增加</a:t>
            </a:r>
            <a:r>
              <a:rPr lang="en-US" altLang="zh-CN" sz="2600" dirty="0">
                <a:solidFill>
                  <a:schemeClr val="bg1"/>
                </a:solidFill>
                <a:effectLst>
                  <a:outerShdw blurRad="38100" dist="38100" dir="2700000" algn="tl">
                    <a:srgbClr val="000000"/>
                  </a:outerShdw>
                </a:effectLst>
                <a:latin typeface="微软雅黑" pitchFamily="34" charset="-122"/>
                <a:ea typeface="微软雅黑" pitchFamily="34" charset="-122"/>
              </a:rPr>
              <a:t>N</a:t>
            </a:r>
            <a:r>
              <a:rPr lang="zh-CN" altLang="en-US" sz="2600" dirty="0">
                <a:solidFill>
                  <a:schemeClr val="bg1"/>
                </a:solidFill>
                <a:effectLst>
                  <a:outerShdw blurRad="38100" dist="38100" dir="2700000" algn="tl">
                    <a:srgbClr val="000000"/>
                  </a:outerShdw>
                </a:effectLst>
                <a:latin typeface="微软雅黑" pitchFamily="34" charset="-122"/>
                <a:ea typeface="微软雅黑" pitchFamily="34" charset="-122"/>
              </a:rPr>
              <a:t>倍，效率增加</a:t>
            </a:r>
            <a:r>
              <a:rPr lang="en-US" altLang="zh-CN" sz="2600" dirty="0">
                <a:solidFill>
                  <a:schemeClr val="bg1"/>
                </a:solidFill>
                <a:effectLst>
                  <a:outerShdw blurRad="38100" dist="38100" dir="2700000" algn="tl">
                    <a:srgbClr val="000000"/>
                  </a:outerShdw>
                </a:effectLst>
                <a:latin typeface="微软雅黑" pitchFamily="34" charset="-122"/>
                <a:ea typeface="微软雅黑" pitchFamily="34" charset="-122"/>
              </a:rPr>
              <a:t>N</a:t>
            </a:r>
            <a:r>
              <a:rPr lang="en-US" altLang="zh-CN" sz="2600" baseline="30000" dirty="0">
                <a:solidFill>
                  <a:schemeClr val="bg1"/>
                </a:solidFill>
                <a:effectLst>
                  <a:outerShdw blurRad="38100" dist="38100" dir="2700000" algn="tl">
                    <a:srgbClr val="000000"/>
                  </a:outerShdw>
                </a:effectLst>
                <a:latin typeface="微软雅黑" pitchFamily="34" charset="-122"/>
                <a:ea typeface="微软雅黑" pitchFamily="34" charset="-122"/>
              </a:rPr>
              <a:t>2</a:t>
            </a:r>
            <a:r>
              <a:rPr lang="zh-CN" altLang="en-US" sz="2600" dirty="0">
                <a:solidFill>
                  <a:schemeClr val="bg1"/>
                </a:solidFill>
                <a:effectLst>
                  <a:outerShdw blurRad="38100" dist="38100" dir="2700000" algn="tl">
                    <a:srgbClr val="000000"/>
                  </a:outerShdw>
                </a:effectLst>
                <a:latin typeface="微软雅黑" pitchFamily="34" charset="-122"/>
                <a:ea typeface="微软雅黑" pitchFamily="34" charset="-122"/>
              </a:rPr>
              <a:t>倍。</a:t>
            </a:r>
          </a:p>
        </p:txBody>
      </p:sp>
    </p:spTree>
    <p:extLst>
      <p:ext uri="{BB962C8B-B14F-4D97-AF65-F5344CB8AC3E}">
        <p14:creationId xmlns:p14="http://schemas.microsoft.com/office/powerpoint/2010/main" val="2013593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2774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277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49" grpId="0" animBg="1" autoUpdateAnimBg="0"/>
      <p:bldP spid="927750" grpId="0" animBg="1"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050" name="Rectangle 2"/>
          <p:cNvSpPr>
            <a:spLocks noChangeArrowheads="1"/>
          </p:cNvSpPr>
          <p:nvPr/>
        </p:nvSpPr>
        <p:spPr bwMode="auto">
          <a:xfrm>
            <a:off x="1765342" y="601663"/>
            <a:ext cx="5811087" cy="62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lstStyle/>
          <a:p>
            <a:pPr>
              <a:defRPr/>
            </a:pPr>
            <a:r>
              <a:rPr lang="en-US" altLang="zh-CN" sz="2600" b="1" dirty="0">
                <a:solidFill>
                  <a:srgbClr val="0070C0"/>
                </a:solidFill>
                <a:latin typeface="微软雅黑" pitchFamily="34" charset="-122"/>
                <a:ea typeface="微软雅黑" pitchFamily="34" charset="-122"/>
              </a:rPr>
              <a:t>PC</a:t>
            </a:r>
            <a:r>
              <a:rPr lang="zh-CN" altLang="en-US" sz="2600" b="1" dirty="0">
                <a:solidFill>
                  <a:srgbClr val="0070C0"/>
                </a:solidFill>
                <a:latin typeface="微软雅黑" pitchFamily="34" charset="-122"/>
                <a:ea typeface="微软雅黑" pitchFamily="34" charset="-122"/>
              </a:rPr>
              <a:t>时代</a:t>
            </a:r>
            <a:r>
              <a:rPr lang="en-US" altLang="zh-CN" sz="2600" b="1" dirty="0">
                <a:solidFill>
                  <a:srgbClr val="0070C0"/>
                </a:solidFill>
                <a:latin typeface="微软雅黑" pitchFamily="34" charset="-122"/>
                <a:ea typeface="微软雅黑" pitchFamily="34" charset="-122"/>
              </a:rPr>
              <a:t>-&gt;</a:t>
            </a:r>
            <a:r>
              <a:rPr lang="zh-CN" altLang="en-US" sz="2600" b="1" dirty="0">
                <a:solidFill>
                  <a:srgbClr val="0070C0"/>
                </a:solidFill>
                <a:latin typeface="微软雅黑" pitchFamily="34" charset="-122"/>
                <a:ea typeface="微软雅黑" pitchFamily="34" charset="-122"/>
              </a:rPr>
              <a:t>互联网时代</a:t>
            </a:r>
            <a:r>
              <a:rPr lang="en-US" altLang="zh-CN" sz="2600" b="1" dirty="0">
                <a:solidFill>
                  <a:srgbClr val="0070C0"/>
                </a:solidFill>
                <a:latin typeface="微软雅黑" pitchFamily="34" charset="-122"/>
                <a:ea typeface="微软雅黑" pitchFamily="34" charset="-122"/>
              </a:rPr>
              <a:t>-&gt;</a:t>
            </a:r>
            <a:r>
              <a:rPr lang="zh-CN" altLang="en-US" sz="2600" b="1" dirty="0">
                <a:solidFill>
                  <a:srgbClr val="0070C0"/>
                </a:solidFill>
                <a:latin typeface="微软雅黑" pitchFamily="34" charset="-122"/>
                <a:ea typeface="微软雅黑" pitchFamily="34" charset="-122"/>
              </a:rPr>
              <a:t>大数据时代</a:t>
            </a:r>
          </a:p>
        </p:txBody>
      </p:sp>
      <p:sp>
        <p:nvSpPr>
          <p:cNvPr id="770051" name="Text Box 3"/>
          <p:cNvSpPr txBox="1">
            <a:spLocks noChangeArrowheads="1"/>
          </p:cNvSpPr>
          <p:nvPr/>
        </p:nvSpPr>
        <p:spPr bwMode="auto">
          <a:xfrm>
            <a:off x="1143000" y="1828800"/>
            <a:ext cx="2743200" cy="477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a:spAutoFit/>
          </a:bodyPr>
          <a:lstStyle/>
          <a:p>
            <a:pPr>
              <a:spcBef>
                <a:spcPct val="50000"/>
              </a:spcBef>
              <a:defRPr/>
            </a:pPr>
            <a:endParaRPr lang="zh-CN" altLang="zh-CN" sz="2800">
              <a:solidFill>
                <a:schemeClr val="tx2"/>
              </a:solidFill>
              <a:effectLst>
                <a:outerShdw blurRad="38100" dist="38100" dir="2700000" algn="tl">
                  <a:srgbClr val="000000"/>
                </a:outerShdw>
              </a:effectLst>
              <a:latin typeface="Book Antiqua" pitchFamily="18" charset="0"/>
            </a:endParaRPr>
          </a:p>
        </p:txBody>
      </p:sp>
      <p:sp>
        <p:nvSpPr>
          <p:cNvPr id="770054" name="Text Box 6"/>
          <p:cNvSpPr txBox="1">
            <a:spLocks noChangeArrowheads="1"/>
          </p:cNvSpPr>
          <p:nvPr/>
        </p:nvSpPr>
        <p:spPr bwMode="auto">
          <a:xfrm>
            <a:off x="345049" y="1421914"/>
            <a:ext cx="2699604" cy="3137141"/>
          </a:xfrm>
          <a:prstGeom prst="rect">
            <a:avLst/>
          </a:prstGeom>
          <a:gradFill rotWithShape="0">
            <a:gsLst>
              <a:gs pos="0">
                <a:schemeClr val="accent5"/>
              </a:gs>
              <a:gs pos="50000">
                <a:srgbClr val="E400E4"/>
              </a:gs>
              <a:gs pos="100000">
                <a:srgbClr val="E400E4">
                  <a:gamma/>
                  <a:shade val="46275"/>
                  <a:invGamma/>
                </a:srgbClr>
              </a:gs>
            </a:gsLst>
            <a:lin ang="5400000" scaled="1"/>
          </a:gradFill>
          <a:ln>
            <a:noFill/>
          </a:ln>
          <a:effectLst>
            <a:outerShdw dist="107763" dir="2700000" algn="ctr" rotWithShape="0">
              <a:srgbClr val="2B2B2B"/>
            </a:outerShdw>
          </a:effectLst>
          <a:extLst/>
        </p:spPr>
        <p:txBody>
          <a:bodyPr wrap="square" tIns="0">
            <a:spAutoFit/>
          </a:bodyPr>
          <a:lstStyle/>
          <a:p>
            <a:pPr>
              <a:lnSpc>
                <a:spcPct val="130000"/>
              </a:lnSpc>
              <a:spcBef>
                <a:spcPts val="600"/>
              </a:spcBef>
              <a:defRPr/>
            </a:pPr>
            <a:r>
              <a:rPr lang="zh-CN" altLang="en-US" sz="2800" dirty="0">
                <a:solidFill>
                  <a:srgbClr val="FFFF66"/>
                </a:solidFill>
                <a:effectLst>
                  <a:outerShdw blurRad="38100" dist="38100" dir="2700000" algn="tl">
                    <a:srgbClr val="000000"/>
                  </a:outerShdw>
                </a:effectLst>
                <a:latin typeface="微软雅黑" pitchFamily="34" charset="-122"/>
                <a:ea typeface="微软雅黑" pitchFamily="34" charset="-122"/>
              </a:rPr>
              <a:t>大数据摩尔</a:t>
            </a:r>
            <a:r>
              <a:rPr lang="zh-CN" altLang="en-US" sz="2800" dirty="0" smtClean="0">
                <a:solidFill>
                  <a:srgbClr val="FFFF66"/>
                </a:solidFill>
                <a:effectLst>
                  <a:outerShdw blurRad="38100" dist="38100" dir="2700000" algn="tl">
                    <a:srgbClr val="000000"/>
                  </a:outerShdw>
                </a:effectLst>
                <a:latin typeface="微软雅黑" pitchFamily="34" charset="-122"/>
                <a:ea typeface="微软雅黑" pitchFamily="34" charset="-122"/>
              </a:rPr>
              <a:t>定律</a:t>
            </a:r>
            <a:r>
              <a:rPr lang="zh-CN" altLang="en-US" sz="2600" dirty="0">
                <a:solidFill>
                  <a:schemeClr val="bg1"/>
                </a:solidFill>
                <a:effectLst>
                  <a:outerShdw blurRad="38100" dist="38100" dir="2700000" algn="tl">
                    <a:srgbClr val="000000"/>
                  </a:outerShdw>
                </a:effectLst>
                <a:latin typeface="微软雅黑" pitchFamily="34" charset="-122"/>
                <a:ea typeface="微软雅黑" pitchFamily="34" charset="-122"/>
              </a:rPr>
              <a:t>国际数据公司</a:t>
            </a:r>
            <a:r>
              <a:rPr lang="en-US" altLang="zh-CN" sz="2600" dirty="0">
                <a:solidFill>
                  <a:schemeClr val="bg1"/>
                </a:solidFill>
                <a:effectLst>
                  <a:outerShdw blurRad="38100" dist="38100" dir="2700000" algn="tl">
                    <a:srgbClr val="000000"/>
                  </a:outerShdw>
                </a:effectLst>
                <a:latin typeface="微软雅黑" pitchFamily="34" charset="-122"/>
                <a:ea typeface="微软雅黑" pitchFamily="34" charset="-122"/>
              </a:rPr>
              <a:t>IDC</a:t>
            </a:r>
            <a:r>
              <a:rPr lang="zh-CN" altLang="en-US" sz="2600" dirty="0">
                <a:solidFill>
                  <a:schemeClr val="bg1"/>
                </a:solidFill>
                <a:effectLst>
                  <a:outerShdw blurRad="38100" dist="38100" dir="2700000" algn="tl">
                    <a:srgbClr val="000000"/>
                  </a:outerShdw>
                </a:effectLst>
                <a:latin typeface="微软雅黑" pitchFamily="34" charset="-122"/>
                <a:ea typeface="微软雅黑" pitchFamily="34" charset="-122"/>
              </a:rPr>
              <a:t>预测，全球数据量大约每两年翻一番。</a:t>
            </a:r>
            <a:endParaRPr lang="en-US" altLang="zh-CN" sz="2600" dirty="0">
              <a:solidFill>
                <a:schemeClr val="bg1"/>
              </a:solidFill>
              <a:effectLst>
                <a:outerShdw blurRad="38100" dist="38100" dir="2700000" algn="tl">
                  <a:srgbClr val="000000"/>
                </a:outerShdw>
              </a:effectLst>
              <a:latin typeface="微软雅黑" pitchFamily="34" charset="-122"/>
              <a:ea typeface="微软雅黑" pitchFamily="34" charset="-122"/>
            </a:endParaRPr>
          </a:p>
          <a:p>
            <a:pPr>
              <a:lnSpc>
                <a:spcPct val="110000"/>
              </a:lnSpc>
              <a:defRPr/>
            </a:pPr>
            <a:endParaRPr lang="zh-CN" altLang="en-US" sz="2800" dirty="0">
              <a:effectLst>
                <a:outerShdw blurRad="38100" dist="38100" dir="2700000" algn="tl">
                  <a:srgbClr val="000000"/>
                </a:outerShdw>
              </a:effectLst>
            </a:endParaRPr>
          </a:p>
        </p:txBody>
      </p:sp>
      <p:pic>
        <p:nvPicPr>
          <p:cNvPr id="27653" name="Picture 4" descr="互联网"/>
          <p:cNvPicPr>
            <a:picLocks noChangeAspect="1" noChangeArrowheads="1"/>
          </p:cNvPicPr>
          <p:nvPr/>
        </p:nvPicPr>
        <p:blipFill>
          <a:blip r:embed="rId3">
            <a:extLst>
              <a:ext uri="{28A0092B-C50C-407E-A947-70E740481C1C}">
                <a14:useLocalDpi xmlns:a14="http://schemas.microsoft.com/office/drawing/2010/main" val="0"/>
              </a:ext>
            </a:extLst>
          </a:blip>
          <a:srcRect t="14583"/>
          <a:stretch>
            <a:fillRect/>
          </a:stretch>
        </p:blipFill>
        <p:spPr bwMode="auto">
          <a:xfrm>
            <a:off x="3366198" y="1694290"/>
            <a:ext cx="5106501"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616473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6" name="Rectangle 11"/>
          <p:cNvSpPr>
            <a:spLocks noChangeArrowheads="1"/>
          </p:cNvSpPr>
          <p:nvPr/>
        </p:nvSpPr>
        <p:spPr bwMode="auto">
          <a:xfrm>
            <a:off x="2628900" y="28829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charset="-122"/>
              <a:ea typeface="+mn-ea"/>
            </a:endParaRPr>
          </a:p>
        </p:txBody>
      </p:sp>
      <p:sp>
        <p:nvSpPr>
          <p:cNvPr id="25605" name="Line 16"/>
          <p:cNvSpPr>
            <a:spLocks noChangeShapeType="1"/>
          </p:cNvSpPr>
          <p:nvPr/>
        </p:nvSpPr>
        <p:spPr bwMode="auto">
          <a:xfrm>
            <a:off x="3636963" y="1587500"/>
            <a:ext cx="0" cy="1800225"/>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8" y="1404938"/>
            <a:ext cx="547211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itchFamily="34" charset="-122"/>
                <a:ea typeface="微软雅黑" pitchFamily="34" charset="-122"/>
              </a:rPr>
              <a:t>1.2.1                                            </a:t>
            </a:r>
            <a:r>
              <a:rPr lang="zh-CN" altLang="en-US" sz="2000" b="1" dirty="0">
                <a:solidFill>
                  <a:schemeClr val="bg1"/>
                </a:solidFill>
                <a:latin typeface="微软雅黑" pitchFamily="34" charset="-122"/>
                <a:ea typeface="微软雅黑" pitchFamily="34" charset="-122"/>
              </a:rPr>
              <a:t>互联网概念</a:t>
            </a:r>
            <a:r>
              <a:rPr lang="en-US" altLang="zh-CN" sz="2000" b="1" dirty="0">
                <a:solidFill>
                  <a:schemeClr val="bg1"/>
                </a:solidFill>
                <a:latin typeface="微软雅黑" pitchFamily="34" charset="-122"/>
                <a:ea typeface="微软雅黑" pitchFamily="34" charset="-122"/>
              </a:rPr>
              <a:t>1.2.2              </a:t>
            </a:r>
            <a:r>
              <a:rPr lang="zh-CN" altLang="zh-CN" sz="2000" b="1" dirty="0">
                <a:solidFill>
                  <a:schemeClr val="bg1"/>
                </a:solidFill>
                <a:latin typeface="微软雅黑" pitchFamily="34" charset="-122"/>
                <a:ea typeface="微软雅黑" pitchFamily="34" charset="-122"/>
              </a:rPr>
              <a:t>互联网基础结构发展的三个阶段</a:t>
            </a:r>
          </a:p>
          <a:p>
            <a:pPr eaLnBrk="0" hangingPunct="0">
              <a:lnSpc>
                <a:spcPct val="200000"/>
              </a:lnSpc>
            </a:pPr>
            <a:r>
              <a:rPr lang="en-US" altLang="zh-CN" sz="2000" b="1" dirty="0">
                <a:solidFill>
                  <a:schemeClr val="bg1"/>
                </a:solidFill>
                <a:latin typeface="微软雅黑" pitchFamily="34" charset="-122"/>
                <a:ea typeface="微软雅黑" pitchFamily="34" charset="-122"/>
              </a:rPr>
              <a:t>1.2.3                               </a:t>
            </a:r>
            <a:r>
              <a:rPr lang="zh-CN" altLang="zh-CN" sz="2000" b="1" dirty="0">
                <a:solidFill>
                  <a:schemeClr val="bg1"/>
                </a:solidFill>
                <a:latin typeface="微软雅黑" pitchFamily="34" charset="-122"/>
                <a:ea typeface="微软雅黑" pitchFamily="34" charset="-122"/>
              </a:rPr>
              <a:t>互联网的标准化工作</a:t>
            </a:r>
            <a:endParaRPr lang="fr-FR" sz="2000" b="1" dirty="0">
              <a:solidFill>
                <a:schemeClr val="bg1"/>
              </a:solidFill>
              <a:latin typeface="微软雅黑" pitchFamily="34" charset="-122"/>
              <a:ea typeface="微软雅黑" pitchFamily="34" charset="-122"/>
            </a:endParaRPr>
          </a:p>
        </p:txBody>
      </p:sp>
      <p:sp>
        <p:nvSpPr>
          <p:cNvPr id="9"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25610" name="Rectangle 29"/>
          <p:cNvSpPr>
            <a:spLocks noChangeArrowheads="1"/>
          </p:cNvSpPr>
          <p:nvPr/>
        </p:nvSpPr>
        <p:spPr bwMode="auto">
          <a:xfrm>
            <a:off x="649288" y="1754188"/>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1.2</a:t>
            </a:r>
          </a:p>
          <a:p>
            <a:pPr eaLnBrk="0" hangingPunct="0"/>
            <a:r>
              <a:rPr lang="zh-CN" altLang="fr-FR" sz="2000" b="1">
                <a:solidFill>
                  <a:schemeClr val="bg1"/>
                </a:solidFill>
                <a:latin typeface="微软雅黑" pitchFamily="34" charset="-122"/>
                <a:ea typeface="微软雅黑" pitchFamily="34" charset="-122"/>
              </a:rPr>
              <a:t>互联网概述</a:t>
            </a:r>
          </a:p>
        </p:txBody>
      </p:sp>
    </p:spTree>
    <p:extLst>
      <p:ext uri="{BB962C8B-B14F-4D97-AF65-F5344CB8AC3E}">
        <p14:creationId xmlns:p14="http://schemas.microsoft.com/office/powerpoint/2010/main" val="2301809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2" name="组合 3"/>
          <p:cNvGrpSpPr>
            <a:grpSpLocks/>
          </p:cNvGrpSpPr>
          <p:nvPr/>
        </p:nvGrpSpPr>
        <p:grpSpPr bwMode="auto">
          <a:xfrm>
            <a:off x="466343" y="2036375"/>
            <a:ext cx="2498177" cy="1335833"/>
            <a:chOff x="942678" y="4699237"/>
            <a:chExt cx="1624839" cy="1339345"/>
          </a:xfrm>
        </p:grpSpPr>
        <p:sp>
          <p:nvSpPr>
            <p:cNvPr id="22533" name="AutoShape 5"/>
            <p:cNvSpPr>
              <a:spLocks noChangeArrowheads="1"/>
            </p:cNvSpPr>
            <p:nvPr/>
          </p:nvSpPr>
          <p:spPr bwMode="auto">
            <a:xfrm>
              <a:off x="942678" y="4699237"/>
              <a:ext cx="1624839" cy="1339345"/>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nSpc>
                  <a:spcPct val="110000"/>
                </a:lnSpc>
              </a:pPr>
              <a:endParaRPr lang="zh-CN" altLang="en-US" dirty="0"/>
            </a:p>
          </p:txBody>
        </p:sp>
        <p:sp>
          <p:nvSpPr>
            <p:cNvPr id="22534" name="Rectangle 6"/>
            <p:cNvSpPr>
              <a:spLocks noChangeArrowheads="1"/>
            </p:cNvSpPr>
            <p:nvPr/>
          </p:nvSpPr>
          <p:spPr bwMode="auto">
            <a:xfrm>
              <a:off x="942678" y="4751384"/>
              <a:ext cx="1624838" cy="1215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ts val="2800"/>
                </a:lnSpc>
              </a:pPr>
              <a:r>
                <a:rPr lang="zh-CN" altLang="en-US" sz="2000" b="1" dirty="0">
                  <a:solidFill>
                    <a:schemeClr val="bg1"/>
                  </a:solidFill>
                  <a:latin typeface="微软雅黑" pitchFamily="34" charset="-122"/>
                  <a:ea typeface="微软雅黑" pitchFamily="34" charset="-122"/>
                </a:rPr>
                <a:t>互联网是目前技术最为成功、应用最为广泛的计算机网络</a:t>
              </a:r>
            </a:p>
          </p:txBody>
        </p:sp>
      </p:grpSp>
      <p:sp>
        <p:nvSpPr>
          <p:cNvPr id="15" name="Rectangle 6"/>
          <p:cNvSpPr>
            <a:spLocks noChangeArrowheads="1"/>
          </p:cNvSpPr>
          <p:nvPr/>
        </p:nvSpPr>
        <p:spPr bwMode="auto">
          <a:xfrm>
            <a:off x="3206790" y="670275"/>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latin typeface="微软雅黑" pitchFamily="34" charset="-122"/>
                <a:ea typeface="微软雅黑" pitchFamily="34" charset="-122"/>
              </a:rPr>
              <a:t>互联网在生活中的地位</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7300" y="1269046"/>
            <a:ext cx="5528059" cy="2957003"/>
          </a:xfrm>
          <a:prstGeom prst="rect">
            <a:avLst/>
          </a:prstGeom>
        </p:spPr>
      </p:pic>
      <p:sp>
        <p:nvSpPr>
          <p:cNvPr id="19" name="AutoShape 12"/>
          <p:cNvSpPr>
            <a:spLocks noChangeArrowheads="1"/>
          </p:cNvSpPr>
          <p:nvPr/>
        </p:nvSpPr>
        <p:spPr bwMode="auto">
          <a:xfrm>
            <a:off x="466344" y="711327"/>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Rectangle 13"/>
          <p:cNvSpPr>
            <a:spLocks noChangeArrowheads="1"/>
          </p:cNvSpPr>
          <p:nvPr/>
        </p:nvSpPr>
        <p:spPr bwMode="auto">
          <a:xfrm>
            <a:off x="3233244" y="685863"/>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1.2.1  </a:t>
            </a:r>
            <a:r>
              <a:rPr lang="zh-CN" altLang="en-US" sz="2400" b="1" dirty="0">
                <a:solidFill>
                  <a:schemeClr val="bg1"/>
                </a:solidFill>
                <a:latin typeface="微软雅黑" pitchFamily="34" charset="-122"/>
                <a:ea typeface="微软雅黑" pitchFamily="34" charset="-122"/>
              </a:rPr>
              <a:t>互联网概念</a:t>
            </a:r>
          </a:p>
        </p:txBody>
      </p:sp>
    </p:spTree>
    <p:extLst>
      <p:ext uri="{BB962C8B-B14F-4D97-AF65-F5344CB8AC3E}">
        <p14:creationId xmlns:p14="http://schemas.microsoft.com/office/powerpoint/2010/main" val="33439273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3"/>
          <p:cNvSpPr txBox="1">
            <a:spLocks noChangeArrowheads="1"/>
          </p:cNvSpPr>
          <p:nvPr/>
        </p:nvSpPr>
        <p:spPr bwMode="auto">
          <a:xfrm>
            <a:off x="463928" y="623482"/>
            <a:ext cx="8291513"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nSpc>
                <a:spcPct val="120000"/>
              </a:lnSpc>
            </a:pPr>
            <a:r>
              <a:rPr lang="en-US" altLang="zh-CN" sz="2600" b="1" dirty="0"/>
              <a:t>        </a:t>
            </a:r>
            <a:r>
              <a:rPr lang="zh-CN" altLang="en-US" sz="2600" dirty="0">
                <a:latin typeface="微软雅黑" panose="020B0503020204020204" charset="-122"/>
                <a:ea typeface="微软雅黑" panose="020B0503020204020204" charset="-122"/>
              </a:rPr>
              <a:t>截至</a:t>
            </a:r>
            <a:r>
              <a:rPr lang="en-US" altLang="zh-CN" sz="2600" dirty="0" smtClean="0">
                <a:latin typeface="微软雅黑" panose="020B0503020204020204" charset="-122"/>
                <a:ea typeface="微软雅黑" panose="020B0503020204020204" charset="-122"/>
              </a:rPr>
              <a:t>2019</a:t>
            </a:r>
            <a:r>
              <a:rPr lang="zh-CN" altLang="en-US" sz="2600" dirty="0" smtClean="0">
                <a:latin typeface="微软雅黑" panose="020B0503020204020204" charset="-122"/>
                <a:ea typeface="微软雅黑" panose="020B0503020204020204" charset="-122"/>
              </a:rPr>
              <a:t>年底</a:t>
            </a:r>
            <a:r>
              <a:rPr lang="zh-CN" altLang="en-US" sz="2600" dirty="0">
                <a:latin typeface="微软雅黑" panose="020B0503020204020204" charset="-122"/>
                <a:ea typeface="微软雅黑" panose="020B0503020204020204" charset="-122"/>
              </a:rPr>
              <a:t>，全世界的网民数量</a:t>
            </a:r>
            <a:r>
              <a:rPr lang="zh-CN" altLang="en-US" sz="2600" dirty="0" smtClean="0">
                <a:latin typeface="微软雅黑" panose="020B0503020204020204" charset="-122"/>
                <a:ea typeface="微软雅黑" panose="020B0503020204020204" charset="-122"/>
              </a:rPr>
              <a:t>约</a:t>
            </a:r>
            <a:r>
              <a:rPr lang="en-US" altLang="zh-CN" sz="2600" dirty="0" smtClean="0">
                <a:solidFill>
                  <a:schemeClr val="accent1"/>
                </a:solidFill>
                <a:latin typeface="微软雅黑" panose="020B0503020204020204" charset="-122"/>
                <a:ea typeface="微软雅黑" panose="020B0503020204020204" charset="-122"/>
              </a:rPr>
              <a:t>41.31</a:t>
            </a:r>
            <a:r>
              <a:rPr lang="zh-CN" altLang="en-US" sz="2600" dirty="0" smtClean="0">
                <a:solidFill>
                  <a:schemeClr val="accent1"/>
                </a:solidFill>
                <a:latin typeface="微软雅黑" panose="020B0503020204020204" charset="-122"/>
                <a:ea typeface="微软雅黑" panose="020B0503020204020204" charset="-122"/>
              </a:rPr>
              <a:t>亿</a:t>
            </a:r>
            <a:r>
              <a:rPr lang="zh-CN" altLang="en-US" sz="2600" dirty="0" smtClean="0">
                <a:latin typeface="微软雅黑" panose="020B0503020204020204" charset="-122"/>
                <a:ea typeface="微软雅黑" panose="020B0503020204020204" charset="-122"/>
              </a:rPr>
              <a:t>人</a:t>
            </a:r>
            <a:endParaRPr lang="zh-CN" altLang="en-US" sz="2600" dirty="0">
              <a:latin typeface="微软雅黑" panose="020B0503020204020204" charset="-122"/>
              <a:ea typeface="微软雅黑" panose="020B0503020204020204" charset="-122"/>
            </a:endParaRPr>
          </a:p>
          <a:p>
            <a:pPr>
              <a:lnSpc>
                <a:spcPct val="120000"/>
              </a:lnSpc>
              <a:buFont typeface="Wingdings" panose="05000000000000000000" pitchFamily="2" charset="2"/>
              <a:buNone/>
            </a:pPr>
            <a:r>
              <a:rPr lang="zh-CN" altLang="en-US" sz="2800" b="1" dirty="0"/>
              <a:t> </a:t>
            </a:r>
            <a:endParaRPr lang="zh-CN" altLang="en-US" sz="2200" b="1" dirty="0">
              <a:solidFill>
                <a:srgbClr val="FFFF00"/>
              </a:solidFill>
            </a:endParaRPr>
          </a:p>
        </p:txBody>
      </p:sp>
      <p:sp>
        <p:nvSpPr>
          <p:cNvPr id="12292" name="矩形 1"/>
          <p:cNvSpPr>
            <a:spLocks noChangeArrowheads="1"/>
          </p:cNvSpPr>
          <p:nvPr/>
        </p:nvSpPr>
        <p:spPr bwMode="auto">
          <a:xfrm>
            <a:off x="2512074" y="4506584"/>
            <a:ext cx="6468371" cy="35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0000"/>
              </a:lnSpc>
              <a:buFont typeface="Wingdings" panose="05000000000000000000" pitchFamily="2" charset="2"/>
              <a:buNone/>
            </a:pPr>
            <a:r>
              <a:rPr lang="zh-CN" altLang="en-US" sz="1400" b="1" dirty="0">
                <a:solidFill>
                  <a:schemeClr val="accent1"/>
                </a:solidFill>
              </a:rPr>
              <a:t>（</a:t>
            </a:r>
            <a:r>
              <a:rPr lang="zh-CN" altLang="en-US" sz="1400" dirty="0">
                <a:solidFill>
                  <a:schemeClr val="accent1"/>
                </a:solidFill>
                <a:latin typeface="微软雅黑" panose="020B0503020204020204" charset="-122"/>
                <a:ea typeface="微软雅黑" panose="020B0503020204020204" charset="-122"/>
              </a:rPr>
              <a:t>数据来源：</a:t>
            </a:r>
            <a:r>
              <a:rPr lang="en-US" altLang="zh-CN" sz="1400" b="1" dirty="0">
                <a:solidFill>
                  <a:schemeClr val="accent1"/>
                </a:solidFill>
              </a:rPr>
              <a:t>http://www.itu.int/en/ITU-D/Statistics/Pages/stat/default.aspx</a:t>
            </a:r>
            <a:r>
              <a:rPr lang="zh-CN" altLang="en-US" sz="1400" b="1" dirty="0">
                <a:solidFill>
                  <a:schemeClr val="accent1"/>
                </a:solidFill>
              </a:rPr>
              <a:t>）</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417" y="1224066"/>
            <a:ext cx="5815636" cy="330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49082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04" name="Rectangle 4"/>
          <p:cNvSpPr>
            <a:spLocks noChangeArrowheads="1"/>
          </p:cNvSpPr>
          <p:nvPr/>
        </p:nvSpPr>
        <p:spPr bwMode="auto">
          <a:xfrm>
            <a:off x="287018" y="696801"/>
            <a:ext cx="7975600" cy="4014049"/>
          </a:xfrm>
          <a:prstGeom prst="rect">
            <a:avLst/>
          </a:prstGeom>
          <a:noFill/>
          <a:ln>
            <a:noFill/>
          </a:ln>
          <a:effectLst/>
          <a:extLst>
            <a:ext uri="{909E8E84-426E-40DD-AFC4-6F175D3DCCD1}">
              <a14:hiddenFill xmlns:a14="http://schemas.microsoft.com/office/drawing/2010/main">
                <a:solidFill>
                  <a:srgbClr val="959595"/>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algn="just" eaLnBrk="0" hangingPunct="0">
              <a:lnSpc>
                <a:spcPct val="120000"/>
              </a:lnSpc>
              <a:spcBef>
                <a:spcPct val="50000"/>
              </a:spcBef>
              <a:defRPr/>
            </a:pPr>
            <a:r>
              <a:rPr lang="en-US" altLang="zh-CN" sz="3000" dirty="0">
                <a:latin typeface="微软雅黑" panose="020B0503020204020204" charset="-122"/>
                <a:ea typeface="微软雅黑" panose="020B0503020204020204" charset="-122"/>
              </a:rPr>
              <a:t>        CNNIC</a:t>
            </a:r>
            <a:r>
              <a:rPr lang="zh-CN" altLang="en-US" sz="3000" dirty="0">
                <a:latin typeface="微软雅黑" panose="020B0503020204020204" charset="-122"/>
                <a:ea typeface="微软雅黑" panose="020B0503020204020204" charset="-122"/>
              </a:rPr>
              <a:t>（中国互联网络信息中心）发布的最新报告</a:t>
            </a:r>
            <a:r>
              <a:rPr lang="en-US" altLang="zh-CN" sz="3000" dirty="0">
                <a:solidFill>
                  <a:schemeClr val="accent1"/>
                </a:solidFill>
                <a:latin typeface="微软雅黑" panose="020B0503020204020204" charset="-122"/>
                <a:ea typeface="微软雅黑" panose="020B0503020204020204" charset="-122"/>
              </a:rPr>
              <a:t>《</a:t>
            </a:r>
            <a:r>
              <a:rPr lang="zh-CN" altLang="en-US" sz="3000" dirty="0">
                <a:solidFill>
                  <a:schemeClr val="accent1"/>
                </a:solidFill>
                <a:latin typeface="微软雅黑" panose="020B0503020204020204" charset="-122"/>
                <a:ea typeface="微软雅黑" panose="020B0503020204020204" charset="-122"/>
              </a:rPr>
              <a:t>第</a:t>
            </a:r>
            <a:r>
              <a:rPr lang="en-US" altLang="zh-CN" sz="3000" dirty="0" smtClean="0">
                <a:solidFill>
                  <a:schemeClr val="accent1"/>
                </a:solidFill>
                <a:latin typeface="微软雅黑" panose="020B0503020204020204" charset="-122"/>
                <a:ea typeface="微软雅黑" panose="020B0503020204020204" charset="-122"/>
              </a:rPr>
              <a:t>44</a:t>
            </a:r>
            <a:r>
              <a:rPr lang="zh-CN" altLang="en-US" sz="3000" dirty="0" smtClean="0">
                <a:solidFill>
                  <a:schemeClr val="accent1"/>
                </a:solidFill>
                <a:latin typeface="微软雅黑" panose="020B0503020204020204" charset="-122"/>
                <a:ea typeface="微软雅黑" panose="020B0503020204020204" charset="-122"/>
              </a:rPr>
              <a:t>次</a:t>
            </a:r>
            <a:r>
              <a:rPr lang="zh-CN" altLang="en-US" sz="3000" dirty="0">
                <a:solidFill>
                  <a:schemeClr val="accent1"/>
                </a:solidFill>
                <a:latin typeface="微软雅黑" panose="020B0503020204020204" charset="-122"/>
                <a:ea typeface="微软雅黑" panose="020B0503020204020204" charset="-122"/>
              </a:rPr>
              <a:t>中国互联网络发展状况统计报告</a:t>
            </a:r>
            <a:r>
              <a:rPr lang="en-US" altLang="zh-CN" sz="3000" dirty="0">
                <a:solidFill>
                  <a:schemeClr val="accent1"/>
                </a:solidFill>
                <a:latin typeface="微软雅黑" panose="020B0503020204020204" charset="-122"/>
                <a:ea typeface="微软雅黑" panose="020B0503020204020204" charset="-122"/>
              </a:rPr>
              <a:t>》</a:t>
            </a:r>
            <a:r>
              <a:rPr lang="zh-CN" altLang="en-US" sz="3000" dirty="0">
                <a:latin typeface="微软雅黑" panose="020B0503020204020204" charset="-122"/>
                <a:ea typeface="微软雅黑" panose="020B0503020204020204" charset="-122"/>
              </a:rPr>
              <a:t>表明，截至</a:t>
            </a:r>
            <a:r>
              <a:rPr lang="en-US" altLang="zh-CN" sz="3000" dirty="0" smtClean="0">
                <a:latin typeface="微软雅黑" panose="020B0503020204020204" charset="-122"/>
                <a:ea typeface="微软雅黑" panose="020B0503020204020204" charset="-122"/>
              </a:rPr>
              <a:t>2019</a:t>
            </a:r>
            <a:r>
              <a:rPr lang="zh-CN" altLang="en-US" sz="3000" dirty="0" smtClean="0">
                <a:latin typeface="微软雅黑" panose="020B0503020204020204" charset="-122"/>
                <a:ea typeface="微软雅黑" panose="020B0503020204020204" charset="-122"/>
              </a:rPr>
              <a:t>年</a:t>
            </a:r>
            <a:r>
              <a:rPr lang="en-US" altLang="zh-CN" sz="3000" dirty="0">
                <a:latin typeface="微软雅黑" panose="020B0503020204020204" charset="-122"/>
                <a:ea typeface="微软雅黑" panose="020B0503020204020204" charset="-122"/>
              </a:rPr>
              <a:t>6</a:t>
            </a:r>
            <a:r>
              <a:rPr lang="zh-CN" altLang="en-US" sz="3000" dirty="0" smtClean="0">
                <a:latin typeface="微软雅黑" panose="020B0503020204020204" charset="-122"/>
                <a:ea typeface="微软雅黑" panose="020B0503020204020204" charset="-122"/>
              </a:rPr>
              <a:t>月</a:t>
            </a:r>
            <a:r>
              <a:rPr lang="zh-CN" altLang="en-US" sz="3000" dirty="0">
                <a:latin typeface="微软雅黑" panose="020B0503020204020204" charset="-122"/>
                <a:ea typeface="微软雅黑" panose="020B0503020204020204" charset="-122"/>
              </a:rPr>
              <a:t>，我国网民规模达</a:t>
            </a:r>
            <a:r>
              <a:rPr lang="en-US" altLang="zh-CN" sz="3000" dirty="0" smtClean="0">
                <a:solidFill>
                  <a:srgbClr val="9B0034"/>
                </a:solidFill>
                <a:latin typeface="微软雅黑" panose="020B0503020204020204" charset="-122"/>
                <a:ea typeface="微软雅黑" panose="020B0503020204020204" charset="-122"/>
              </a:rPr>
              <a:t>8.54</a:t>
            </a:r>
            <a:r>
              <a:rPr lang="zh-CN" altLang="en-US" sz="3000" dirty="0" smtClean="0">
                <a:solidFill>
                  <a:srgbClr val="9B0034"/>
                </a:solidFill>
                <a:latin typeface="微软雅黑" panose="020B0503020204020204" charset="-122"/>
                <a:ea typeface="微软雅黑" panose="020B0503020204020204" charset="-122"/>
              </a:rPr>
              <a:t>亿</a:t>
            </a:r>
            <a:r>
              <a:rPr lang="zh-CN" altLang="en-US" sz="3000" dirty="0">
                <a:latin typeface="微软雅黑" panose="020B0503020204020204" charset="-122"/>
                <a:ea typeface="微软雅黑" panose="020B0503020204020204" charset="-122"/>
              </a:rPr>
              <a:t>人，互联网普及率攀升</a:t>
            </a:r>
            <a:r>
              <a:rPr lang="zh-CN" altLang="en-US" sz="3000" dirty="0" smtClean="0">
                <a:latin typeface="微软雅黑" panose="020B0503020204020204" charset="-122"/>
                <a:ea typeface="微软雅黑" panose="020B0503020204020204" charset="-122"/>
              </a:rPr>
              <a:t>至</a:t>
            </a:r>
            <a:r>
              <a:rPr lang="en-US" altLang="zh-CN" sz="3000" dirty="0" smtClean="0">
                <a:solidFill>
                  <a:srgbClr val="9B0034"/>
                </a:solidFill>
                <a:latin typeface="微软雅黑" panose="020B0503020204020204" charset="-122"/>
                <a:ea typeface="微软雅黑" panose="020B0503020204020204" charset="-122"/>
              </a:rPr>
              <a:t>61.2%</a:t>
            </a:r>
            <a:r>
              <a:rPr lang="zh-CN" altLang="en-US" sz="3000" dirty="0">
                <a:latin typeface="微软雅黑" panose="020B0503020204020204" charset="-122"/>
                <a:ea typeface="微软雅黑" panose="020B0503020204020204" charset="-122"/>
              </a:rPr>
              <a:t>，其中，使用</a:t>
            </a:r>
            <a:r>
              <a:rPr lang="zh-CN" altLang="en-US" sz="3000" dirty="0">
                <a:solidFill>
                  <a:schemeClr val="accent1"/>
                </a:solidFill>
                <a:latin typeface="微软雅黑" panose="020B0503020204020204" charset="-122"/>
                <a:ea typeface="微软雅黑" panose="020B0503020204020204" charset="-122"/>
              </a:rPr>
              <a:t>手机上网</a:t>
            </a:r>
            <a:r>
              <a:rPr lang="zh-CN" altLang="en-US" sz="3000" dirty="0">
                <a:latin typeface="微软雅黑" panose="020B0503020204020204" charset="-122"/>
                <a:ea typeface="微软雅黑" panose="020B0503020204020204" charset="-122"/>
              </a:rPr>
              <a:t>的用户</a:t>
            </a:r>
            <a:r>
              <a:rPr lang="zh-CN" altLang="en-US" sz="3000" dirty="0" smtClean="0">
                <a:latin typeface="微软雅黑" panose="020B0503020204020204" charset="-122"/>
                <a:ea typeface="微软雅黑" panose="020B0503020204020204" charset="-122"/>
              </a:rPr>
              <a:t>达</a:t>
            </a:r>
            <a:r>
              <a:rPr lang="en-US" altLang="zh-CN" sz="3000" dirty="0" smtClean="0">
                <a:solidFill>
                  <a:srgbClr val="9B0034"/>
                </a:solidFill>
                <a:latin typeface="微软雅黑" panose="020B0503020204020204" charset="-122"/>
                <a:ea typeface="微软雅黑" panose="020B0503020204020204" charset="-122"/>
              </a:rPr>
              <a:t>8.47</a:t>
            </a:r>
            <a:r>
              <a:rPr lang="zh-CN" altLang="en-US" sz="3000" dirty="0" smtClean="0">
                <a:solidFill>
                  <a:srgbClr val="9B0034"/>
                </a:solidFill>
                <a:latin typeface="微软雅黑" panose="020B0503020204020204" charset="-122"/>
                <a:ea typeface="微软雅黑" panose="020B0503020204020204" charset="-122"/>
              </a:rPr>
              <a:t>亿</a:t>
            </a:r>
            <a:r>
              <a:rPr lang="zh-CN" altLang="en-US" sz="3000" dirty="0">
                <a:latin typeface="微软雅黑" panose="020B0503020204020204" charset="-122"/>
                <a:ea typeface="微软雅黑" panose="020B0503020204020204" charset="-122"/>
              </a:rPr>
              <a:t>，比例高达</a:t>
            </a:r>
            <a:r>
              <a:rPr lang="en-US" altLang="zh-CN" sz="3000" dirty="0" smtClean="0">
                <a:solidFill>
                  <a:srgbClr val="9B0034"/>
                </a:solidFill>
                <a:latin typeface="微软雅黑" panose="020B0503020204020204" charset="-122"/>
                <a:ea typeface="微软雅黑" panose="020B0503020204020204" charset="-122"/>
              </a:rPr>
              <a:t>99.1%</a:t>
            </a:r>
            <a:r>
              <a:rPr lang="zh-CN" altLang="en-US" sz="3000" dirty="0">
                <a:latin typeface="微软雅黑" panose="020B0503020204020204" charset="-122"/>
                <a:ea typeface="微软雅黑" panose="020B0503020204020204" charset="-122"/>
              </a:rPr>
              <a:t>。  </a:t>
            </a:r>
            <a:endParaRPr lang="en-US" altLang="zh-CN" sz="3000" dirty="0">
              <a:latin typeface="微软雅黑" panose="020B0503020204020204" charset="-122"/>
              <a:ea typeface="微软雅黑" panose="020B0503020204020204" charset="-122"/>
            </a:endParaRPr>
          </a:p>
          <a:p>
            <a:pPr eaLnBrk="0" hangingPunct="0">
              <a:lnSpc>
                <a:spcPct val="120000"/>
              </a:lnSpc>
              <a:spcBef>
                <a:spcPts val="1200"/>
              </a:spcBef>
              <a:buFont typeface="Wingdings" panose="05000000000000000000" pitchFamily="2" charset="2"/>
              <a:buNone/>
              <a:defRPr/>
            </a:pPr>
            <a:r>
              <a:rPr lang="zh-CN" altLang="en-US" sz="1600" b="1" dirty="0">
                <a:solidFill>
                  <a:srgbClr val="FFFF00"/>
                </a:solidFill>
              </a:rPr>
              <a:t>                                                           </a:t>
            </a:r>
            <a:r>
              <a:rPr lang="zh-CN" altLang="en-US" sz="1600" b="1" dirty="0" smtClean="0">
                <a:solidFill>
                  <a:srgbClr val="FFFF00"/>
                </a:solidFill>
              </a:rPr>
              <a:t>                       </a:t>
            </a:r>
            <a:r>
              <a:rPr lang="zh-CN" altLang="en-US" sz="1600" b="1" dirty="0">
                <a:solidFill>
                  <a:schemeClr val="accent1"/>
                </a:solidFill>
              </a:rPr>
              <a:t>（</a:t>
            </a:r>
            <a:r>
              <a:rPr lang="zh-CN" altLang="en-US" sz="1600" dirty="0">
                <a:solidFill>
                  <a:schemeClr val="accent1"/>
                </a:solidFill>
                <a:latin typeface="微软雅黑" panose="020B0503020204020204" charset="-122"/>
                <a:ea typeface="微软雅黑" panose="020B0503020204020204" charset="-122"/>
              </a:rPr>
              <a:t>数据来源：</a:t>
            </a:r>
            <a:r>
              <a:rPr lang="en-US" altLang="zh-CN" sz="1600" b="1" dirty="0">
                <a:solidFill>
                  <a:schemeClr val="accent1"/>
                </a:solidFill>
              </a:rPr>
              <a:t>http://www.cnnic.net.cn/</a:t>
            </a:r>
            <a:r>
              <a:rPr lang="zh-CN" altLang="en-US" sz="1600" b="1" dirty="0">
                <a:solidFill>
                  <a:schemeClr val="accent1"/>
                </a:solidFill>
              </a:rPr>
              <a:t>）</a:t>
            </a:r>
          </a:p>
        </p:txBody>
      </p:sp>
    </p:spTree>
    <p:extLst>
      <p:ext uri="{BB962C8B-B14F-4D97-AF65-F5344CB8AC3E}">
        <p14:creationId xmlns:p14="http://schemas.microsoft.com/office/powerpoint/2010/main" val="627532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4670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latin typeface="微软雅黑" pitchFamily="34" charset="-122"/>
                <a:ea typeface="微软雅黑" pitchFamily="34" charset="-122"/>
              </a:rPr>
              <a:t>互联网定义</a:t>
            </a:r>
          </a:p>
        </p:txBody>
      </p:sp>
      <p:sp>
        <p:nvSpPr>
          <p:cNvPr id="28676" name="Rectangle 68"/>
          <p:cNvSpPr>
            <a:spLocks noChangeArrowheads="1"/>
          </p:cNvSpPr>
          <p:nvPr/>
        </p:nvSpPr>
        <p:spPr bwMode="auto">
          <a:xfrm>
            <a:off x="497960" y="1082950"/>
            <a:ext cx="3521148"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互联网，特指 </a:t>
            </a:r>
            <a:r>
              <a:rPr lang="en-US" altLang="zh-CN" sz="2000" b="1" dirty="0">
                <a:solidFill>
                  <a:srgbClr val="FF0000"/>
                </a:solidFill>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，它起源于美国，是由数量极大的各种计算机网络互连起来而形成的一个互连网络。它采用 </a:t>
            </a:r>
            <a:r>
              <a:rPr lang="en-US" altLang="zh-CN" sz="2000" b="1" dirty="0">
                <a:solidFill>
                  <a:srgbClr val="FF0000"/>
                </a:solidFill>
                <a:latin typeface="微软雅黑" pitchFamily="34" charset="-122"/>
                <a:ea typeface="微软雅黑" pitchFamily="34" charset="-122"/>
              </a:rPr>
              <a:t>TCP/IP </a:t>
            </a:r>
            <a:r>
              <a:rPr lang="zh-CN" altLang="en-US" sz="2000" b="1" dirty="0">
                <a:solidFill>
                  <a:srgbClr val="FF0000"/>
                </a:solidFill>
                <a:latin typeface="微软雅黑" pitchFamily="34" charset="-122"/>
                <a:ea typeface="微软雅黑" pitchFamily="34" charset="-122"/>
              </a:rPr>
              <a:t>协议族</a:t>
            </a:r>
            <a:r>
              <a:rPr lang="zh-CN" altLang="en-US" sz="2000" b="1" dirty="0">
                <a:latin typeface="微软雅黑" pitchFamily="34" charset="-122"/>
                <a:ea typeface="微软雅黑" pitchFamily="34" charset="-122"/>
              </a:rPr>
              <a:t>作为通信规则，是一个覆盖全球、实现全球范围内连通性和资源共享的计算机网络。</a:t>
            </a: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24834" y="1483929"/>
            <a:ext cx="4506983" cy="2535178"/>
          </a:xfrm>
          <a:prstGeom prst="rect">
            <a:avLst/>
          </a:prstGeom>
        </p:spPr>
      </p:pic>
    </p:spTree>
    <p:extLst>
      <p:ext uri="{BB962C8B-B14F-4D97-AF65-F5344CB8AC3E}">
        <p14:creationId xmlns:p14="http://schemas.microsoft.com/office/powerpoint/2010/main" val="6612843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156"/>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2810066" y="956818"/>
            <a:ext cx="3506787"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和 </a:t>
            </a:r>
            <a:r>
              <a:rPr lang="en-US" altLang="zh-CN" sz="2000" b="1" dirty="0">
                <a:solidFill>
                  <a:schemeClr val="bg1"/>
                </a:solidFill>
                <a:latin typeface="微软雅黑" pitchFamily="34" charset="-122"/>
                <a:ea typeface="微软雅黑" pitchFamily="34" charset="-122"/>
              </a:rPr>
              <a:t>Internet </a:t>
            </a:r>
            <a:r>
              <a:rPr lang="zh-CN" altLang="en-US" sz="2000" b="1" dirty="0">
                <a:solidFill>
                  <a:schemeClr val="bg1"/>
                </a:solidFill>
                <a:latin typeface="微软雅黑" pitchFamily="34" charset="-122"/>
                <a:ea typeface="微软雅黑" pitchFamily="34" charset="-122"/>
              </a:rPr>
              <a:t>的区别</a:t>
            </a:r>
          </a:p>
        </p:txBody>
      </p:sp>
      <p:sp>
        <p:nvSpPr>
          <p:cNvPr id="4" name="Rectangle 68"/>
          <p:cNvSpPr>
            <a:spLocks noChangeArrowheads="1"/>
          </p:cNvSpPr>
          <p:nvPr/>
        </p:nvSpPr>
        <p:spPr bwMode="auto">
          <a:xfrm>
            <a:off x="497959" y="1463231"/>
            <a:ext cx="8244404" cy="258673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小写字母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（互连网）是一个通用名词，它泛指由多个计算机网络互连而成的网络。 </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以</a:t>
            </a:r>
            <a:r>
              <a:rPr lang="zh-CN" altLang="en-US" sz="2000" b="1" dirty="0">
                <a:solidFill>
                  <a:srgbClr val="0000FF"/>
                </a:solidFill>
                <a:latin typeface="微软雅黑" pitchFamily="34" charset="-122"/>
                <a:ea typeface="微软雅黑" pitchFamily="34" charset="-122"/>
              </a:rPr>
              <a:t>大写字母 </a:t>
            </a:r>
            <a:r>
              <a:rPr lang="en-US" altLang="zh-CN" sz="2000" b="1" dirty="0">
                <a:solidFill>
                  <a:srgbClr val="0000FF"/>
                </a:solidFill>
                <a:latin typeface="微软雅黑" pitchFamily="34" charset="-122"/>
                <a:ea typeface="微软雅黑" pitchFamily="34" charset="-122"/>
              </a:rPr>
              <a:t>“I” </a:t>
            </a:r>
            <a:r>
              <a:rPr lang="zh-CN" altLang="en-US" sz="2000" b="1" dirty="0">
                <a:latin typeface="微软雅黑" pitchFamily="34" charset="-122"/>
                <a:ea typeface="微软雅黑" pitchFamily="34" charset="-122"/>
              </a:rPr>
              <a:t>开始的的 </a:t>
            </a:r>
            <a:r>
              <a:rPr lang="en-US" altLang="zh-CN" sz="2000" b="1" dirty="0">
                <a:latin typeface="微软雅黑" pitchFamily="34" charset="-122"/>
                <a:ea typeface="微软雅黑" pitchFamily="34" charset="-122"/>
              </a:rPr>
              <a:t>Internet</a:t>
            </a:r>
            <a:r>
              <a:rPr lang="zh-CN" altLang="en-US" sz="2000" b="1" dirty="0">
                <a:latin typeface="微软雅黑" pitchFamily="34" charset="-122"/>
                <a:ea typeface="微软雅黑" pitchFamily="34" charset="-122"/>
              </a:rPr>
              <a:t>（互联网</a:t>
            </a:r>
            <a:r>
              <a:rPr lang="zh-CN" altLang="zh-CN" sz="2000" b="1" dirty="0">
                <a:latin typeface="微软雅黑" pitchFamily="34" charset="-122"/>
                <a:ea typeface="微软雅黑" pitchFamily="34" charset="-122"/>
              </a:rPr>
              <a:t>或因特网</a:t>
            </a:r>
            <a:r>
              <a:rPr lang="zh-CN" altLang="en-US" sz="2000" b="1" dirty="0">
                <a:latin typeface="微软雅黑" pitchFamily="34" charset="-122"/>
                <a:ea typeface="微软雅黑" pitchFamily="34" charset="-122"/>
              </a:rPr>
              <a:t>）则是一个专用名词，它指当前全球最大的、开放的、由众多网络相互连接而成的特定计算机网络，它采用 </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协议族作为通信的规则，且其前身是美国的 </a:t>
            </a:r>
            <a:r>
              <a:rPr lang="en-US" altLang="zh-CN" sz="2000" b="1" dirty="0">
                <a:latin typeface="微软雅黑" pitchFamily="34" charset="-122"/>
                <a:ea typeface="微软雅黑" pitchFamily="34" charset="-122"/>
              </a:rPr>
              <a:t>ARPANET</a:t>
            </a:r>
            <a:r>
              <a:rPr lang="zh-CN" altLang="en-US" sz="2000" b="1" dirty="0">
                <a:latin typeface="微软雅黑" pitchFamily="34" charset="-122"/>
                <a:ea typeface="微软雅黑" pitchFamily="34" charset="-122"/>
              </a:rPr>
              <a:t>。</a:t>
            </a:r>
          </a:p>
        </p:txBody>
      </p:sp>
    </p:spTree>
    <p:extLst>
      <p:ext uri="{BB962C8B-B14F-4D97-AF65-F5344CB8AC3E}">
        <p14:creationId xmlns:p14="http://schemas.microsoft.com/office/powerpoint/2010/main" val="6636618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ChangeArrowheads="1"/>
          </p:cNvSpPr>
          <p:nvPr/>
        </p:nvSpPr>
        <p:spPr bwMode="auto">
          <a:xfrm>
            <a:off x="386305" y="1045677"/>
            <a:ext cx="6597299" cy="380476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a:lnSpc>
                <a:spcPct val="90000"/>
              </a:lnSpc>
              <a:spcBef>
                <a:spcPct val="30000"/>
              </a:spcBef>
              <a:buClr>
                <a:srgbClr val="66FF33"/>
              </a:buClr>
              <a:buSzPct val="75000"/>
            </a:pPr>
            <a:r>
              <a:rPr lang="zh-CN" altLang="en-US" sz="2200" b="1" dirty="0">
                <a:solidFill>
                  <a:srgbClr val="0000FF"/>
                </a:solidFill>
                <a:latin typeface="微软雅黑" pitchFamily="34" charset="-122"/>
                <a:ea typeface="微软雅黑" pitchFamily="34" charset="-122"/>
              </a:rPr>
              <a:t>教材：</a:t>
            </a:r>
          </a:p>
          <a:p>
            <a:pPr>
              <a:lnSpc>
                <a:spcPct val="120000"/>
              </a:lnSpc>
              <a:spcBef>
                <a:spcPct val="30000"/>
              </a:spcBef>
              <a:buSzPct val="75000"/>
              <a:buFont typeface="Wingdings" pitchFamily="2" charset="2"/>
              <a:buChar char="q"/>
            </a:pPr>
            <a:r>
              <a:rPr lang="zh-CN" altLang="en-US" sz="2000" b="1" dirty="0" smtClean="0">
                <a:solidFill>
                  <a:srgbClr val="C00000"/>
                </a:solidFill>
                <a:latin typeface="微软雅黑" pitchFamily="34" charset="-122"/>
                <a:ea typeface="微软雅黑" pitchFamily="34" charset="-122"/>
              </a:rPr>
              <a:t>《计算机网络》</a:t>
            </a:r>
            <a:r>
              <a:rPr lang="zh-CN" altLang="en-US" sz="2000" b="1" dirty="0">
                <a:solidFill>
                  <a:srgbClr val="C00000"/>
                </a:solidFill>
                <a:latin typeface="微软雅黑" pitchFamily="34" charset="-122"/>
                <a:ea typeface="微软雅黑" pitchFamily="34" charset="-122"/>
              </a:rPr>
              <a:t>（</a:t>
            </a:r>
            <a:r>
              <a:rPr lang="zh-CN" altLang="en-US" sz="2000" b="1" dirty="0" smtClean="0">
                <a:solidFill>
                  <a:srgbClr val="C00000"/>
                </a:solidFill>
                <a:latin typeface="微软雅黑" pitchFamily="34" charset="-122"/>
                <a:ea typeface="微软雅黑" pitchFamily="34" charset="-122"/>
              </a:rPr>
              <a:t>第</a:t>
            </a:r>
            <a:r>
              <a:rPr lang="en-US" altLang="zh-CN" sz="2000" b="1" dirty="0">
                <a:solidFill>
                  <a:srgbClr val="C00000"/>
                </a:solidFill>
                <a:latin typeface="微软雅黑" pitchFamily="34" charset="-122"/>
                <a:ea typeface="微软雅黑" pitchFamily="34" charset="-122"/>
              </a:rPr>
              <a:t>7</a:t>
            </a:r>
            <a:r>
              <a:rPr lang="zh-CN" altLang="en-US" sz="2000" b="1" dirty="0" smtClean="0">
                <a:solidFill>
                  <a:srgbClr val="C00000"/>
                </a:solidFill>
                <a:latin typeface="微软雅黑" pitchFamily="34" charset="-122"/>
                <a:ea typeface="微软雅黑" pitchFamily="34" charset="-122"/>
              </a:rPr>
              <a:t>版），</a:t>
            </a:r>
            <a:r>
              <a:rPr lang="zh-CN" altLang="en-US" sz="2000" b="1" dirty="0">
                <a:solidFill>
                  <a:srgbClr val="C00000"/>
                </a:solidFill>
                <a:latin typeface="微软雅黑" pitchFamily="34" charset="-122"/>
                <a:ea typeface="微软雅黑" pitchFamily="34" charset="-122"/>
              </a:rPr>
              <a:t>谢希仁编著，电子工业出版社，20</a:t>
            </a:r>
            <a:r>
              <a:rPr lang="en-US" altLang="zh-CN" sz="2000" b="1" dirty="0">
                <a:solidFill>
                  <a:srgbClr val="C00000"/>
                </a:solidFill>
                <a:latin typeface="微软雅黑" pitchFamily="34" charset="-122"/>
                <a:ea typeface="微软雅黑" pitchFamily="34" charset="-122"/>
              </a:rPr>
              <a:t>17</a:t>
            </a:r>
          </a:p>
          <a:p>
            <a:pPr>
              <a:lnSpc>
                <a:spcPct val="90000"/>
              </a:lnSpc>
              <a:spcBef>
                <a:spcPct val="30000"/>
              </a:spcBef>
              <a:buClr>
                <a:srgbClr val="66FF33"/>
              </a:buClr>
              <a:buSzPct val="75000"/>
            </a:pPr>
            <a:r>
              <a:rPr lang="zh-CN" altLang="en-US" sz="2200" b="1" dirty="0">
                <a:solidFill>
                  <a:srgbClr val="0000FF"/>
                </a:solidFill>
                <a:latin typeface="微软雅黑" pitchFamily="34" charset="-122"/>
                <a:ea typeface="微软雅黑" pitchFamily="34" charset="-122"/>
              </a:rPr>
              <a:t>参考书</a:t>
            </a:r>
            <a:r>
              <a:rPr lang="zh-CN" altLang="en-US" sz="2200" b="1" dirty="0" smtClean="0">
                <a:solidFill>
                  <a:srgbClr val="0000FF"/>
                </a:solidFill>
                <a:latin typeface="微软雅黑" pitchFamily="34" charset="-122"/>
                <a:ea typeface="微软雅黑" pitchFamily="34" charset="-122"/>
              </a:rPr>
              <a:t>：</a:t>
            </a:r>
          </a:p>
          <a:p>
            <a:pPr marL="342900" indent="-342900">
              <a:lnSpc>
                <a:spcPct val="105000"/>
              </a:lnSpc>
              <a:spcBef>
                <a:spcPts val="600"/>
              </a:spcBef>
              <a:buSzPct val="75000"/>
              <a:buFont typeface="Wingdings" pitchFamily="2" charset="2"/>
              <a:buChar char="q"/>
            </a:pPr>
            <a:r>
              <a:rPr lang="en-US" altLang="zh-CN" sz="2000" b="1" dirty="0">
                <a:solidFill>
                  <a:srgbClr val="7030A0"/>
                </a:solidFill>
                <a:latin typeface="微软雅黑" pitchFamily="34" charset="-122"/>
                <a:ea typeface="微软雅黑" pitchFamily="34" charset="-122"/>
              </a:rPr>
              <a:t>《</a:t>
            </a:r>
            <a:r>
              <a:rPr lang="zh-CN" altLang="en-US" sz="2000" b="1" dirty="0">
                <a:solidFill>
                  <a:srgbClr val="7030A0"/>
                </a:solidFill>
                <a:latin typeface="微软雅黑" pitchFamily="34" charset="-122"/>
                <a:ea typeface="微软雅黑" pitchFamily="34" charset="-122"/>
              </a:rPr>
              <a:t>计算机网络</a:t>
            </a:r>
            <a:r>
              <a:rPr lang="en-US" altLang="zh-CN" sz="2000" b="1" dirty="0" smtClean="0">
                <a:solidFill>
                  <a:srgbClr val="7030A0"/>
                </a:solidFill>
                <a:latin typeface="微软雅黑" pitchFamily="34" charset="-122"/>
                <a:ea typeface="微软雅黑" pitchFamily="34" charset="-122"/>
              </a:rPr>
              <a:t>》</a:t>
            </a:r>
            <a:r>
              <a:rPr lang="zh-CN" altLang="en-US" sz="2000" b="1" dirty="0" smtClean="0">
                <a:solidFill>
                  <a:srgbClr val="7030A0"/>
                </a:solidFill>
                <a:latin typeface="微软雅黑" pitchFamily="34" charset="-122"/>
                <a:ea typeface="微软雅黑" pitchFamily="34" charset="-122"/>
              </a:rPr>
              <a:t>（第</a:t>
            </a:r>
            <a:r>
              <a:rPr lang="en-US" altLang="zh-CN" sz="2000" b="1" dirty="0">
                <a:solidFill>
                  <a:srgbClr val="7030A0"/>
                </a:solidFill>
                <a:latin typeface="微软雅黑" pitchFamily="34" charset="-122"/>
                <a:ea typeface="微软雅黑" pitchFamily="34" charset="-122"/>
              </a:rPr>
              <a:t>4</a:t>
            </a:r>
            <a:r>
              <a:rPr lang="zh-CN" altLang="en-US" sz="2000" b="1" dirty="0" smtClean="0">
                <a:solidFill>
                  <a:srgbClr val="7030A0"/>
                </a:solidFill>
                <a:latin typeface="微软雅黑" pitchFamily="34" charset="-122"/>
                <a:ea typeface="微软雅黑" pitchFamily="34" charset="-122"/>
              </a:rPr>
              <a:t>版</a:t>
            </a:r>
            <a:r>
              <a:rPr lang="zh-CN" altLang="en-US" sz="2000" b="1" dirty="0">
                <a:solidFill>
                  <a:srgbClr val="7030A0"/>
                </a:solidFill>
                <a:latin typeface="微软雅黑" pitchFamily="34" charset="-122"/>
                <a:ea typeface="微软雅黑" pitchFamily="34" charset="-122"/>
              </a:rPr>
              <a:t>）</a:t>
            </a:r>
            <a:r>
              <a:rPr lang="zh-CN" altLang="en-US" sz="2000" b="1" dirty="0" smtClean="0">
                <a:solidFill>
                  <a:srgbClr val="7030A0"/>
                </a:solidFill>
                <a:latin typeface="微软雅黑" pitchFamily="34" charset="-122"/>
                <a:ea typeface="微软雅黑" pitchFamily="34" charset="-122"/>
              </a:rPr>
              <a:t>，</a:t>
            </a:r>
            <a:r>
              <a:rPr lang="zh-CN" altLang="en-US" sz="2000" b="1" dirty="0">
                <a:solidFill>
                  <a:srgbClr val="7030A0"/>
                </a:solidFill>
                <a:latin typeface="微软雅黑" pitchFamily="34" charset="-122"/>
                <a:ea typeface="微软雅黑" pitchFamily="34" charset="-122"/>
              </a:rPr>
              <a:t>吴功宜、吴英编著，清华大学出版社，</a:t>
            </a:r>
            <a:r>
              <a:rPr lang="en-US" altLang="zh-CN" sz="2000" b="1" dirty="0" smtClean="0">
                <a:solidFill>
                  <a:srgbClr val="7030A0"/>
                </a:solidFill>
                <a:latin typeface="微软雅黑" pitchFamily="34" charset="-122"/>
                <a:ea typeface="微软雅黑" pitchFamily="34" charset="-122"/>
              </a:rPr>
              <a:t>2018</a:t>
            </a:r>
          </a:p>
          <a:p>
            <a:pPr marL="342900" indent="-342900">
              <a:lnSpc>
                <a:spcPct val="105000"/>
              </a:lnSpc>
              <a:spcBef>
                <a:spcPts val="600"/>
              </a:spcBef>
              <a:buSzPct val="75000"/>
              <a:buFont typeface="Wingdings" pitchFamily="2" charset="2"/>
              <a:buChar char="q"/>
            </a:pP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计算机网络（第</a:t>
            </a:r>
            <a:r>
              <a:rPr lang="en-US" altLang="zh-CN" sz="2000" b="1" dirty="0">
                <a:latin typeface="微软雅黑" pitchFamily="34" charset="-122"/>
                <a:ea typeface="微软雅黑" pitchFamily="34" charset="-122"/>
              </a:rPr>
              <a:t>5</a:t>
            </a:r>
            <a:r>
              <a:rPr lang="zh-CN" altLang="en-US" sz="2000" b="1" dirty="0">
                <a:latin typeface="微软雅黑" pitchFamily="34" charset="-122"/>
                <a:ea typeface="微软雅黑" pitchFamily="34" charset="-122"/>
              </a:rPr>
              <a:t>版）</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Andrew </a:t>
            </a:r>
            <a:r>
              <a:rPr lang="en-US" altLang="zh-CN" sz="2000" b="1" dirty="0" err="1">
                <a:latin typeface="微软雅黑" pitchFamily="34" charset="-122"/>
                <a:ea typeface="微软雅黑" pitchFamily="34" charset="-122"/>
              </a:rPr>
              <a:t>S.Tanenbaum</a:t>
            </a:r>
            <a:r>
              <a:rPr lang="zh-CN" altLang="en-US" sz="2000" b="1" dirty="0">
                <a:latin typeface="微软雅黑" pitchFamily="34" charset="-122"/>
                <a:ea typeface="微软雅黑" pitchFamily="34" charset="-122"/>
              </a:rPr>
              <a:t>著，潘爱民译，清华大学出版社，</a:t>
            </a:r>
            <a:r>
              <a:rPr lang="en-US" altLang="zh-CN" sz="2000" b="1" dirty="0">
                <a:latin typeface="微软雅黑" pitchFamily="34" charset="-122"/>
                <a:ea typeface="微软雅黑" pitchFamily="34" charset="-122"/>
              </a:rPr>
              <a:t>2014</a:t>
            </a:r>
          </a:p>
          <a:p>
            <a:pPr marL="285750" indent="-285750">
              <a:lnSpc>
                <a:spcPct val="105000"/>
              </a:lnSpc>
              <a:spcBef>
                <a:spcPts val="600"/>
              </a:spcBef>
              <a:buSzPct val="75000"/>
              <a:buFont typeface="Wingdings" pitchFamily="2" charset="2"/>
              <a:buChar char="q"/>
            </a:pP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Computer Networks》</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英文版第</a:t>
            </a:r>
            <a:r>
              <a:rPr lang="en-US" altLang="zh-CN" sz="2000" b="1" dirty="0">
                <a:latin typeface="微软雅黑" pitchFamily="34" charset="-122"/>
                <a:ea typeface="微软雅黑" pitchFamily="34" charset="-122"/>
              </a:rPr>
              <a:t>5</a:t>
            </a:r>
            <a:r>
              <a:rPr lang="zh-CN" altLang="en-US" sz="2000" b="1" dirty="0">
                <a:latin typeface="微软雅黑" pitchFamily="34" charset="-122"/>
                <a:ea typeface="微软雅黑" pitchFamily="34" charset="-122"/>
              </a:rPr>
              <a:t>版</a:t>
            </a:r>
            <a:r>
              <a:rPr lang="en-US" altLang="zh-CN" sz="2000" b="1" dirty="0">
                <a:latin typeface="微软雅黑" pitchFamily="34" charset="-122"/>
                <a:ea typeface="微软雅黑" pitchFamily="34" charset="-122"/>
              </a:rPr>
              <a:t>)，Andrew </a:t>
            </a:r>
            <a:r>
              <a:rPr lang="en-US" altLang="zh-CN" sz="2000" b="1" dirty="0" err="1">
                <a:latin typeface="微软雅黑" pitchFamily="34" charset="-122"/>
                <a:ea typeface="微软雅黑" pitchFamily="34" charset="-122"/>
              </a:rPr>
              <a:t>S.Tanenbaum</a:t>
            </a:r>
            <a:r>
              <a:rPr lang="en-US" altLang="zh-CN" sz="2000" b="1" dirty="0">
                <a:latin typeface="微软雅黑" pitchFamily="34" charset="-122"/>
                <a:ea typeface="微软雅黑" pitchFamily="34" charset="-122"/>
              </a:rPr>
              <a:t>，</a:t>
            </a:r>
            <a:r>
              <a:rPr lang="zh-CN" altLang="en-US" sz="2000" b="1" dirty="0">
                <a:latin typeface="微软雅黑" pitchFamily="34" charset="-122"/>
                <a:ea typeface="微软雅黑" pitchFamily="34" charset="-122"/>
              </a:rPr>
              <a:t>机械工业出版社，20</a:t>
            </a:r>
            <a:r>
              <a:rPr lang="en-US" altLang="zh-CN" sz="2000" b="1" dirty="0" smtClean="0">
                <a:latin typeface="微软雅黑" pitchFamily="34" charset="-122"/>
                <a:ea typeface="微软雅黑" pitchFamily="34" charset="-122"/>
              </a:rPr>
              <a:t>11</a:t>
            </a:r>
            <a:endParaRPr lang="zh-CN" altLang="en-US" sz="2000" b="1" dirty="0">
              <a:latin typeface="微软雅黑" pitchFamily="34" charset="-122"/>
              <a:ea typeface="微软雅黑" pitchFamily="34" charset="-122"/>
            </a:endParaRPr>
          </a:p>
        </p:txBody>
      </p:sp>
      <p:sp>
        <p:nvSpPr>
          <p:cNvPr id="8" name="AutoShape 5"/>
          <p:cNvSpPr>
            <a:spLocks noChangeArrowheads="1"/>
          </p:cNvSpPr>
          <p:nvPr/>
        </p:nvSpPr>
        <p:spPr bwMode="auto">
          <a:xfrm>
            <a:off x="505071" y="542415"/>
            <a:ext cx="7140329"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 name="Rectangle 6"/>
          <p:cNvSpPr>
            <a:spLocks noChangeArrowheads="1"/>
          </p:cNvSpPr>
          <p:nvPr/>
        </p:nvSpPr>
        <p:spPr bwMode="auto">
          <a:xfrm>
            <a:off x="2934125" y="501076"/>
            <a:ext cx="2401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smtClean="0">
                <a:solidFill>
                  <a:schemeClr val="bg1"/>
                </a:solidFill>
                <a:latin typeface="微软雅黑" pitchFamily="34" charset="-122"/>
                <a:ea typeface="微软雅黑" pitchFamily="34" charset="-122"/>
              </a:rPr>
              <a:t>教材及参考书</a:t>
            </a:r>
            <a:endParaRPr lang="zh-CN" altLang="en-US" sz="2400" b="1" dirty="0">
              <a:solidFill>
                <a:schemeClr val="bg1"/>
              </a:solidFill>
              <a:latin typeface="微软雅黑" pitchFamily="34" charset="-122"/>
              <a:ea typeface="微软雅黑" pitchFamily="34" charset="-122"/>
            </a:endParaRPr>
          </a:p>
        </p:txBody>
      </p:sp>
      <p:pic>
        <p:nvPicPr>
          <p:cNvPr id="72706" name="Picture 2" descr="https://bkimg.cdn.bcebos.com/pic/7acb0a46f21fbe090f15247764600c338744ad0e?x-bce-process=image/resize,m_lfit,w_268,limit_1/format,f_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3269" y="981592"/>
            <a:ext cx="1565819" cy="2196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774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AutoShape 5"/>
          <p:cNvSpPr>
            <a:spLocks noChangeArrowheads="1"/>
          </p:cNvSpPr>
          <p:nvPr/>
        </p:nvSpPr>
        <p:spPr bwMode="auto">
          <a:xfrm>
            <a:off x="497959" y="720671"/>
            <a:ext cx="8133858"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28675" name="Rectangle 6"/>
          <p:cNvSpPr>
            <a:spLocks noChangeArrowheads="1"/>
          </p:cNvSpPr>
          <p:nvPr/>
        </p:nvSpPr>
        <p:spPr bwMode="auto">
          <a:xfrm>
            <a:off x="3595620" y="697843"/>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latin typeface="微软雅黑" pitchFamily="34" charset="-122"/>
                <a:ea typeface="微软雅黑" pitchFamily="34" charset="-122"/>
              </a:rPr>
              <a:t>互联网与互连网</a:t>
            </a:r>
          </a:p>
        </p:txBody>
      </p:sp>
      <p:graphicFrame>
        <p:nvGraphicFramePr>
          <p:cNvPr id="3" name="表格 2"/>
          <p:cNvGraphicFramePr>
            <a:graphicFrameLocks noGrp="1"/>
          </p:cNvGraphicFramePr>
          <p:nvPr>
            <p:extLst>
              <p:ext uri="{D42A27DB-BD31-4B8C-83A1-F6EECF244321}">
                <p14:modId xmlns:p14="http://schemas.microsoft.com/office/powerpoint/2010/main" val="2523984200"/>
              </p:ext>
            </p:extLst>
          </p:nvPr>
        </p:nvGraphicFramePr>
        <p:xfrm>
          <a:off x="497956" y="1338536"/>
          <a:ext cx="8133860" cy="2956560"/>
        </p:xfrm>
        <a:graphic>
          <a:graphicData uri="http://schemas.openxmlformats.org/drawingml/2006/table">
            <a:tbl>
              <a:tblPr firstRow="1" bandRow="1">
                <a:tableStyleId>{5C22544A-7EE6-4342-B048-85BDC9FD1C3A}</a:tableStyleId>
              </a:tblPr>
              <a:tblGrid>
                <a:gridCol w="4066930">
                  <a:extLst>
                    <a:ext uri="{9D8B030D-6E8A-4147-A177-3AD203B41FA5}">
                      <a16:colId xmlns:a16="http://schemas.microsoft.com/office/drawing/2014/main" xmlns="" val="20000"/>
                    </a:ext>
                  </a:extLst>
                </a:gridCol>
                <a:gridCol w="4066930">
                  <a:extLst>
                    <a:ext uri="{9D8B030D-6E8A-4147-A177-3AD203B41FA5}">
                      <a16:colId xmlns:a16="http://schemas.microsoft.com/office/drawing/2014/main" xmlns="" val="20001"/>
                    </a:ext>
                  </a:extLst>
                </a:gridCol>
              </a:tblGrid>
              <a:tr h="385737">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tc>
                  <a:txBody>
                    <a:bodyPr/>
                    <a:lstStyle/>
                    <a:p>
                      <a:pPr algn="ctr"/>
                      <a:endParaRPr lang="zh-CN" altLang="en-US" sz="2000" dirty="0">
                        <a:solidFill>
                          <a:schemeClr val="tx1"/>
                        </a:solidFill>
                        <a:latin typeface="微软雅黑" pitchFamily="34" charset="-122"/>
                        <a:ea typeface="微软雅黑"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FF"/>
                    </a:solidFill>
                  </a:tcPr>
                </a:tc>
                <a:extLst>
                  <a:ext uri="{0D108BD9-81ED-4DB2-BD59-A6C34878D82A}">
                    <a16:rowId xmlns:a16="http://schemas.microsoft.com/office/drawing/2014/main" xmlns="" val="10000"/>
                  </a:ext>
                </a:extLst>
              </a:tr>
              <a:tr h="356064">
                <a:tc gridSpan="2">
                  <a:txBody>
                    <a:bodyPr/>
                    <a:lstStyle/>
                    <a:p>
                      <a:pPr algn="ctr"/>
                      <a:r>
                        <a:rPr lang="zh-CN" altLang="en-US" sz="1800" b="1" dirty="0">
                          <a:solidFill>
                            <a:schemeClr val="tx1"/>
                          </a:solidFill>
                          <a:latin typeface="微软雅黑" pitchFamily="34" charset="-122"/>
                          <a:ea typeface="微软雅黑" pitchFamily="34" charset="-122"/>
                        </a:rPr>
                        <a:t>相似之处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endParaRPr lang="zh-CN" altLang="en-US" sz="1400" dirty="0">
                        <a:latin typeface="微软雅黑" pitchFamily="34" charset="-122"/>
                        <a:ea typeface="微软雅黑" pitchFamily="34" charset="-122"/>
                      </a:endParaRP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1"/>
                  </a:ext>
                </a:extLst>
              </a:tr>
              <a:tr h="326392">
                <a:tc>
                  <a:txBody>
                    <a:bodyPr/>
                    <a:lstStyle/>
                    <a:p>
                      <a:pPr algn="ctr"/>
                      <a:r>
                        <a:rPr lang="zh-CN" altLang="en-US" sz="1600" b="1" dirty="0">
                          <a:solidFill>
                            <a:schemeClr val="bg1"/>
                          </a:solidFill>
                          <a:latin typeface="微软雅黑" pitchFamily="34" charset="-122"/>
                          <a:ea typeface="微软雅黑" pitchFamily="34" charset="-122"/>
                        </a:rPr>
                        <a:t>网络的网络</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400" b="1" dirty="0">
                          <a:solidFill>
                            <a:schemeClr val="tx1"/>
                          </a:solidFill>
                          <a:latin typeface="微软雅黑" pitchFamily="34" charset="-122"/>
                          <a:ea typeface="微软雅黑" pitchFamily="34" charset="-122"/>
                        </a:rPr>
                        <a:t>网络的网络</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xmlns="" val="10002"/>
                  </a:ext>
                </a:extLst>
              </a:tr>
              <a:tr h="356064">
                <a:tc gridSpan="2">
                  <a:txBody>
                    <a:bodyPr/>
                    <a:lstStyle/>
                    <a:p>
                      <a:pPr algn="ctr"/>
                      <a:r>
                        <a:rPr lang="zh-CN" altLang="en-US" sz="1800" b="1" kern="1200" dirty="0">
                          <a:solidFill>
                            <a:schemeClr val="tx1"/>
                          </a:solidFill>
                          <a:latin typeface="微软雅黑" pitchFamily="34" charset="-122"/>
                          <a:ea typeface="微软雅黑" pitchFamily="34" charset="-122"/>
                          <a:cs typeface="+mn-cs"/>
                        </a:rPr>
                        <a:t>不同之处</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99"/>
                    </a:solidFill>
                  </a:tcPr>
                </a:tc>
                <a:tc hMerge="1">
                  <a:txBody>
                    <a:bodyPr/>
                    <a:lstStyle/>
                    <a:p>
                      <a:pPr algn="ctr"/>
                      <a:endParaRPr lang="zh-CN" altLang="en-US" sz="1400" dirty="0">
                        <a:solidFill>
                          <a:schemeClr val="tx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xmlns="" val="10003"/>
                  </a:ext>
                </a:extLst>
              </a:tr>
              <a:tr h="801145">
                <a:tc>
                  <a:txBody>
                    <a:bodyPr/>
                    <a:lstStyle/>
                    <a:p>
                      <a:pPr algn="ctr"/>
                      <a:r>
                        <a:rPr lang="zh-CN" altLang="en-US" sz="1600" b="1" dirty="0">
                          <a:solidFill>
                            <a:schemeClr val="bg1"/>
                          </a:solidFill>
                          <a:latin typeface="微软雅黑" pitchFamily="34" charset="-122"/>
                          <a:ea typeface="微软雅黑" pitchFamily="34" charset="-122"/>
                        </a:rPr>
                        <a:t>特指遵循 </a:t>
                      </a:r>
                      <a:r>
                        <a:rPr lang="en-US" altLang="zh-CN" sz="1600" b="1" dirty="0">
                          <a:solidFill>
                            <a:schemeClr val="bg1"/>
                          </a:solidFill>
                          <a:latin typeface="微软雅黑" pitchFamily="34" charset="-122"/>
                          <a:ea typeface="微软雅黑" pitchFamily="34" charset="-122"/>
                        </a:rPr>
                        <a:t>TCP/IP </a:t>
                      </a:r>
                      <a:r>
                        <a:rPr lang="zh-CN" altLang="en-US" sz="1600" b="1" dirty="0">
                          <a:solidFill>
                            <a:schemeClr val="bg1"/>
                          </a:solidFill>
                          <a:latin typeface="微软雅黑" pitchFamily="34" charset="-122"/>
                          <a:ea typeface="微软雅黑" pitchFamily="34" charset="-122"/>
                        </a:rPr>
                        <a:t>标准、利用路由器将各种计算机网络互连起来而形成的、一个覆盖全球的、特定的互连网</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itchFamily="34" charset="-122"/>
                          <a:ea typeface="微软雅黑" pitchFamily="34" charset="-122"/>
                        </a:rPr>
                        <a:t>泛指由多个不同类型计算机网络互连而成的网络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xmlns="" val="10004"/>
                  </a:ext>
                </a:extLst>
              </a:tr>
              <a:tr h="326392">
                <a:tc>
                  <a:txBody>
                    <a:bodyPr/>
                    <a:lstStyle/>
                    <a:p>
                      <a:pPr algn="ctr"/>
                      <a:r>
                        <a:rPr lang="zh-CN" altLang="en-US" sz="1600" b="1" dirty="0">
                          <a:solidFill>
                            <a:schemeClr val="bg1"/>
                          </a:solidFill>
                          <a:latin typeface="微软雅黑" pitchFamily="34" charset="-122"/>
                          <a:ea typeface="微软雅黑" pitchFamily="34" charset="-122"/>
                        </a:rPr>
                        <a:t>使用 </a:t>
                      </a:r>
                      <a:r>
                        <a:rPr lang="en-US" altLang="zh-CN" sz="1600" b="1" dirty="0">
                          <a:solidFill>
                            <a:schemeClr val="bg1"/>
                          </a:solidFill>
                          <a:latin typeface="微软雅黑" pitchFamily="34" charset="-122"/>
                          <a:ea typeface="微软雅黑" pitchFamily="34" charset="-122"/>
                        </a:rPr>
                        <a:t>TCP/IP</a:t>
                      </a:r>
                      <a:endParaRPr lang="zh-CN" altLang="en-US" sz="1600" b="1" dirty="0">
                        <a:solidFill>
                          <a:schemeClr val="bg1"/>
                        </a:solidFill>
                        <a:latin typeface="微软雅黑" pitchFamily="34" charset="-122"/>
                        <a:ea typeface="微软雅黑" pitchFamily="34" charset="-122"/>
                      </a:endParaRP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itchFamily="34" charset="-122"/>
                          <a:ea typeface="微软雅黑" pitchFamily="34" charset="-122"/>
                        </a:rPr>
                        <a:t>除 </a:t>
                      </a:r>
                      <a:r>
                        <a:rPr lang="en-US" altLang="zh-CN" sz="1600" b="1" dirty="0">
                          <a:solidFill>
                            <a:schemeClr val="tx1"/>
                          </a:solidFill>
                          <a:latin typeface="微软雅黑" pitchFamily="34" charset="-122"/>
                          <a:ea typeface="微软雅黑" pitchFamily="34" charset="-122"/>
                        </a:rPr>
                        <a:t>TCP/IP </a:t>
                      </a:r>
                      <a:r>
                        <a:rPr lang="zh-CN" altLang="en-US" sz="1600" b="1" dirty="0">
                          <a:solidFill>
                            <a:schemeClr val="tx1"/>
                          </a:solidFill>
                          <a:latin typeface="微软雅黑" pitchFamily="34" charset="-122"/>
                          <a:ea typeface="微软雅黑" pitchFamily="34" charset="-122"/>
                        </a:rPr>
                        <a:t>外，还可以使用其他协议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xmlns="" val="10005"/>
                  </a:ext>
                </a:extLst>
              </a:tr>
              <a:tr h="326392">
                <a:tc>
                  <a:txBody>
                    <a:bodyPr/>
                    <a:lstStyle/>
                    <a:p>
                      <a:pPr algn="ctr"/>
                      <a:r>
                        <a:rPr lang="zh-CN" altLang="en-US" sz="1600" b="1" dirty="0">
                          <a:solidFill>
                            <a:schemeClr val="bg1"/>
                          </a:solidFill>
                          <a:latin typeface="微软雅黑" pitchFamily="34" charset="-122"/>
                          <a:ea typeface="微软雅黑" pitchFamily="34" charset="-122"/>
                        </a:rPr>
                        <a:t>是一个专用名词</a:t>
                      </a:r>
                    </a:p>
                  </a:txBody>
                  <a:tcPr anchor="ctr">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solidFill>
                      <a:srgbClr val="0066FF"/>
                    </a:solidFill>
                  </a:tcPr>
                </a:tc>
                <a:tc>
                  <a:txBody>
                    <a:bodyPr/>
                    <a:lstStyle/>
                    <a:p>
                      <a:pPr algn="ctr"/>
                      <a:r>
                        <a:rPr lang="zh-CN" altLang="en-US" sz="1600" b="1" dirty="0">
                          <a:solidFill>
                            <a:schemeClr val="tx1"/>
                          </a:solidFill>
                          <a:latin typeface="微软雅黑" pitchFamily="34" charset="-122"/>
                          <a:ea typeface="微软雅黑" pitchFamily="34" charset="-122"/>
                        </a:rPr>
                        <a:t>是一个通用名词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extLst>
                  <a:ext uri="{0D108BD9-81ED-4DB2-BD59-A6C34878D82A}">
                    <a16:rowId xmlns:a16="http://schemas.microsoft.com/office/drawing/2014/main" xmlns="" val="10006"/>
                  </a:ext>
                </a:extLst>
              </a:tr>
            </a:tbl>
          </a:graphicData>
        </a:graphic>
      </p:graphicFrame>
      <p:sp>
        <p:nvSpPr>
          <p:cNvPr id="2" name="矩形 1"/>
          <p:cNvSpPr/>
          <p:nvPr/>
        </p:nvSpPr>
        <p:spPr>
          <a:xfrm>
            <a:off x="515721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互连网（</a:t>
            </a:r>
            <a:r>
              <a:rPr lang="en-US" altLang="zh-CN" sz="2000" b="1" dirty="0">
                <a:solidFill>
                  <a:srgbClr val="FF0000"/>
                </a:solidFill>
                <a:latin typeface="微软雅黑" pitchFamily="34" charset="-122"/>
                <a:ea typeface="微软雅黑" pitchFamily="34" charset="-122"/>
              </a:rPr>
              <a:t>i</a:t>
            </a:r>
            <a:r>
              <a:rPr lang="en-US" altLang="zh-CN" sz="2000" b="1" dirty="0">
                <a:solidFill>
                  <a:schemeClr val="tx1"/>
                </a:solidFill>
                <a:latin typeface="微软雅黑" pitchFamily="34" charset="-122"/>
                <a:ea typeface="微软雅黑" pitchFamily="34" charset="-122"/>
              </a:rPr>
              <a:t>nternet</a:t>
            </a:r>
            <a:r>
              <a:rPr lang="zh-CN" altLang="en-US" sz="2000" b="1" dirty="0">
                <a:solidFill>
                  <a:schemeClr val="tx1"/>
                </a:solidFill>
                <a:latin typeface="微软雅黑" pitchFamily="34" charset="-122"/>
                <a:ea typeface="微软雅黑" pitchFamily="34" charset="-122"/>
              </a:rPr>
              <a:t>）</a:t>
            </a:r>
          </a:p>
        </p:txBody>
      </p:sp>
      <p:sp>
        <p:nvSpPr>
          <p:cNvPr id="6" name="矩形 5"/>
          <p:cNvSpPr/>
          <p:nvPr/>
        </p:nvSpPr>
        <p:spPr>
          <a:xfrm>
            <a:off x="1438656" y="1316736"/>
            <a:ext cx="2560320" cy="44657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互联网（</a:t>
            </a:r>
            <a:r>
              <a:rPr lang="en-US" altLang="zh-CN" sz="2000" b="1" dirty="0">
                <a:solidFill>
                  <a:srgbClr val="FF0000"/>
                </a:solidFill>
                <a:latin typeface="微软雅黑" pitchFamily="34" charset="-122"/>
                <a:ea typeface="微软雅黑" pitchFamily="34" charset="-122"/>
              </a:rPr>
              <a:t>I</a:t>
            </a:r>
            <a:r>
              <a:rPr lang="en-US" altLang="zh-CN" sz="2000" b="1" dirty="0">
                <a:solidFill>
                  <a:schemeClr val="tx1"/>
                </a:solidFill>
                <a:latin typeface="微软雅黑" pitchFamily="34" charset="-122"/>
                <a:ea typeface="微软雅黑" pitchFamily="34" charset="-122"/>
              </a:rPr>
              <a:t>nternet</a:t>
            </a:r>
            <a:r>
              <a:rPr lang="zh-CN" altLang="en-US" sz="2000" b="1" dirty="0">
                <a:solidFill>
                  <a:schemeClr val="tx1"/>
                </a:solidFill>
                <a:latin typeface="微软雅黑" pitchFamily="34" charset="-122"/>
                <a:ea typeface="微软雅黑" pitchFamily="34" charset="-122"/>
              </a:rPr>
              <a:t>）</a:t>
            </a:r>
          </a:p>
        </p:txBody>
      </p:sp>
    </p:spTree>
    <p:extLst>
      <p:ext uri="{BB962C8B-B14F-4D97-AF65-F5344CB8AC3E}">
        <p14:creationId xmlns:p14="http://schemas.microsoft.com/office/powerpoint/2010/main" val="3660017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516675"/>
            <a:ext cx="7315200" cy="1607344"/>
          </a:xfrm>
          <a:prstGeom prst="rect">
            <a:avLst/>
          </a:prstGeom>
          <a:noFill/>
        </p:spPr>
        <p:txBody>
          <a:bodyPr vert="horz" wrap="square" rtlCol="0" anchor="ctr" anchorCtr="0">
            <a:noAutofit/>
          </a:bodyPr>
          <a:lstStyle/>
          <a:p>
            <a:r>
              <a:rPr lang="en-US" altLang="zh-CN" sz="2800" dirty="0"/>
              <a:t>2019</a:t>
            </a:r>
            <a:r>
              <a:rPr lang="zh-CN" altLang="zh-CN" sz="2800" dirty="0"/>
              <a:t>年</a:t>
            </a:r>
            <a:r>
              <a:rPr lang="en-US" altLang="zh-CN" sz="2800" dirty="0"/>
              <a:t>10</a:t>
            </a:r>
            <a:r>
              <a:rPr lang="zh-CN" altLang="zh-CN" sz="2800" dirty="0"/>
              <a:t>月</a:t>
            </a:r>
            <a:r>
              <a:rPr lang="en-US" altLang="zh-CN" sz="2800" dirty="0"/>
              <a:t>20</a:t>
            </a:r>
            <a:r>
              <a:rPr lang="zh-CN" altLang="zh-CN" sz="2800" dirty="0"/>
              <a:t>日，第六届世界互联网大会在浙江乌镇开幕，国家主席习近平向大会致贺信指出，</a:t>
            </a:r>
            <a:r>
              <a:rPr lang="en-US" altLang="zh-CN" sz="2800" dirty="0"/>
              <a:t>2019</a:t>
            </a:r>
            <a:r>
              <a:rPr lang="zh-CN" altLang="zh-CN" sz="2800" dirty="0"/>
              <a:t>年是互联网诞生</a:t>
            </a:r>
            <a:r>
              <a:rPr lang="en-US" altLang="zh-CN" sz="2800" u="sng" dirty="0"/>
              <a:t>              </a:t>
            </a:r>
            <a:r>
              <a:rPr lang="zh-CN" altLang="zh-CN" sz="2800" dirty="0"/>
              <a:t>周年。</a:t>
            </a:r>
            <a:endParaRPr lang="zh-CN" altLang="en-US" sz="26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40</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50</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60</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70</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522769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97959" y="1112838"/>
            <a:ext cx="8133858" cy="461665"/>
            <a:chOff x="497959" y="1259142"/>
            <a:chExt cx="8133858" cy="461665"/>
          </a:xfrm>
        </p:grpSpPr>
        <p:sp>
          <p:nvSpPr>
            <p:cNvPr id="31746" name="AutoShape 5"/>
            <p:cNvSpPr>
              <a:spLocks noChangeArrowheads="1"/>
            </p:cNvSpPr>
            <p:nvPr/>
          </p:nvSpPr>
          <p:spPr bwMode="auto">
            <a:xfrm>
              <a:off x="497959" y="1302068"/>
              <a:ext cx="8133858"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1747" name="Rectangle 6"/>
            <p:cNvSpPr>
              <a:spLocks noChangeArrowheads="1"/>
            </p:cNvSpPr>
            <p:nvPr/>
          </p:nvSpPr>
          <p:spPr bwMode="auto">
            <a:xfrm>
              <a:off x="1861963" y="1259142"/>
              <a:ext cx="54200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grpSp>
      <p:sp>
        <p:nvSpPr>
          <p:cNvPr id="4" name="Rectangle 8"/>
          <p:cNvSpPr>
            <a:spLocks noChangeArrowheads="1"/>
          </p:cNvSpPr>
          <p:nvPr/>
        </p:nvSpPr>
        <p:spPr bwMode="auto">
          <a:xfrm>
            <a:off x="497959" y="1659001"/>
            <a:ext cx="8133858"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第一阶段：</a:t>
            </a:r>
            <a:r>
              <a:rPr lang="zh-CN" altLang="en-US" sz="2000" b="1" dirty="0">
                <a:latin typeface="微软雅黑" pitchFamily="34" charset="-122"/>
                <a:ea typeface="微软雅黑" pitchFamily="34" charset="-122"/>
              </a:rPr>
              <a:t>从单个网络 </a:t>
            </a:r>
            <a:r>
              <a:rPr lang="en-US" altLang="zh-CN" sz="2000" b="1" dirty="0" smtClean="0">
                <a:latin typeface="微软雅黑" pitchFamily="34" charset="-122"/>
                <a:ea typeface="微软雅黑" pitchFamily="34" charset="-122"/>
              </a:rPr>
              <a:t>ARPANET</a:t>
            </a:r>
            <a:r>
              <a:rPr lang="zh-CN" altLang="en-US" sz="2000" b="1" dirty="0" smtClean="0">
                <a:latin typeface="微软雅黑" pitchFamily="34" charset="-122"/>
                <a:ea typeface="微软雅黑" pitchFamily="34" charset="-122"/>
              </a:rPr>
              <a:t>向</a:t>
            </a:r>
            <a:r>
              <a:rPr lang="zh-CN" altLang="en-US" sz="2000" b="1" dirty="0">
                <a:latin typeface="微软雅黑" pitchFamily="34" charset="-122"/>
                <a:ea typeface="微软雅黑" pitchFamily="34" charset="-122"/>
              </a:rPr>
              <a:t>互联网发展的过程。 </a:t>
            </a: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smtClean="0">
                <a:latin typeface="微软雅黑" pitchFamily="34" charset="-122"/>
                <a:ea typeface="微软雅黑" pitchFamily="34" charset="-122"/>
              </a:rPr>
              <a:t>1969</a:t>
            </a:r>
            <a:r>
              <a:rPr lang="zh-CN" altLang="en-US" sz="2000" b="1" dirty="0" smtClean="0">
                <a:latin typeface="微软雅黑" pitchFamily="34" charset="-122"/>
                <a:ea typeface="微软雅黑" pitchFamily="34" charset="-122"/>
              </a:rPr>
              <a:t>年，美国国防部创建第一个分组交换网</a:t>
            </a:r>
            <a:r>
              <a:rPr lang="en-US" altLang="zh-CN" sz="2000" b="1" dirty="0" smtClean="0">
                <a:latin typeface="微软雅黑" pitchFamily="34" charset="-122"/>
                <a:ea typeface="微软雅黑" pitchFamily="34" charset="-122"/>
              </a:rPr>
              <a:t>ARPANET</a:t>
            </a:r>
            <a:r>
              <a:rPr lang="zh-CN" altLang="en-US" sz="2000" b="1" dirty="0" smtClean="0">
                <a:latin typeface="微软雅黑" pitchFamily="34" charset="-122"/>
                <a:ea typeface="微软雅黑" pitchFamily="34" charset="-122"/>
              </a:rPr>
              <a:t>。</a:t>
            </a:r>
            <a:endParaRPr lang="en-US" altLang="zh-CN" sz="2000" b="1" dirty="0" smtClean="0">
              <a:latin typeface="微软雅黑" pitchFamily="34" charset="-122"/>
              <a:ea typeface="微软雅黑" pitchFamily="34" charset="-122"/>
            </a:endParaRP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smtClean="0">
                <a:latin typeface="微软雅黑" pitchFamily="34" charset="-122"/>
                <a:ea typeface="微软雅黑" pitchFamily="34" charset="-122"/>
              </a:rPr>
              <a:t>1983</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a:t>
            </a:r>
            <a:r>
              <a:rPr lang="en-US" altLang="zh-CN" sz="2000" b="1" dirty="0">
                <a:latin typeface="微软雅黑" pitchFamily="34" charset="-122"/>
                <a:ea typeface="微软雅黑" pitchFamily="34" charset="-122"/>
              </a:rPr>
              <a:t>TCP/IP </a:t>
            </a:r>
            <a:r>
              <a:rPr lang="zh-CN" altLang="en-US" sz="2000" b="1" dirty="0">
                <a:latin typeface="微软雅黑" pitchFamily="34" charset="-122"/>
                <a:ea typeface="微软雅黑" pitchFamily="34" charset="-122"/>
              </a:rPr>
              <a:t>协议成为 </a:t>
            </a:r>
            <a:r>
              <a:rPr lang="en-US" altLang="zh-CN" sz="2000" b="1" dirty="0" smtClean="0">
                <a:latin typeface="微软雅黑" pitchFamily="34" charset="-122"/>
                <a:ea typeface="微软雅黑" pitchFamily="34" charset="-122"/>
              </a:rPr>
              <a:t>ARPANET</a:t>
            </a:r>
            <a:r>
              <a:rPr lang="zh-CN" altLang="en-US" sz="2000" b="1" dirty="0" smtClean="0">
                <a:latin typeface="微软雅黑" pitchFamily="34" charset="-122"/>
                <a:ea typeface="微软雅黑" pitchFamily="34" charset="-122"/>
              </a:rPr>
              <a:t>上</a:t>
            </a:r>
            <a:r>
              <a:rPr lang="zh-CN" altLang="en-US" sz="2000" b="1" dirty="0">
                <a:latin typeface="微软雅黑" pitchFamily="34" charset="-122"/>
                <a:ea typeface="微软雅黑" pitchFamily="34" charset="-122"/>
              </a:rPr>
              <a:t>的标准协议，</a:t>
            </a:r>
            <a:r>
              <a:rPr lang="zh-CN" altLang="zh-CN" sz="2000" b="1" dirty="0">
                <a:latin typeface="微软雅黑" pitchFamily="34" charset="-122"/>
                <a:ea typeface="微软雅黑" pitchFamily="34" charset="-122"/>
              </a:rPr>
              <a:t>使得所有使用</a:t>
            </a:r>
            <a:r>
              <a:rPr lang="en-US" altLang="zh-CN" sz="2000" b="1" dirty="0">
                <a:latin typeface="微软雅黑" pitchFamily="34" charset="-122"/>
                <a:ea typeface="微软雅黑" pitchFamily="34" charset="-122"/>
              </a:rPr>
              <a:t> TCP/IP </a:t>
            </a:r>
            <a:r>
              <a:rPr lang="zh-CN" altLang="zh-CN" sz="2000" b="1" dirty="0">
                <a:latin typeface="微软雅黑" pitchFamily="34" charset="-122"/>
                <a:ea typeface="微软雅黑" pitchFamily="34" charset="-122"/>
              </a:rPr>
              <a:t>协议的计算机都能利用</a:t>
            </a:r>
            <a:r>
              <a:rPr lang="zh-CN" altLang="zh-CN" sz="2000" b="1" dirty="0" smtClean="0">
                <a:latin typeface="微软雅黑" pitchFamily="34" charset="-122"/>
                <a:ea typeface="微软雅黑" pitchFamily="34" charset="-122"/>
              </a:rPr>
              <a:t>互</a:t>
            </a:r>
            <a:r>
              <a:rPr lang="zh-CN" altLang="en-US" sz="2000" b="1" dirty="0" smtClean="0">
                <a:latin typeface="微软雅黑" pitchFamily="34" charset="-122"/>
                <a:ea typeface="微软雅黑" pitchFamily="34" charset="-122"/>
              </a:rPr>
              <a:t>联</a:t>
            </a:r>
            <a:r>
              <a:rPr lang="zh-CN" altLang="zh-CN" sz="2000" b="1" dirty="0" smtClean="0">
                <a:latin typeface="微软雅黑" pitchFamily="34" charset="-122"/>
                <a:ea typeface="微软雅黑" pitchFamily="34" charset="-122"/>
              </a:rPr>
              <a:t>网</a:t>
            </a:r>
            <a:r>
              <a:rPr lang="zh-CN" altLang="zh-CN" sz="2000" b="1" dirty="0">
                <a:latin typeface="微软雅黑" pitchFamily="34" charset="-122"/>
                <a:ea typeface="微软雅黑" pitchFamily="34" charset="-122"/>
              </a:rPr>
              <a:t>相互通信</a:t>
            </a:r>
            <a:r>
              <a:rPr lang="zh-CN" altLang="en-US" sz="2000" b="1" dirty="0">
                <a:latin typeface="微软雅黑" pitchFamily="34" charset="-122"/>
                <a:ea typeface="微软雅黑" pitchFamily="34" charset="-122"/>
              </a:rPr>
              <a:t>。</a:t>
            </a:r>
          </a:p>
          <a:p>
            <a:pPr marL="357188" indent="-357188" fontAlgn="auto">
              <a:lnSpc>
                <a:spcPts val="3300"/>
              </a:lnSpc>
              <a:spcBef>
                <a:spcPts val="0"/>
              </a:spcBef>
              <a:spcAft>
                <a:spcPts val="0"/>
              </a:spcAft>
              <a:buClr>
                <a:srgbClr val="0070C0"/>
              </a:buClr>
              <a:buFont typeface="Wingdings" pitchFamily="2" charset="2"/>
              <a:buChar char="l"/>
              <a:defRPr/>
            </a:pPr>
            <a:r>
              <a:rPr lang="en-US" altLang="zh-CN" sz="2000" b="1" dirty="0" smtClean="0">
                <a:latin typeface="微软雅黑" pitchFamily="34" charset="-122"/>
                <a:ea typeface="微软雅黑" pitchFamily="34" charset="-122"/>
              </a:rPr>
              <a:t>1990</a:t>
            </a:r>
            <a:r>
              <a:rPr lang="zh-CN" altLang="zh-CN" sz="2000" b="1" dirty="0">
                <a:latin typeface="微软雅黑" pitchFamily="34" charset="-122"/>
                <a:ea typeface="微软雅黑" pitchFamily="34" charset="-122"/>
              </a:rPr>
              <a:t>年</a:t>
            </a:r>
            <a:r>
              <a:rPr lang="zh-CN" altLang="en-US" sz="2000" b="1" dirty="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ARPANET</a:t>
            </a:r>
            <a:r>
              <a:rPr lang="zh-CN" altLang="zh-CN" sz="2000" b="1" dirty="0" smtClean="0">
                <a:latin typeface="微软雅黑" pitchFamily="34" charset="-122"/>
                <a:ea typeface="微软雅黑" pitchFamily="34" charset="-122"/>
              </a:rPr>
              <a:t>正式</a:t>
            </a:r>
            <a:r>
              <a:rPr lang="zh-CN" altLang="zh-CN" sz="2000" b="1" dirty="0">
                <a:latin typeface="微软雅黑" pitchFamily="34" charset="-122"/>
                <a:ea typeface="微软雅黑" pitchFamily="34" charset="-122"/>
              </a:rPr>
              <a:t>宣布关闭</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Tree>
    <p:extLst>
      <p:ext uri="{BB962C8B-B14F-4D97-AF65-F5344CB8AC3E}">
        <p14:creationId xmlns:p14="http://schemas.microsoft.com/office/powerpoint/2010/main" val="17202010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AutoShape 5"/>
          <p:cNvSpPr>
            <a:spLocks noChangeArrowheads="1"/>
          </p:cNvSpPr>
          <p:nvPr/>
        </p:nvSpPr>
        <p:spPr bwMode="auto">
          <a:xfrm>
            <a:off x="497959" y="915924"/>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4819" name="Rectangle 6"/>
          <p:cNvSpPr>
            <a:spLocks noChangeArrowheads="1"/>
          </p:cNvSpPr>
          <p:nvPr/>
        </p:nvSpPr>
        <p:spPr bwMode="auto">
          <a:xfrm>
            <a:off x="1884045" y="865442"/>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8" y="1492187"/>
            <a:ext cx="3650241" cy="2163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28600" indent="-228600" eaLnBrk="0" fontAlgn="auto" hangingPunct="0">
              <a:lnSpc>
                <a:spcPts val="3300"/>
              </a:lnSpc>
              <a:spcBef>
                <a:spcPts val="0"/>
              </a:spcBef>
              <a:spcAft>
                <a:spcPts val="0"/>
              </a:spcAft>
              <a:buFont typeface="Arial" charset="0"/>
              <a:buNone/>
              <a:defRPr/>
            </a:pPr>
            <a:r>
              <a:rPr lang="zh-CN" altLang="en-US" sz="2000" b="1" dirty="0">
                <a:solidFill>
                  <a:srgbClr val="CC00CC"/>
                </a:solidFill>
                <a:latin typeface="微软雅黑" pitchFamily="34" charset="-122"/>
                <a:ea typeface="微软雅黑" pitchFamily="34" charset="-122"/>
              </a:rPr>
              <a:t>第二阶段：</a:t>
            </a:r>
            <a:r>
              <a:rPr lang="zh-CN" altLang="en-US" sz="2000" b="1" dirty="0">
                <a:latin typeface="微软雅黑" pitchFamily="34" charset="-122"/>
                <a:ea typeface="微软雅黑" pitchFamily="34" charset="-122"/>
              </a:rPr>
              <a:t>建成了三级结构的互联网。</a:t>
            </a:r>
            <a:r>
              <a:rPr lang="zh-CN" altLang="en-US" sz="2000" b="1" dirty="0">
                <a:latin typeface="+mn-lt"/>
                <a:ea typeface="+mn-ea"/>
              </a:rPr>
              <a:t> </a:t>
            </a:r>
          </a:p>
          <a:p>
            <a:pPr marL="358775" indent="-358775" eaLnBrk="0" fontAlgn="auto" hangingPunct="0">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它是一个三级计算机网络，分为主干网、地区网和校园网（或企业网）。</a:t>
            </a:r>
            <a:endParaRPr lang="en-US" altLang="zh-CN" sz="2000" b="1" dirty="0">
              <a:latin typeface="微软雅黑" pitchFamily="34" charset="-122"/>
              <a:ea typeface="微软雅黑" pitchFamily="34" charset="-122"/>
            </a:endParaRPr>
          </a:p>
        </p:txBody>
      </p:sp>
      <p:grpSp>
        <p:nvGrpSpPr>
          <p:cNvPr id="34821" name="组合 96"/>
          <p:cNvGrpSpPr>
            <a:grpSpLocks/>
          </p:cNvGrpSpPr>
          <p:nvPr/>
        </p:nvGrpSpPr>
        <p:grpSpPr bwMode="auto">
          <a:xfrm>
            <a:off x="3666263" y="1616595"/>
            <a:ext cx="5133975" cy="2279650"/>
            <a:chOff x="1546887" y="3062631"/>
            <a:chExt cx="6195987" cy="2752192"/>
          </a:xfrm>
        </p:grpSpPr>
        <p:cxnSp>
          <p:nvCxnSpPr>
            <p:cNvPr id="34822"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3"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4"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5"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2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27"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8"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cxnSp>
          <p:nvCxnSpPr>
            <p:cNvPr id="34829"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grpSp>
          <p:nvGrpSpPr>
            <p:cNvPr id="13" name="Group 194"/>
            <p:cNvGrpSpPr>
              <a:grpSpLocks/>
            </p:cNvGrpSpPr>
            <p:nvPr/>
          </p:nvGrpSpPr>
          <p:grpSpPr bwMode="auto">
            <a:xfrm>
              <a:off x="5795963" y="5338573"/>
              <a:ext cx="860425" cy="476250"/>
              <a:chOff x="2569" y="3268"/>
              <a:chExt cx="542" cy="300"/>
            </a:xfrm>
            <a:solidFill>
              <a:srgbClr val="0070C0"/>
            </a:solidFill>
          </p:grpSpPr>
          <p:sp>
            <p:nvSpPr>
              <p:cNvPr id="1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1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2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2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sp>
          <p:nvSpPr>
            <p:cNvPr id="2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34834" name="Text Box 1524"/>
            <p:cNvSpPr txBox="1">
              <a:spLocks noChangeArrowheads="1"/>
            </p:cNvSpPr>
            <p:nvPr/>
          </p:nvSpPr>
          <p:spPr bwMode="auto">
            <a:xfrm>
              <a:off x="4156738" y="3144732"/>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主干网</a:t>
              </a:r>
            </a:p>
          </p:txBody>
        </p:sp>
        <p:pic>
          <p:nvPicPr>
            <p:cNvPr id="34835"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36"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Group 195"/>
            <p:cNvGrpSpPr>
              <a:grpSpLocks/>
            </p:cNvGrpSpPr>
            <p:nvPr/>
          </p:nvGrpSpPr>
          <p:grpSpPr bwMode="auto">
            <a:xfrm>
              <a:off x="6877050" y="5338573"/>
              <a:ext cx="860425" cy="476250"/>
              <a:chOff x="2569" y="3268"/>
              <a:chExt cx="542" cy="300"/>
            </a:xfrm>
            <a:solidFill>
              <a:srgbClr val="0070C0"/>
            </a:solidFill>
          </p:grpSpPr>
          <p:sp>
            <p:nvSpPr>
              <p:cNvPr id="30"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1"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2"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3"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4"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5"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6"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7"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38"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39"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40"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41" name="Group 207"/>
            <p:cNvGrpSpPr>
              <a:grpSpLocks/>
            </p:cNvGrpSpPr>
            <p:nvPr/>
          </p:nvGrpSpPr>
          <p:grpSpPr bwMode="auto">
            <a:xfrm>
              <a:off x="3990975" y="5338573"/>
              <a:ext cx="860425" cy="476250"/>
              <a:chOff x="2569" y="3268"/>
              <a:chExt cx="542" cy="300"/>
            </a:xfrm>
            <a:solidFill>
              <a:srgbClr val="0070C0"/>
            </a:solidFill>
          </p:grpSpPr>
          <p:sp>
            <p:nvSpPr>
              <p:cNvPr id="42"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3"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4"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5"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6"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7"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8"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49"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0"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1"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52"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53" name="Group 231"/>
            <p:cNvGrpSpPr>
              <a:grpSpLocks/>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62"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3"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64"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pic>
          <p:nvPicPr>
            <p:cNvPr id="34840"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1"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2"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43"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9" name="Group 248"/>
            <p:cNvGrpSpPr>
              <a:grpSpLocks/>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70"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1" name="Text Box 1524"/>
              <p:cNvSpPr txBox="1">
                <a:spLocks noChangeArrowheads="1"/>
              </p:cNvSpPr>
              <p:nvPr/>
            </p:nvSpPr>
            <p:spPr bwMode="auto">
              <a:xfrm>
                <a:off x="704" y="2240"/>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grpSp>
          <p:nvGrpSpPr>
            <p:cNvPr id="72" name="Group 251"/>
            <p:cNvGrpSpPr>
              <a:grpSpLocks/>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73"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74" name="Text Box 1524"/>
              <p:cNvSpPr txBox="1">
                <a:spLocks noChangeArrowheads="1"/>
              </p:cNvSpPr>
              <p:nvPr/>
            </p:nvSpPr>
            <p:spPr bwMode="auto">
              <a:xfrm>
                <a:off x="710" y="2240"/>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cxnSp>
          <p:nvCxnSpPr>
            <p:cNvPr id="34846"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headEnd/>
              <a:tailEnd/>
            </a:ln>
            <a:extLst>
              <a:ext uri="{909E8E84-426E-40DD-AFC4-6F175D3DCCD1}">
                <a14:hiddenFill xmlns:a14="http://schemas.microsoft.com/office/drawing/2010/main">
                  <a:noFill/>
                </a14:hiddenFill>
              </a:ext>
            </a:extLst>
          </p:spPr>
        </p:cxnSp>
        <p:pic>
          <p:nvPicPr>
            <p:cNvPr id="34847" name="Picture 146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7" name="Group 219"/>
            <p:cNvGrpSpPr>
              <a:grpSpLocks/>
            </p:cNvGrpSpPr>
            <p:nvPr/>
          </p:nvGrpSpPr>
          <p:grpSpPr bwMode="auto">
            <a:xfrm>
              <a:off x="2700338" y="5338573"/>
              <a:ext cx="860425" cy="476250"/>
              <a:chOff x="2569" y="3268"/>
              <a:chExt cx="542" cy="300"/>
            </a:xfrm>
            <a:solidFill>
              <a:srgbClr val="0070C0"/>
            </a:solidFill>
          </p:grpSpPr>
          <p:sp>
            <p:nvSpPr>
              <p:cNvPr id="78"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79"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0"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1"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2"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3"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4"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5"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fontAlgn="auto" hangingPunct="0">
                  <a:spcBef>
                    <a:spcPts val="0"/>
                  </a:spcBef>
                  <a:spcAft>
                    <a:spcPts val="0"/>
                  </a:spcAft>
                  <a:defRPr/>
                </a:pPr>
                <a:endParaRPr lang="zh-CN" altLang="en-US">
                  <a:latin typeface="+mn-lt"/>
                  <a:ea typeface="+mn-ea"/>
                </a:endParaRPr>
              </a:p>
            </p:txBody>
          </p:sp>
          <p:sp>
            <p:nvSpPr>
              <p:cNvPr id="86" name="Freeform 1437"/>
              <p:cNvSpPr>
                <a:spLocks/>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7" name="Freeform 1438"/>
              <p:cNvSpPr>
                <a:spLocks/>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sp>
            <p:nvSpPr>
              <p:cNvPr id="88" name="Freeform 1439"/>
              <p:cNvSpPr>
                <a:spLocks/>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auto">
                  <a:spcBef>
                    <a:spcPts val="0"/>
                  </a:spcBef>
                  <a:spcAft>
                    <a:spcPts val="0"/>
                  </a:spcAft>
                  <a:defRPr/>
                </a:pPr>
                <a:endParaRPr lang="zh-CN" altLang="en-US">
                  <a:latin typeface="+mn-lt"/>
                  <a:ea typeface="+mn-ea"/>
                </a:endParaRPr>
              </a:p>
            </p:txBody>
          </p:sp>
        </p:grpSp>
        <p:grpSp>
          <p:nvGrpSpPr>
            <p:cNvPr id="89" name="Group 190"/>
            <p:cNvGrpSpPr>
              <a:grpSpLocks/>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90"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headEnd/>
                    <a:tailEnd/>
                  </a14:hiddenLine>
                </a:ext>
              </a:extLst>
            </p:spPr>
            <p:txBody>
              <a:bodyPr wrap="none" anchor="ctr"/>
              <a:lstStyle/>
              <a:p>
                <a:pPr fontAlgn="auto">
                  <a:spcBef>
                    <a:spcPts val="0"/>
                  </a:spcBef>
                  <a:spcAft>
                    <a:spcPts val="0"/>
                  </a:spcAft>
                  <a:defRPr/>
                </a:pPr>
                <a:endParaRPr lang="zh-CN" altLang="en-US">
                  <a:latin typeface="+mn-lt"/>
                  <a:ea typeface="+mn-ea"/>
                </a:endParaRPr>
              </a:p>
            </p:txBody>
          </p:sp>
          <p:sp>
            <p:nvSpPr>
              <p:cNvPr id="91" name="Text Box 1524"/>
              <p:cNvSpPr txBox="1">
                <a:spLocks noChangeArrowheads="1"/>
              </p:cNvSpPr>
              <p:nvPr/>
            </p:nvSpPr>
            <p:spPr bwMode="auto">
              <a:xfrm>
                <a:off x="705" y="2264"/>
                <a:ext cx="550" cy="234"/>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itchFamily="18" charset="0"/>
                    <a:ea typeface="微软雅黑" pitchFamily="34" charset="-122"/>
                  </a:rPr>
                  <a:t>地区网</a:t>
                </a:r>
              </a:p>
            </p:txBody>
          </p:sp>
        </p:grpSp>
        <p:sp>
          <p:nvSpPr>
            <p:cNvPr id="34850" name="Text Box 1524"/>
            <p:cNvSpPr txBox="1">
              <a:spLocks noChangeArrowheads="1"/>
            </p:cNvSpPr>
            <p:nvPr/>
          </p:nvSpPr>
          <p:spPr bwMode="auto">
            <a:xfrm>
              <a:off x="1546887" y="5387000"/>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1" name="Text Box 1524"/>
            <p:cNvSpPr txBox="1">
              <a:spLocks noChangeArrowheads="1"/>
            </p:cNvSpPr>
            <p:nvPr/>
          </p:nvSpPr>
          <p:spPr bwMode="auto">
            <a:xfrm>
              <a:off x="2693352"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2" name="Text Box 1524"/>
            <p:cNvSpPr txBox="1">
              <a:spLocks noChangeArrowheads="1"/>
            </p:cNvSpPr>
            <p:nvPr/>
          </p:nvSpPr>
          <p:spPr bwMode="auto">
            <a:xfrm>
              <a:off x="3988751"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3" name="Text Box 1524"/>
            <p:cNvSpPr txBox="1">
              <a:spLocks noChangeArrowheads="1"/>
            </p:cNvSpPr>
            <p:nvPr/>
          </p:nvSpPr>
          <p:spPr bwMode="auto">
            <a:xfrm>
              <a:off x="5788977"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sp>
          <p:nvSpPr>
            <p:cNvPr id="34854" name="Text Box 1524"/>
            <p:cNvSpPr txBox="1">
              <a:spLocks noChangeArrowheads="1"/>
            </p:cNvSpPr>
            <p:nvPr/>
          </p:nvSpPr>
          <p:spPr bwMode="auto">
            <a:xfrm>
              <a:off x="6870064" y="5405471"/>
              <a:ext cx="872810" cy="371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400" b="1">
                  <a:solidFill>
                    <a:schemeClr val="bg1"/>
                  </a:solidFill>
                  <a:latin typeface="Times New Roman" pitchFamily="18" charset="0"/>
                  <a:ea typeface="微软雅黑" pitchFamily="34" charset="-122"/>
                </a:rPr>
                <a:t>校园网</a:t>
              </a:r>
            </a:p>
          </p:txBody>
        </p:sp>
      </p:grpSp>
    </p:spTree>
    <p:extLst>
      <p:ext uri="{BB962C8B-B14F-4D97-AF65-F5344CB8AC3E}">
        <p14:creationId xmlns:p14="http://schemas.microsoft.com/office/powerpoint/2010/main" val="1184623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AutoShape 5"/>
          <p:cNvSpPr>
            <a:spLocks noChangeArrowheads="1"/>
          </p:cNvSpPr>
          <p:nvPr/>
        </p:nvSpPr>
        <p:spPr bwMode="auto">
          <a:xfrm>
            <a:off x="497959" y="938340"/>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5843" name="Rectangle 6"/>
          <p:cNvSpPr>
            <a:spLocks noChangeArrowheads="1"/>
          </p:cNvSpPr>
          <p:nvPr/>
        </p:nvSpPr>
        <p:spPr bwMode="auto">
          <a:xfrm>
            <a:off x="1884045" y="897001"/>
            <a:ext cx="542007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chemeClr val="bg1"/>
                </a:solidFill>
                <a:latin typeface="微软雅黑" pitchFamily="34" charset="-122"/>
                <a:ea typeface="微软雅黑" pitchFamily="34" charset="-122"/>
              </a:rPr>
              <a:t>1.2.2  </a:t>
            </a:r>
            <a:r>
              <a:rPr lang="zh-CN" altLang="zh-CN" sz="2400" b="1" dirty="0">
                <a:solidFill>
                  <a:schemeClr val="bg1"/>
                </a:solidFill>
                <a:latin typeface="微软雅黑" pitchFamily="34" charset="-122"/>
                <a:ea typeface="微软雅黑" pitchFamily="34" charset="-122"/>
              </a:rPr>
              <a:t>互联网基础结构发展的三个阶段</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497959" y="1443165"/>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solidFill>
                  <a:srgbClr val="CC00CC"/>
                </a:solidFill>
                <a:latin typeface="微软雅黑" pitchFamily="34" charset="-122"/>
                <a:ea typeface="微软雅黑" pitchFamily="34" charset="-122"/>
              </a:rPr>
              <a:t>第三阶段：</a:t>
            </a:r>
            <a:r>
              <a:rPr lang="zh-CN" altLang="en-US" sz="2000" b="1" dirty="0">
                <a:latin typeface="微软雅黑" pitchFamily="34" charset="-122"/>
                <a:ea typeface="微软雅黑" pitchFamily="34" charset="-122"/>
              </a:rPr>
              <a:t>逐渐形成了</a:t>
            </a:r>
            <a:r>
              <a:rPr lang="zh-CN" altLang="en-US" sz="2000" b="1" dirty="0" smtClean="0">
                <a:latin typeface="微软雅黑" pitchFamily="34" charset="-122"/>
                <a:ea typeface="微软雅黑" pitchFamily="34" charset="-122"/>
              </a:rPr>
              <a:t>多层次</a:t>
            </a:r>
            <a:r>
              <a:rPr lang="en-US" altLang="zh-CN" sz="2000" b="1" dirty="0" smtClean="0">
                <a:latin typeface="微软雅黑" pitchFamily="34" charset="-122"/>
                <a:ea typeface="微软雅黑" pitchFamily="34" charset="-122"/>
              </a:rPr>
              <a:t>ISP</a:t>
            </a:r>
            <a:r>
              <a:rPr lang="zh-CN" altLang="en-US" sz="2000" b="1" dirty="0" smtClean="0">
                <a:latin typeface="微软雅黑" pitchFamily="34" charset="-122"/>
                <a:ea typeface="微软雅黑" pitchFamily="34" charset="-122"/>
              </a:rPr>
              <a:t>结构</a:t>
            </a:r>
            <a:r>
              <a:rPr lang="zh-CN" altLang="en-US" sz="2000" b="1" dirty="0">
                <a:latin typeface="微软雅黑" pitchFamily="34" charset="-122"/>
                <a:ea typeface="微软雅黑" pitchFamily="34" charset="-122"/>
              </a:rPr>
              <a:t>的互联网。 </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出现了</a:t>
            </a:r>
            <a:r>
              <a:rPr lang="zh-CN" altLang="en-US" sz="2000" b="1" dirty="0">
                <a:solidFill>
                  <a:srgbClr val="0000FF"/>
                </a:solidFill>
                <a:latin typeface="微软雅黑" pitchFamily="34" charset="-122"/>
                <a:ea typeface="微软雅黑" pitchFamily="34" charset="-122"/>
              </a:rPr>
              <a:t>互联网服务提供</a:t>
            </a:r>
            <a:r>
              <a:rPr lang="zh-CN" altLang="en-US" sz="2000" b="1" dirty="0" smtClean="0">
                <a:solidFill>
                  <a:srgbClr val="0000FF"/>
                </a:solidFill>
                <a:latin typeface="微软雅黑" pitchFamily="34" charset="-122"/>
                <a:ea typeface="微软雅黑" pitchFamily="34" charset="-122"/>
              </a:rPr>
              <a:t>者</a:t>
            </a:r>
            <a:r>
              <a:rPr lang="en-US" altLang="zh-CN" sz="2000" b="1" dirty="0" smtClean="0">
                <a:solidFill>
                  <a:srgbClr val="0000FF"/>
                </a:solidFill>
                <a:latin typeface="微软雅黑" pitchFamily="34" charset="-122"/>
                <a:ea typeface="微软雅黑" pitchFamily="34" charset="-122"/>
              </a:rPr>
              <a:t>ISP</a:t>
            </a:r>
            <a:r>
              <a:rPr lang="en-US" altLang="zh-CN" sz="2000" b="1" dirty="0" smtClean="0">
                <a:latin typeface="微软雅黑" pitchFamily="34" charset="-122"/>
                <a:ea typeface="微软雅黑" pitchFamily="34" charset="-122"/>
              </a:rPr>
              <a:t>(Internet </a:t>
            </a:r>
            <a:r>
              <a:rPr lang="en-US" altLang="zh-CN" sz="2000" b="1" dirty="0">
                <a:latin typeface="微软雅黑" pitchFamily="34" charset="-122"/>
                <a:ea typeface="微软雅黑" pitchFamily="34" charset="-122"/>
              </a:rPr>
              <a:t>Service Provider)</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任何机构和个人只要向</a:t>
            </a:r>
            <a:r>
              <a:rPr lang="zh-CN" altLang="zh-CN" sz="2000" b="1" dirty="0" smtClean="0">
                <a:latin typeface="微软雅黑" pitchFamily="34" charset="-122"/>
                <a:ea typeface="微软雅黑" pitchFamily="34" charset="-122"/>
              </a:rPr>
              <a:t>某个</a:t>
            </a:r>
            <a:r>
              <a:rPr lang="en-US" altLang="zh-CN" sz="2000" b="1" dirty="0" smtClean="0">
                <a:latin typeface="微软雅黑" pitchFamily="34" charset="-122"/>
                <a:ea typeface="微软雅黑" pitchFamily="34" charset="-122"/>
              </a:rPr>
              <a:t>ISP</a:t>
            </a:r>
            <a:r>
              <a:rPr lang="zh-CN" altLang="zh-CN" sz="2000" b="1" dirty="0" smtClean="0">
                <a:latin typeface="微软雅黑" pitchFamily="34" charset="-122"/>
                <a:ea typeface="微软雅黑" pitchFamily="34" charset="-122"/>
              </a:rPr>
              <a:t>交纳</a:t>
            </a:r>
            <a:r>
              <a:rPr lang="zh-CN" altLang="zh-CN" sz="2000" b="1" dirty="0">
                <a:latin typeface="微软雅黑" pitchFamily="34" charset="-122"/>
                <a:ea typeface="微软雅黑" pitchFamily="34" charset="-122"/>
              </a:rPr>
              <a:t>规定的费用，就可</a:t>
            </a:r>
            <a:r>
              <a:rPr lang="zh-CN" altLang="en-US" sz="2000" b="1" dirty="0">
                <a:latin typeface="微软雅黑" pitchFamily="34" charset="-122"/>
                <a:ea typeface="微软雅黑" pitchFamily="34" charset="-122"/>
              </a:rPr>
              <a:t>从</a:t>
            </a:r>
            <a:r>
              <a:rPr lang="zh-CN" altLang="zh-CN" sz="2000" b="1" dirty="0" smtClean="0">
                <a:latin typeface="微软雅黑" pitchFamily="34" charset="-122"/>
                <a:ea typeface="微软雅黑" pitchFamily="34" charset="-122"/>
              </a:rPr>
              <a:t>该</a:t>
            </a:r>
            <a:r>
              <a:rPr lang="en-US" altLang="zh-CN" sz="2000" b="1" dirty="0" smtClean="0">
                <a:latin typeface="微软雅黑" pitchFamily="34" charset="-122"/>
                <a:ea typeface="微软雅黑" pitchFamily="34" charset="-122"/>
              </a:rPr>
              <a:t>ISP</a:t>
            </a:r>
            <a:r>
              <a:rPr lang="zh-CN" altLang="zh-CN" sz="2000" b="1" dirty="0" smtClean="0">
                <a:latin typeface="微软雅黑" pitchFamily="34" charset="-122"/>
                <a:ea typeface="微软雅黑" pitchFamily="34" charset="-122"/>
              </a:rPr>
              <a:t>获取</a:t>
            </a:r>
            <a:r>
              <a:rPr lang="zh-CN" altLang="zh-CN" sz="2000" b="1" dirty="0">
                <a:latin typeface="微软雅黑" pitchFamily="34" charset="-122"/>
                <a:ea typeface="微软雅黑" pitchFamily="34" charset="-122"/>
              </a:rPr>
              <a:t>所</a:t>
            </a:r>
            <a:r>
              <a:rPr lang="zh-CN" altLang="zh-CN" sz="2000" b="1" dirty="0" smtClean="0">
                <a:latin typeface="微软雅黑" pitchFamily="34" charset="-122"/>
                <a:ea typeface="微软雅黑" pitchFamily="34" charset="-122"/>
              </a:rPr>
              <a:t>需</a:t>
            </a:r>
            <a:r>
              <a:rPr lang="en-US" altLang="zh-CN" sz="2000" b="1" dirty="0" smtClean="0">
                <a:latin typeface="微软雅黑" pitchFamily="34" charset="-122"/>
                <a:ea typeface="微软雅黑" pitchFamily="34" charset="-122"/>
              </a:rPr>
              <a:t>IP</a:t>
            </a:r>
            <a:r>
              <a:rPr lang="zh-CN" altLang="zh-CN" sz="2000" b="1" dirty="0" smtClean="0">
                <a:latin typeface="微软雅黑" pitchFamily="34" charset="-122"/>
                <a:ea typeface="微软雅黑" pitchFamily="34" charset="-122"/>
              </a:rPr>
              <a:t>地址</a:t>
            </a:r>
            <a:r>
              <a:rPr lang="zh-CN" altLang="zh-CN" sz="2000" b="1" dirty="0">
                <a:latin typeface="微软雅黑" pitchFamily="34" charset="-122"/>
                <a:ea typeface="微软雅黑" pitchFamily="34" charset="-122"/>
              </a:rPr>
              <a:t>的使用权，并可通过</a:t>
            </a:r>
            <a:r>
              <a:rPr lang="zh-CN" altLang="zh-CN" sz="2000" b="1" dirty="0" smtClean="0">
                <a:latin typeface="微软雅黑" pitchFamily="34" charset="-122"/>
                <a:ea typeface="微软雅黑" pitchFamily="34" charset="-122"/>
              </a:rPr>
              <a:t>该</a:t>
            </a:r>
            <a:r>
              <a:rPr lang="en-US" altLang="zh-CN" sz="2000" b="1" dirty="0" smtClean="0">
                <a:latin typeface="微软雅黑" pitchFamily="34" charset="-122"/>
                <a:ea typeface="微软雅黑" pitchFamily="34" charset="-122"/>
              </a:rPr>
              <a:t>ISP</a:t>
            </a:r>
            <a:r>
              <a:rPr lang="zh-CN" altLang="zh-CN" sz="2000" b="1" dirty="0" smtClean="0">
                <a:latin typeface="微软雅黑" pitchFamily="34" charset="-122"/>
                <a:ea typeface="微软雅黑" pitchFamily="34" charset="-122"/>
              </a:rPr>
              <a:t>接入</a:t>
            </a:r>
            <a:r>
              <a:rPr lang="zh-CN" altLang="zh-CN" sz="2000" b="1" dirty="0">
                <a:latin typeface="微软雅黑" pitchFamily="34" charset="-122"/>
                <a:ea typeface="微软雅黑" pitchFamily="34" charset="-122"/>
              </a:rPr>
              <a:t>到互联网</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68288" indent="-268288" fontAlgn="auto">
              <a:lnSpc>
                <a:spcPts val="3300"/>
              </a:lnSpc>
              <a:spcBef>
                <a:spcPts val="0"/>
              </a:spcBef>
              <a:spcAft>
                <a:spcPts val="0"/>
              </a:spcAft>
              <a:buClr>
                <a:srgbClr val="0070C0"/>
              </a:buClr>
              <a:buFont typeface="Wingdings" pitchFamily="2" charset="2"/>
              <a:buChar char="l"/>
              <a:defRPr/>
            </a:pPr>
            <a:r>
              <a:rPr lang="zh-CN" altLang="zh-CN" sz="2000" b="1" dirty="0">
                <a:latin typeface="微软雅黑" pitchFamily="34" charset="-122"/>
                <a:ea typeface="微软雅黑" pitchFamily="34" charset="-122"/>
              </a:rPr>
              <a:t>根据提供服务的覆盖面积大小以及所拥有的</a:t>
            </a:r>
            <a:r>
              <a:rPr lang="en-US" altLang="zh-CN" sz="2000" b="1" dirty="0">
                <a:latin typeface="微软雅黑" pitchFamily="34" charset="-122"/>
                <a:ea typeface="微软雅黑" pitchFamily="34" charset="-122"/>
              </a:rPr>
              <a:t>IP</a:t>
            </a:r>
            <a:r>
              <a:rPr lang="zh-CN" altLang="zh-CN" sz="2000" b="1" dirty="0">
                <a:latin typeface="微软雅黑" pitchFamily="34" charset="-122"/>
                <a:ea typeface="微软雅黑" pitchFamily="34" charset="-122"/>
              </a:rPr>
              <a:t>地址数目的不同，</a:t>
            </a:r>
            <a:r>
              <a:rPr lang="en-US" altLang="zh-CN" sz="2000" b="1" dirty="0" smtClean="0">
                <a:latin typeface="微软雅黑" pitchFamily="34" charset="-122"/>
                <a:ea typeface="微软雅黑" pitchFamily="34" charset="-122"/>
              </a:rPr>
              <a:t>ISP</a:t>
            </a:r>
            <a:r>
              <a:rPr lang="zh-CN" altLang="zh-CN" sz="2000" b="1" dirty="0" smtClean="0">
                <a:latin typeface="微软雅黑" pitchFamily="34" charset="-122"/>
                <a:ea typeface="微软雅黑" pitchFamily="34" charset="-122"/>
              </a:rPr>
              <a:t>也</a:t>
            </a:r>
            <a:r>
              <a:rPr lang="zh-CN" altLang="zh-CN" sz="2000" b="1" dirty="0">
                <a:latin typeface="微软雅黑" pitchFamily="34" charset="-122"/>
                <a:ea typeface="微软雅黑" pitchFamily="34" charset="-122"/>
              </a:rPr>
              <a:t>分成为</a:t>
            </a:r>
            <a:r>
              <a:rPr lang="zh-CN" altLang="zh-CN" sz="2000" b="1" dirty="0">
                <a:solidFill>
                  <a:srgbClr val="0000FF"/>
                </a:solidFill>
                <a:latin typeface="微软雅黑" pitchFamily="34" charset="-122"/>
                <a:ea typeface="微软雅黑" pitchFamily="34" charset="-122"/>
              </a:rPr>
              <a:t>不同层次</a:t>
            </a:r>
            <a:r>
              <a:rPr lang="zh-CN" altLang="zh-CN" sz="2000" b="1" dirty="0" smtClean="0">
                <a:solidFill>
                  <a:srgbClr val="0000FF"/>
                </a:solidFill>
                <a:latin typeface="微软雅黑" pitchFamily="34" charset="-122"/>
                <a:ea typeface="微软雅黑" pitchFamily="34" charset="-122"/>
              </a:rPr>
              <a:t>的</a:t>
            </a:r>
            <a:r>
              <a:rPr lang="en-US" altLang="zh-CN" sz="2000" b="1" dirty="0" smtClean="0">
                <a:solidFill>
                  <a:srgbClr val="0000FF"/>
                </a:solidFill>
                <a:latin typeface="微软雅黑" pitchFamily="34" charset="-122"/>
                <a:ea typeface="微软雅黑" pitchFamily="34" charset="-122"/>
              </a:rPr>
              <a:t>ISP</a:t>
            </a:r>
            <a:r>
              <a:rPr lang="zh-CN" altLang="zh-CN" sz="2000" b="1" dirty="0">
                <a:latin typeface="微软雅黑" pitchFamily="34" charset="-122"/>
                <a:ea typeface="微软雅黑" pitchFamily="34" charset="-122"/>
              </a:rPr>
              <a:t>：</a:t>
            </a:r>
            <a:r>
              <a:rPr lang="zh-CN" altLang="zh-CN" sz="2000" b="1" dirty="0" smtClean="0">
                <a:solidFill>
                  <a:srgbClr val="0000FF"/>
                </a:solidFill>
                <a:latin typeface="微软雅黑" pitchFamily="34" charset="-122"/>
                <a:ea typeface="微软雅黑" pitchFamily="34" charset="-122"/>
              </a:rPr>
              <a:t>主干</a:t>
            </a:r>
            <a:r>
              <a:rPr lang="en-US" altLang="zh-CN" sz="2000" b="1" dirty="0" smtClean="0">
                <a:solidFill>
                  <a:srgbClr val="0000FF"/>
                </a:solidFill>
                <a:latin typeface="微软雅黑" pitchFamily="34" charset="-122"/>
                <a:ea typeface="微软雅黑" pitchFamily="34" charset="-122"/>
              </a:rPr>
              <a:t>ISP</a:t>
            </a:r>
            <a:r>
              <a:rPr lang="zh-CN" altLang="zh-CN" sz="2000" b="1" dirty="0">
                <a:solidFill>
                  <a:srgbClr val="0000FF"/>
                </a:solidFill>
                <a:latin typeface="微软雅黑" pitchFamily="34" charset="-122"/>
                <a:ea typeface="微软雅黑" pitchFamily="34" charset="-122"/>
              </a:rPr>
              <a:t>、</a:t>
            </a:r>
            <a:r>
              <a:rPr lang="zh-CN" altLang="zh-CN" sz="2000" b="1" dirty="0" smtClean="0">
                <a:solidFill>
                  <a:srgbClr val="0000FF"/>
                </a:solidFill>
                <a:latin typeface="微软雅黑" pitchFamily="34" charset="-122"/>
                <a:ea typeface="微软雅黑" pitchFamily="34" charset="-122"/>
              </a:rPr>
              <a:t>地区</a:t>
            </a:r>
            <a:r>
              <a:rPr lang="en-US" altLang="zh-CN" sz="2000" b="1" dirty="0" smtClean="0">
                <a:solidFill>
                  <a:srgbClr val="0000FF"/>
                </a:solidFill>
                <a:latin typeface="微软雅黑" pitchFamily="34" charset="-122"/>
                <a:ea typeface="微软雅黑" pitchFamily="34" charset="-122"/>
              </a:rPr>
              <a:t>ISP</a:t>
            </a:r>
            <a:r>
              <a:rPr lang="zh-CN" altLang="zh-CN" sz="2000" b="1" dirty="0">
                <a:latin typeface="微软雅黑" pitchFamily="34" charset="-122"/>
                <a:ea typeface="微软雅黑" pitchFamily="34" charset="-122"/>
              </a:rPr>
              <a:t>和</a:t>
            </a:r>
            <a:r>
              <a:rPr lang="zh-CN" altLang="zh-CN" sz="2000" b="1" dirty="0" smtClean="0">
                <a:solidFill>
                  <a:srgbClr val="0000FF"/>
                </a:solidFill>
                <a:latin typeface="微软雅黑" pitchFamily="34" charset="-122"/>
                <a:ea typeface="微软雅黑" pitchFamily="34" charset="-122"/>
              </a:rPr>
              <a:t>本地</a:t>
            </a:r>
            <a:r>
              <a:rPr lang="en-US" altLang="zh-CN" sz="2000" b="1" dirty="0" smtClean="0">
                <a:solidFill>
                  <a:srgbClr val="0000FF"/>
                </a:solidFill>
                <a:latin typeface="微软雅黑" pitchFamily="34" charset="-122"/>
                <a:ea typeface="微软雅黑" pitchFamily="34" charset="-122"/>
              </a:rPr>
              <a:t>ISP</a:t>
            </a:r>
            <a:r>
              <a:rPr lang="zh-CN" altLang="zh-CN" sz="2000" b="1" dirty="0">
                <a:solidFill>
                  <a:srgbClr val="0000FF"/>
                </a:solidFill>
                <a:latin typeface="微软雅黑" pitchFamily="34" charset="-122"/>
                <a:ea typeface="微软雅黑" pitchFamily="34" charset="-122"/>
              </a:rPr>
              <a:t>。</a:t>
            </a:r>
            <a:endParaRPr lang="zh-CN" altLang="en-US" sz="2000" b="1" dirty="0">
              <a:solidFill>
                <a:srgbClr val="0000FF"/>
              </a:solidFill>
              <a:latin typeface="微软雅黑" pitchFamily="34" charset="-122"/>
              <a:ea typeface="微软雅黑" pitchFamily="34" charset="-122"/>
            </a:endParaRPr>
          </a:p>
        </p:txBody>
      </p:sp>
    </p:spTree>
    <p:extLst>
      <p:ext uri="{BB962C8B-B14F-4D97-AF65-F5344CB8AC3E}">
        <p14:creationId xmlns:p14="http://schemas.microsoft.com/office/powerpoint/2010/main" val="22201507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866" name="AutoShape 252"/>
          <p:cNvCxnSpPr>
            <a:cxnSpLocks noChangeShapeType="1"/>
            <a:stCxn id="36937" idx="7"/>
            <a:endCxn id="36935" idx="2"/>
          </p:cNvCxnSpPr>
          <p:nvPr/>
        </p:nvCxnSpPr>
        <p:spPr bwMode="auto">
          <a:xfrm flipV="1">
            <a:off x="3062288" y="1239330"/>
            <a:ext cx="1171575"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7" name="AutoShape 253"/>
          <p:cNvCxnSpPr>
            <a:cxnSpLocks noChangeShapeType="1"/>
            <a:endCxn id="36939" idx="1"/>
          </p:cNvCxnSpPr>
          <p:nvPr/>
        </p:nvCxnSpPr>
        <p:spPr bwMode="auto">
          <a:xfrm>
            <a:off x="5030788" y="1239330"/>
            <a:ext cx="844550" cy="2127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8" name="AutoShape 254"/>
          <p:cNvCxnSpPr>
            <a:cxnSpLocks noChangeShapeType="1"/>
            <a:stCxn id="36937" idx="6"/>
          </p:cNvCxnSpPr>
          <p:nvPr/>
        </p:nvCxnSpPr>
        <p:spPr bwMode="auto">
          <a:xfrm>
            <a:off x="3178175" y="1577467"/>
            <a:ext cx="2593975" cy="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69" name="AutoShape 255"/>
          <p:cNvCxnSpPr>
            <a:cxnSpLocks noChangeShapeType="1"/>
            <a:endCxn id="36926" idx="7"/>
          </p:cNvCxnSpPr>
          <p:nvPr/>
        </p:nvCxnSpPr>
        <p:spPr bwMode="auto">
          <a:xfrm flipH="1">
            <a:off x="2103438" y="1696530"/>
            <a:ext cx="685800"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0" name="AutoShape 256"/>
          <p:cNvCxnSpPr>
            <a:cxnSpLocks noChangeShapeType="1"/>
            <a:endCxn id="36928" idx="1"/>
          </p:cNvCxnSpPr>
          <p:nvPr/>
        </p:nvCxnSpPr>
        <p:spPr bwMode="auto">
          <a:xfrm>
            <a:off x="2789238" y="1696530"/>
            <a:ext cx="544512" cy="33178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1" name="AutoShape 257"/>
          <p:cNvCxnSpPr>
            <a:cxnSpLocks noChangeShapeType="1"/>
            <a:endCxn id="36930" idx="7"/>
          </p:cNvCxnSpPr>
          <p:nvPr/>
        </p:nvCxnSpPr>
        <p:spPr bwMode="auto">
          <a:xfrm flipH="1">
            <a:off x="5656263" y="1696530"/>
            <a:ext cx="512762"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2" name="AutoShape 258"/>
          <p:cNvCxnSpPr>
            <a:cxnSpLocks noChangeShapeType="1"/>
            <a:endCxn id="36932" idx="1"/>
          </p:cNvCxnSpPr>
          <p:nvPr/>
        </p:nvCxnSpPr>
        <p:spPr bwMode="auto">
          <a:xfrm>
            <a:off x="6165850" y="1696530"/>
            <a:ext cx="492125" cy="331787"/>
          </a:xfrm>
          <a:prstGeom prst="straightConnector1">
            <a:avLst/>
          </a:prstGeom>
          <a:noFill/>
          <a:ln w="19050">
            <a:solidFill>
              <a:srgbClr val="85D1F7"/>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3" name="AutoShape 259"/>
          <p:cNvCxnSpPr>
            <a:cxnSpLocks noChangeShapeType="1"/>
          </p:cNvCxnSpPr>
          <p:nvPr/>
        </p:nvCxnSpPr>
        <p:spPr bwMode="auto">
          <a:xfrm flipH="1">
            <a:off x="1531938" y="2272792"/>
            <a:ext cx="298450" cy="5175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4" name="AutoShape 260"/>
          <p:cNvCxnSpPr>
            <a:cxnSpLocks noChangeShapeType="1"/>
            <a:endCxn id="36894" idx="0"/>
          </p:cNvCxnSpPr>
          <p:nvPr/>
        </p:nvCxnSpPr>
        <p:spPr bwMode="auto">
          <a:xfrm>
            <a:off x="3175000" y="3068130"/>
            <a:ext cx="307975" cy="5461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5" name="AutoShape 261"/>
          <p:cNvCxnSpPr>
            <a:cxnSpLocks noChangeShapeType="1"/>
          </p:cNvCxnSpPr>
          <p:nvPr/>
        </p:nvCxnSpPr>
        <p:spPr bwMode="auto">
          <a:xfrm flipH="1">
            <a:off x="3182938" y="2272792"/>
            <a:ext cx="438150"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6" name="AutoShape 262"/>
          <p:cNvCxnSpPr>
            <a:cxnSpLocks noChangeShapeType="1"/>
            <a:endCxn id="36916" idx="0"/>
          </p:cNvCxnSpPr>
          <p:nvPr/>
        </p:nvCxnSpPr>
        <p:spPr bwMode="auto">
          <a:xfrm flipH="1">
            <a:off x="4932363" y="2272792"/>
            <a:ext cx="377825"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7" name="AutoShape 263"/>
          <p:cNvCxnSpPr>
            <a:cxnSpLocks noChangeShapeType="1"/>
          </p:cNvCxnSpPr>
          <p:nvPr/>
        </p:nvCxnSpPr>
        <p:spPr bwMode="auto">
          <a:xfrm flipH="1">
            <a:off x="6554788" y="2272792"/>
            <a:ext cx="366712"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8" name="AutoShape 264"/>
          <p:cNvCxnSpPr>
            <a:cxnSpLocks noChangeShapeType="1"/>
            <a:endCxn id="36918" idx="0"/>
          </p:cNvCxnSpPr>
          <p:nvPr/>
        </p:nvCxnSpPr>
        <p:spPr bwMode="auto">
          <a:xfrm>
            <a:off x="5310188" y="2272792"/>
            <a:ext cx="465137" cy="500063"/>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79" name="AutoShape 265"/>
          <p:cNvCxnSpPr>
            <a:cxnSpLocks noChangeShapeType="1"/>
          </p:cNvCxnSpPr>
          <p:nvPr/>
        </p:nvCxnSpPr>
        <p:spPr bwMode="auto">
          <a:xfrm>
            <a:off x="3638550" y="2272792"/>
            <a:ext cx="346075"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0" name="AutoShape 266"/>
          <p:cNvCxnSpPr>
            <a:cxnSpLocks noChangeShapeType="1"/>
          </p:cNvCxnSpPr>
          <p:nvPr/>
        </p:nvCxnSpPr>
        <p:spPr bwMode="auto">
          <a:xfrm>
            <a:off x="6904038" y="2272792"/>
            <a:ext cx="433387" cy="49530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1" name="AutoShape 267"/>
          <p:cNvCxnSpPr>
            <a:cxnSpLocks noChangeShapeType="1"/>
            <a:endCxn id="36896" idx="0"/>
          </p:cNvCxnSpPr>
          <p:nvPr/>
        </p:nvCxnSpPr>
        <p:spPr bwMode="auto">
          <a:xfrm flipH="1">
            <a:off x="2733675" y="3045905"/>
            <a:ext cx="422275" cy="56832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2" name="AutoShape 268"/>
          <p:cNvCxnSpPr>
            <a:cxnSpLocks noChangeShapeType="1"/>
          </p:cNvCxnSpPr>
          <p:nvPr/>
        </p:nvCxnSpPr>
        <p:spPr bwMode="auto">
          <a:xfrm flipH="1">
            <a:off x="5565775"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3" name="AutoShape 269"/>
          <p:cNvCxnSpPr>
            <a:cxnSpLocks noChangeShapeType="1"/>
            <a:endCxn id="36899" idx="0"/>
          </p:cNvCxnSpPr>
          <p:nvPr/>
        </p:nvCxnSpPr>
        <p:spPr bwMode="auto">
          <a:xfrm>
            <a:off x="4900613" y="3068130"/>
            <a:ext cx="9525" cy="363537"/>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4" name="AutoShape 270"/>
          <p:cNvCxnSpPr>
            <a:cxnSpLocks noChangeShapeType="1"/>
          </p:cNvCxnSpPr>
          <p:nvPr/>
        </p:nvCxnSpPr>
        <p:spPr bwMode="auto">
          <a:xfrm>
            <a:off x="4900613" y="3068130"/>
            <a:ext cx="547687" cy="450850"/>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5" name="AutoShape 283"/>
          <p:cNvCxnSpPr>
            <a:cxnSpLocks noChangeShapeType="1"/>
          </p:cNvCxnSpPr>
          <p:nvPr/>
        </p:nvCxnSpPr>
        <p:spPr bwMode="auto">
          <a:xfrm>
            <a:off x="5915025"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6" name="AutoShape 284"/>
          <p:cNvCxnSpPr>
            <a:cxnSpLocks noChangeShapeType="1"/>
          </p:cNvCxnSpPr>
          <p:nvPr/>
        </p:nvCxnSpPr>
        <p:spPr bwMode="auto">
          <a:xfrm flipH="1">
            <a:off x="6324600" y="3115755"/>
            <a:ext cx="119063"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7" name="AutoShape 285"/>
          <p:cNvCxnSpPr>
            <a:cxnSpLocks noChangeShapeType="1"/>
          </p:cNvCxnSpPr>
          <p:nvPr/>
        </p:nvCxnSpPr>
        <p:spPr bwMode="auto">
          <a:xfrm>
            <a:off x="667385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8" name="AutoShape 287"/>
          <p:cNvCxnSpPr>
            <a:cxnSpLocks noChangeShapeType="1"/>
          </p:cNvCxnSpPr>
          <p:nvPr/>
        </p:nvCxnSpPr>
        <p:spPr bwMode="auto">
          <a:xfrm flipH="1">
            <a:off x="4283075" y="3068130"/>
            <a:ext cx="617538" cy="468312"/>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6889" name="AutoShape 289"/>
          <p:cNvCxnSpPr>
            <a:cxnSpLocks noChangeShapeType="1"/>
          </p:cNvCxnSpPr>
          <p:nvPr/>
        </p:nvCxnSpPr>
        <p:spPr bwMode="auto">
          <a:xfrm>
            <a:off x="7378700" y="3090355"/>
            <a:ext cx="101600" cy="307975"/>
          </a:xfrm>
          <a:prstGeom prst="straightConnector1">
            <a:avLst/>
          </a:prstGeom>
          <a:noFill/>
          <a:ln w="19050">
            <a:solidFill>
              <a:srgbClr val="0089FA"/>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890" name="矩形 7"/>
          <p:cNvSpPr>
            <a:spLocks noChangeArrowheads="1"/>
          </p:cNvSpPr>
          <p:nvPr/>
        </p:nvSpPr>
        <p:spPr bwMode="auto">
          <a:xfrm>
            <a:off x="1119060" y="618397"/>
            <a:ext cx="69056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lang="zh-CN" altLang="zh-CN" sz="2000" b="1" dirty="0" smtClean="0">
                <a:solidFill>
                  <a:srgbClr val="7030A0"/>
                </a:solidFill>
                <a:latin typeface="微软雅黑" pitchFamily="34" charset="-122"/>
                <a:ea typeface="微软雅黑" pitchFamily="34" charset="-122"/>
              </a:rPr>
              <a:t>基于</a:t>
            </a:r>
            <a:r>
              <a:rPr lang="en-US" altLang="zh-CN" sz="2000" b="1" dirty="0" smtClean="0">
                <a:solidFill>
                  <a:srgbClr val="7030A0"/>
                </a:solidFill>
                <a:latin typeface="微软雅黑" pitchFamily="34" charset="-122"/>
                <a:ea typeface="微软雅黑" pitchFamily="34" charset="-122"/>
              </a:rPr>
              <a:t>ISP</a:t>
            </a:r>
            <a:r>
              <a:rPr lang="zh-CN" altLang="zh-CN" sz="2000" b="1" dirty="0" smtClean="0">
                <a:solidFill>
                  <a:srgbClr val="7030A0"/>
                </a:solidFill>
                <a:latin typeface="微软雅黑" pitchFamily="34" charset="-122"/>
                <a:ea typeface="微软雅黑" pitchFamily="34" charset="-122"/>
              </a:rPr>
              <a:t>的</a:t>
            </a:r>
            <a:r>
              <a:rPr lang="zh-CN" altLang="zh-CN" sz="2000" b="1" dirty="0">
                <a:solidFill>
                  <a:srgbClr val="7030A0"/>
                </a:solidFill>
                <a:latin typeface="微软雅黑" pitchFamily="34" charset="-122"/>
                <a:ea typeface="微软雅黑" pitchFamily="34" charset="-122"/>
              </a:rPr>
              <a:t>多层结构的互联网的概念示意图</a:t>
            </a:r>
            <a:endParaRPr lang="zh-CN" altLang="en-US" sz="2000" b="1" dirty="0">
              <a:solidFill>
                <a:srgbClr val="7030A0"/>
              </a:solidFill>
              <a:latin typeface="微软雅黑" pitchFamily="34" charset="-122"/>
              <a:ea typeface="微软雅黑" pitchFamily="34" charset="-122"/>
            </a:endParaRPr>
          </a:p>
        </p:txBody>
      </p:sp>
      <p:sp>
        <p:nvSpPr>
          <p:cNvPr id="36891" name="Line 271"/>
          <p:cNvSpPr>
            <a:spLocks noChangeShapeType="1"/>
          </p:cNvSpPr>
          <p:nvPr/>
        </p:nvSpPr>
        <p:spPr bwMode="auto">
          <a:xfrm>
            <a:off x="5684838" y="2160080"/>
            <a:ext cx="973137" cy="0"/>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2" name="Rectangle 251"/>
          <p:cNvSpPr>
            <a:spLocks noChangeArrowheads="1"/>
          </p:cNvSpPr>
          <p:nvPr/>
        </p:nvSpPr>
        <p:spPr bwMode="auto">
          <a:xfrm>
            <a:off x="681038" y="4012692"/>
            <a:ext cx="7685087" cy="246063"/>
          </a:xfrm>
          <a:prstGeom prst="rect">
            <a:avLst/>
          </a:prstGeom>
          <a:solidFill>
            <a:srgbClr val="00B0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CC00"/>
              </a:solidFill>
            </a:endParaRPr>
          </a:p>
        </p:txBody>
      </p:sp>
      <p:grpSp>
        <p:nvGrpSpPr>
          <p:cNvPr id="36893" name="Group 213"/>
          <p:cNvGrpSpPr>
            <a:grpSpLocks/>
          </p:cNvGrpSpPr>
          <p:nvPr/>
        </p:nvGrpSpPr>
        <p:grpSpPr bwMode="auto">
          <a:xfrm>
            <a:off x="3160713" y="3574542"/>
            <a:ext cx="628650" cy="349250"/>
            <a:chOff x="2569" y="3268"/>
            <a:chExt cx="542" cy="300"/>
          </a:xfrm>
        </p:grpSpPr>
        <p:sp>
          <p:nvSpPr>
            <p:cNvPr id="36954"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5"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6"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7"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8"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9"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0"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1"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62"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3"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64"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4" name="Text Box 1524"/>
          <p:cNvSpPr txBox="1">
            <a:spLocks noChangeArrowheads="1"/>
          </p:cNvSpPr>
          <p:nvPr/>
        </p:nvSpPr>
        <p:spPr bwMode="auto">
          <a:xfrm>
            <a:off x="3168650" y="3614230"/>
            <a:ext cx="630238"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grpSp>
        <p:nvGrpSpPr>
          <p:cNvPr id="36895" name="Group 228"/>
          <p:cNvGrpSpPr>
            <a:grpSpLocks/>
          </p:cNvGrpSpPr>
          <p:nvPr/>
        </p:nvGrpSpPr>
        <p:grpSpPr bwMode="auto">
          <a:xfrm>
            <a:off x="2427288" y="3574542"/>
            <a:ext cx="630237" cy="349250"/>
            <a:chOff x="2569" y="3268"/>
            <a:chExt cx="542" cy="300"/>
          </a:xfrm>
        </p:grpSpPr>
        <p:sp>
          <p:nvSpPr>
            <p:cNvPr id="36943" name="Oval 1429"/>
            <p:cNvSpPr>
              <a:spLocks noChangeArrowheads="1"/>
            </p:cNvSpPr>
            <p:nvPr/>
          </p:nvSpPr>
          <p:spPr bwMode="auto">
            <a:xfrm>
              <a:off x="2695" y="3268"/>
              <a:ext cx="235" cy="81"/>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4" name="Oval 1430"/>
            <p:cNvSpPr>
              <a:spLocks noChangeArrowheads="1"/>
            </p:cNvSpPr>
            <p:nvPr/>
          </p:nvSpPr>
          <p:spPr bwMode="auto">
            <a:xfrm rot="900000">
              <a:off x="2893" y="3296"/>
              <a:ext cx="159" cy="66"/>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5" name="Oval 1431"/>
            <p:cNvSpPr>
              <a:spLocks noChangeArrowheads="1"/>
            </p:cNvSpPr>
            <p:nvPr/>
          </p:nvSpPr>
          <p:spPr bwMode="auto">
            <a:xfrm rot="1500000">
              <a:off x="2973" y="3363"/>
              <a:ext cx="138" cy="77"/>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6" name="Oval 1432"/>
            <p:cNvSpPr>
              <a:spLocks noChangeArrowheads="1"/>
            </p:cNvSpPr>
            <p:nvPr/>
          </p:nvSpPr>
          <p:spPr bwMode="auto">
            <a:xfrm rot="-1560000">
              <a:off x="2928" y="3439"/>
              <a:ext cx="168" cy="95"/>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7" name="Oval 1433"/>
            <p:cNvSpPr>
              <a:spLocks noChangeArrowheads="1"/>
            </p:cNvSpPr>
            <p:nvPr/>
          </p:nvSpPr>
          <p:spPr bwMode="auto">
            <a:xfrm>
              <a:off x="2723" y="3448"/>
              <a:ext cx="271" cy="120"/>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8" name="Oval 1434"/>
            <p:cNvSpPr>
              <a:spLocks noChangeArrowheads="1"/>
            </p:cNvSpPr>
            <p:nvPr/>
          </p:nvSpPr>
          <p:spPr bwMode="auto">
            <a:xfrm rot="1080000">
              <a:off x="2612" y="3448"/>
              <a:ext cx="152"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49" name="Oval 1435"/>
            <p:cNvSpPr>
              <a:spLocks noChangeArrowheads="1"/>
            </p:cNvSpPr>
            <p:nvPr/>
          </p:nvSpPr>
          <p:spPr bwMode="auto">
            <a:xfrm>
              <a:off x="2569" y="3386"/>
              <a:ext cx="125" cy="79"/>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0" name="Oval 1436"/>
            <p:cNvSpPr>
              <a:spLocks noChangeArrowheads="1"/>
            </p:cNvSpPr>
            <p:nvPr/>
          </p:nvSpPr>
          <p:spPr bwMode="auto">
            <a:xfrm rot="-1860000">
              <a:off x="2589" y="3325"/>
              <a:ext cx="170" cy="78"/>
            </a:xfrm>
            <a:prstGeom prst="ellipse">
              <a:avLst/>
            </a:prstGeom>
            <a:solidFill>
              <a:srgbClr val="C5E5FB"/>
            </a:solidFill>
            <a:ln>
              <a:noFill/>
            </a:ln>
            <a:extLst>
              <a:ext uri="{91240B29-F687-4F45-9708-019B960494DF}">
                <a14:hiddenLine xmlns:a14="http://schemas.microsoft.com/office/drawing/2010/main" w="12700">
                  <a:solidFill>
                    <a:schemeClr val="tx1"/>
                  </a:solidFill>
                  <a:round/>
                  <a:headEnd/>
                  <a:tailEnd/>
                </a14:hiddenLine>
              </a:ext>
            </a:extLst>
          </p:spPr>
          <p:txBody>
            <a:bodyPr wrap="none" anchor="ctr"/>
            <a:lstStyle/>
            <a:p>
              <a:pPr eaLnBrk="0" hangingPunct="0"/>
              <a:endParaRPr lang="zh-CN" altLang="en-US"/>
            </a:p>
          </p:txBody>
        </p:sp>
        <p:sp>
          <p:nvSpPr>
            <p:cNvPr id="36951" name="Freeform 1437"/>
            <p:cNvSpPr>
              <a:spLocks/>
            </p:cNvSpPr>
            <p:nvPr/>
          </p:nvSpPr>
          <p:spPr bwMode="auto">
            <a:xfrm>
              <a:off x="2628" y="3320"/>
              <a:ext cx="425" cy="204"/>
            </a:xfrm>
            <a:custGeom>
              <a:avLst/>
              <a:gdLst>
                <a:gd name="T0" fmla="*/ 62 w 738"/>
                <a:gd name="T1" fmla="*/ 41 h 407"/>
                <a:gd name="T2" fmla="*/ 84 w 738"/>
                <a:gd name="T3" fmla="*/ 39 h 407"/>
                <a:gd name="T4" fmla="*/ 105 w 738"/>
                <a:gd name="T5" fmla="*/ 36 h 407"/>
                <a:gd name="T6" fmla="*/ 124 w 738"/>
                <a:gd name="T7" fmla="*/ 34 h 407"/>
                <a:gd name="T8" fmla="*/ 136 w 738"/>
                <a:gd name="T9" fmla="*/ 23 h 407"/>
                <a:gd name="T10" fmla="*/ 117 w 738"/>
                <a:gd name="T11" fmla="*/ 21 h 407"/>
                <a:gd name="T12" fmla="*/ 99 w 738"/>
                <a:gd name="T13" fmla="*/ 23 h 407"/>
                <a:gd name="T14" fmla="*/ 90 w 738"/>
                <a:gd name="T15" fmla="*/ 23 h 407"/>
                <a:gd name="T16" fmla="*/ 108 w 738"/>
                <a:gd name="T17" fmla="*/ 13 h 407"/>
                <a:gd name="T18" fmla="*/ 130 w 738"/>
                <a:gd name="T19" fmla="*/ 8 h 407"/>
                <a:gd name="T20" fmla="*/ 149 w 738"/>
                <a:gd name="T21" fmla="*/ 5 h 407"/>
                <a:gd name="T22" fmla="*/ 167 w 738"/>
                <a:gd name="T23" fmla="*/ 3 h 407"/>
                <a:gd name="T24" fmla="*/ 186 w 738"/>
                <a:gd name="T25" fmla="*/ 0 h 407"/>
                <a:gd name="T26" fmla="*/ 204 w 738"/>
                <a:gd name="T27" fmla="*/ 0 h 407"/>
                <a:gd name="T28" fmla="*/ 223 w 738"/>
                <a:gd name="T29" fmla="*/ 0 h 407"/>
                <a:gd name="T30" fmla="*/ 267 w 738"/>
                <a:gd name="T31" fmla="*/ 0 h 407"/>
                <a:gd name="T32" fmla="*/ 291 w 738"/>
                <a:gd name="T33" fmla="*/ 0 h 407"/>
                <a:gd name="T34" fmla="*/ 313 w 738"/>
                <a:gd name="T35" fmla="*/ 8 h 407"/>
                <a:gd name="T36" fmla="*/ 328 w 738"/>
                <a:gd name="T37" fmla="*/ 18 h 407"/>
                <a:gd name="T38" fmla="*/ 347 w 738"/>
                <a:gd name="T39" fmla="*/ 26 h 407"/>
                <a:gd name="T40" fmla="*/ 366 w 738"/>
                <a:gd name="T41" fmla="*/ 29 h 407"/>
                <a:gd name="T42" fmla="*/ 384 w 738"/>
                <a:gd name="T43" fmla="*/ 39 h 407"/>
                <a:gd name="T44" fmla="*/ 400 w 738"/>
                <a:gd name="T45" fmla="*/ 49 h 407"/>
                <a:gd name="T46" fmla="*/ 412 w 738"/>
                <a:gd name="T47" fmla="*/ 64 h 407"/>
                <a:gd name="T48" fmla="*/ 415 w 738"/>
                <a:gd name="T49" fmla="*/ 82 h 407"/>
                <a:gd name="T50" fmla="*/ 418 w 738"/>
                <a:gd name="T51" fmla="*/ 98 h 407"/>
                <a:gd name="T52" fmla="*/ 418 w 738"/>
                <a:gd name="T53" fmla="*/ 113 h 407"/>
                <a:gd name="T54" fmla="*/ 418 w 738"/>
                <a:gd name="T55" fmla="*/ 129 h 407"/>
                <a:gd name="T56" fmla="*/ 424 w 738"/>
                <a:gd name="T57" fmla="*/ 144 h 407"/>
                <a:gd name="T58" fmla="*/ 424 w 738"/>
                <a:gd name="T59" fmla="*/ 160 h 407"/>
                <a:gd name="T60" fmla="*/ 412 w 738"/>
                <a:gd name="T61" fmla="*/ 175 h 407"/>
                <a:gd name="T62" fmla="*/ 390 w 738"/>
                <a:gd name="T63" fmla="*/ 183 h 407"/>
                <a:gd name="T64" fmla="*/ 372 w 738"/>
                <a:gd name="T65" fmla="*/ 190 h 407"/>
                <a:gd name="T66" fmla="*/ 353 w 738"/>
                <a:gd name="T67" fmla="*/ 198 h 407"/>
                <a:gd name="T68" fmla="*/ 335 w 738"/>
                <a:gd name="T69" fmla="*/ 201 h 407"/>
                <a:gd name="T70" fmla="*/ 310 w 738"/>
                <a:gd name="T71" fmla="*/ 203 h 407"/>
                <a:gd name="T72" fmla="*/ 288 w 738"/>
                <a:gd name="T73" fmla="*/ 203 h 407"/>
                <a:gd name="T74" fmla="*/ 270 w 738"/>
                <a:gd name="T75" fmla="*/ 203 h 407"/>
                <a:gd name="T76" fmla="*/ 251 w 738"/>
                <a:gd name="T77" fmla="*/ 203 h 407"/>
                <a:gd name="T78" fmla="*/ 232 w 738"/>
                <a:gd name="T79" fmla="*/ 203 h 407"/>
                <a:gd name="T80" fmla="*/ 214 w 738"/>
                <a:gd name="T81" fmla="*/ 203 h 407"/>
                <a:gd name="T82" fmla="*/ 195 w 738"/>
                <a:gd name="T83" fmla="*/ 203 h 407"/>
                <a:gd name="T84" fmla="*/ 177 w 738"/>
                <a:gd name="T85" fmla="*/ 203 h 407"/>
                <a:gd name="T86" fmla="*/ 155 w 738"/>
                <a:gd name="T87" fmla="*/ 203 h 407"/>
                <a:gd name="T88" fmla="*/ 136 w 738"/>
                <a:gd name="T89" fmla="*/ 203 h 407"/>
                <a:gd name="T90" fmla="*/ 117 w 738"/>
                <a:gd name="T91" fmla="*/ 203 h 407"/>
                <a:gd name="T92" fmla="*/ 99 w 738"/>
                <a:gd name="T93" fmla="*/ 196 h 407"/>
                <a:gd name="T94" fmla="*/ 81 w 738"/>
                <a:gd name="T95" fmla="*/ 190 h 407"/>
                <a:gd name="T96" fmla="*/ 62 w 738"/>
                <a:gd name="T97" fmla="*/ 183 h 407"/>
                <a:gd name="T98" fmla="*/ 47 w 738"/>
                <a:gd name="T99" fmla="*/ 170 h 407"/>
                <a:gd name="T100" fmla="*/ 34 w 738"/>
                <a:gd name="T101" fmla="*/ 160 h 407"/>
                <a:gd name="T102" fmla="*/ 22 w 738"/>
                <a:gd name="T103" fmla="*/ 144 h 407"/>
                <a:gd name="T104" fmla="*/ 9 w 738"/>
                <a:gd name="T105" fmla="*/ 126 h 407"/>
                <a:gd name="T106" fmla="*/ 0 w 738"/>
                <a:gd name="T107" fmla="*/ 108 h 407"/>
                <a:gd name="T108" fmla="*/ 0 w 738"/>
                <a:gd name="T109" fmla="*/ 93 h 407"/>
                <a:gd name="T110" fmla="*/ 3 w 738"/>
                <a:gd name="T111" fmla="*/ 75 h 407"/>
                <a:gd name="T112" fmla="*/ 16 w 738"/>
                <a:gd name="T113" fmla="*/ 62 h 407"/>
                <a:gd name="T114" fmla="*/ 31 w 738"/>
                <a:gd name="T115" fmla="*/ 54 h 407"/>
                <a:gd name="T116" fmla="*/ 50 w 738"/>
                <a:gd name="T117" fmla="*/ 49 h 407"/>
                <a:gd name="T118" fmla="*/ 65 w 738"/>
                <a:gd name="T119" fmla="*/ 41 h 407"/>
                <a:gd name="T120" fmla="*/ 74 w 738"/>
                <a:gd name="T121" fmla="*/ 49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2" name="Freeform 1438"/>
            <p:cNvSpPr>
              <a:spLocks/>
            </p:cNvSpPr>
            <p:nvPr/>
          </p:nvSpPr>
          <p:spPr bwMode="auto">
            <a:xfrm>
              <a:off x="2710" y="3305"/>
              <a:ext cx="67" cy="59"/>
            </a:xfrm>
            <a:custGeom>
              <a:avLst/>
              <a:gdLst>
                <a:gd name="T0" fmla="*/ 3 w 117"/>
                <a:gd name="T1" fmla="*/ 33 h 118"/>
                <a:gd name="T2" fmla="*/ 0 w 117"/>
                <a:gd name="T3" fmla="*/ 26 h 118"/>
                <a:gd name="T4" fmla="*/ 0 w 117"/>
                <a:gd name="T5" fmla="*/ 18 h 118"/>
                <a:gd name="T6" fmla="*/ 9 w 117"/>
                <a:gd name="T7" fmla="*/ 13 h 118"/>
                <a:gd name="T8" fmla="*/ 18 w 117"/>
                <a:gd name="T9" fmla="*/ 8 h 118"/>
                <a:gd name="T10" fmla="*/ 27 w 117"/>
                <a:gd name="T11" fmla="*/ 0 h 118"/>
                <a:gd name="T12" fmla="*/ 36 w 117"/>
                <a:gd name="T13" fmla="*/ 0 h 118"/>
                <a:gd name="T14" fmla="*/ 45 w 117"/>
                <a:gd name="T15" fmla="*/ 0 h 118"/>
                <a:gd name="T16" fmla="*/ 48 w 117"/>
                <a:gd name="T17" fmla="*/ 8 h 118"/>
                <a:gd name="T18" fmla="*/ 54 w 117"/>
                <a:gd name="T19" fmla="*/ 16 h 118"/>
                <a:gd name="T20" fmla="*/ 60 w 117"/>
                <a:gd name="T21" fmla="*/ 23 h 118"/>
                <a:gd name="T22" fmla="*/ 64 w 117"/>
                <a:gd name="T23" fmla="*/ 31 h 118"/>
                <a:gd name="T24" fmla="*/ 66 w 117"/>
                <a:gd name="T25" fmla="*/ 38 h 118"/>
                <a:gd name="T26" fmla="*/ 66 w 117"/>
                <a:gd name="T27" fmla="*/ 46 h 118"/>
                <a:gd name="T28" fmla="*/ 66 w 117"/>
                <a:gd name="T29" fmla="*/ 54 h 118"/>
                <a:gd name="T30" fmla="*/ 57 w 117"/>
                <a:gd name="T31" fmla="*/ 59 h 118"/>
                <a:gd name="T32" fmla="*/ 48 w 117"/>
                <a:gd name="T33" fmla="*/ 59 h 118"/>
                <a:gd name="T34" fmla="*/ 40 w 117"/>
                <a:gd name="T35" fmla="*/ 59 h 118"/>
                <a:gd name="T36" fmla="*/ 30 w 117"/>
                <a:gd name="T37" fmla="*/ 59 h 118"/>
                <a:gd name="T38" fmla="*/ 21 w 117"/>
                <a:gd name="T39" fmla="*/ 56 h 118"/>
                <a:gd name="T40" fmla="*/ 12 w 117"/>
                <a:gd name="T41" fmla="*/ 51 h 118"/>
                <a:gd name="T42" fmla="*/ 6 w 117"/>
                <a:gd name="T43" fmla="*/ 43 h 118"/>
                <a:gd name="T44" fmla="*/ 3 w 117"/>
                <a:gd name="T45" fmla="*/ 36 h 118"/>
                <a:gd name="T46" fmla="*/ 3 w 117"/>
                <a:gd name="T47" fmla="*/ 33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36953" name="Freeform 1439"/>
            <p:cNvSpPr>
              <a:spLocks/>
            </p:cNvSpPr>
            <p:nvPr/>
          </p:nvSpPr>
          <p:spPr bwMode="auto">
            <a:xfrm>
              <a:off x="2869" y="3290"/>
              <a:ext cx="47" cy="43"/>
            </a:xfrm>
            <a:custGeom>
              <a:avLst/>
              <a:gdLst>
                <a:gd name="T0" fmla="*/ 0 w 82"/>
                <a:gd name="T1" fmla="*/ 0 h 87"/>
                <a:gd name="T2" fmla="*/ 9 w 82"/>
                <a:gd name="T3" fmla="*/ 5 h 87"/>
                <a:gd name="T4" fmla="*/ 18 w 82"/>
                <a:gd name="T5" fmla="*/ 10 h 87"/>
                <a:gd name="T6" fmla="*/ 28 w 82"/>
                <a:gd name="T7" fmla="*/ 10 h 87"/>
                <a:gd name="T8" fmla="*/ 37 w 82"/>
                <a:gd name="T9" fmla="*/ 15 h 87"/>
                <a:gd name="T10" fmla="*/ 44 w 82"/>
                <a:gd name="T11" fmla="*/ 23 h 87"/>
                <a:gd name="T12" fmla="*/ 46 w 82"/>
                <a:gd name="T13" fmla="*/ 30 h 87"/>
                <a:gd name="T14" fmla="*/ 46 w 82"/>
                <a:gd name="T15" fmla="*/ 38 h 87"/>
                <a:gd name="T16" fmla="*/ 37 w 82"/>
                <a:gd name="T17" fmla="*/ 43 h 87"/>
                <a:gd name="T18" fmla="*/ 28 w 82"/>
                <a:gd name="T19" fmla="*/ 43 h 87"/>
                <a:gd name="T20" fmla="*/ 15 w 82"/>
                <a:gd name="T21" fmla="*/ 40 h 87"/>
                <a:gd name="T22" fmla="*/ 6 w 82"/>
                <a:gd name="T23" fmla="*/ 35 h 87"/>
                <a:gd name="T24" fmla="*/ 3 w 82"/>
                <a:gd name="T25" fmla="*/ 28 h 87"/>
                <a:gd name="T26" fmla="*/ 0 w 82"/>
                <a:gd name="T27" fmla="*/ 20 h 87"/>
                <a:gd name="T28" fmla="*/ 0 w 82"/>
                <a:gd name="T29" fmla="*/ 12 h 87"/>
                <a:gd name="T30" fmla="*/ 6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36896" name="Text Box 1524"/>
          <p:cNvSpPr txBox="1">
            <a:spLocks noChangeArrowheads="1"/>
          </p:cNvSpPr>
          <p:nvPr/>
        </p:nvSpPr>
        <p:spPr bwMode="auto">
          <a:xfrm>
            <a:off x="2430463" y="3614230"/>
            <a:ext cx="604837"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latin typeface="微软雅黑" pitchFamily="34" charset="-122"/>
                <a:ea typeface="微软雅黑" pitchFamily="34" charset="-122"/>
              </a:rPr>
              <a:t>校园网</a:t>
            </a:r>
          </a:p>
        </p:txBody>
      </p:sp>
      <p:sp>
        <p:nvSpPr>
          <p:cNvPr id="36897" name="Oval 242"/>
          <p:cNvSpPr>
            <a:spLocks noChangeArrowheads="1"/>
          </p:cNvSpPr>
          <p:nvPr/>
        </p:nvSpPr>
        <p:spPr bwMode="auto">
          <a:xfrm>
            <a:off x="4008438" y="3536442"/>
            <a:ext cx="573087" cy="350838"/>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56" name="Text Box 1524"/>
          <p:cNvSpPr txBox="1">
            <a:spLocks noChangeArrowheads="1"/>
          </p:cNvSpPr>
          <p:nvPr/>
        </p:nvSpPr>
        <p:spPr bwMode="auto">
          <a:xfrm>
            <a:off x="4048125" y="3593592"/>
            <a:ext cx="466725" cy="261938"/>
          </a:xfrm>
          <a:prstGeom prst="rect">
            <a:avLst/>
          </a:prstGeom>
          <a:noFill/>
          <a:ln>
            <a:noFill/>
          </a:ln>
        </p:spPr>
        <p:txBody>
          <a:bodyPr wrap="non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fontAlgn="auto" hangingPunct="1">
              <a:spcBef>
                <a:spcPts val="0"/>
              </a:spcBef>
              <a:spcAft>
                <a:spcPts val="0"/>
              </a:spcAft>
              <a:defRPr/>
            </a:pPr>
            <a:r>
              <a:rPr kumimoji="1" lang="zh-CN" altLang="en-US" sz="1100" b="1" dirty="0">
                <a:solidFill>
                  <a:schemeClr val="bg1"/>
                </a:solidFill>
                <a:latin typeface="微软雅黑" pitchFamily="34" charset="-122"/>
                <a:ea typeface="微软雅黑" pitchFamily="34" charset="-122"/>
              </a:rPr>
              <a:t>公司</a:t>
            </a:r>
            <a:endParaRPr kumimoji="1" lang="en-US" altLang="zh-CN" sz="1050" b="1" dirty="0">
              <a:solidFill>
                <a:schemeClr val="bg1"/>
              </a:solidFill>
              <a:latin typeface="微软雅黑" pitchFamily="34" charset="-122"/>
              <a:ea typeface="微软雅黑" pitchFamily="34" charset="-122"/>
            </a:endParaRPr>
          </a:p>
        </p:txBody>
      </p:sp>
      <p:sp>
        <p:nvSpPr>
          <p:cNvPr id="36899" name="Oval 1529"/>
          <p:cNvSpPr>
            <a:spLocks noChangeArrowheads="1"/>
          </p:cNvSpPr>
          <p:nvPr/>
        </p:nvSpPr>
        <p:spPr bwMode="auto">
          <a:xfrm>
            <a:off x="4673600" y="3431667"/>
            <a:ext cx="471488"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5988" y="3518980"/>
            <a:ext cx="366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1" name="Oval 1529"/>
          <p:cNvSpPr>
            <a:spLocks noChangeArrowheads="1"/>
          </p:cNvSpPr>
          <p:nvPr/>
        </p:nvSpPr>
        <p:spPr bwMode="auto">
          <a:xfrm>
            <a:off x="7219950" y="3431667"/>
            <a:ext cx="473075" cy="509588"/>
          </a:xfrm>
          <a:prstGeom prst="ellipse">
            <a:avLst/>
          </a:prstGeom>
          <a:solidFill>
            <a:schemeClr val="bg1"/>
          </a:solidFill>
          <a:ln w="9525">
            <a:solidFill>
              <a:srgbClr val="368AD6"/>
            </a:solidFill>
            <a:prstDash val="dash"/>
            <a:round/>
            <a:headEnd/>
            <a:tailEnd/>
          </a:ln>
        </p:spPr>
        <p:txBody>
          <a:bodyPr wrap="none" anchor="ctr"/>
          <a:lstStyle/>
          <a:p>
            <a:endParaRPr lang="zh-CN" altLang="en-US" sz="2000" b="1">
              <a:solidFill>
                <a:srgbClr val="000000"/>
              </a:solidFill>
            </a:endParaRPr>
          </a:p>
        </p:txBody>
      </p:sp>
      <p:pic>
        <p:nvPicPr>
          <p:cNvPr id="36902" name="Picture 24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338" y="3518980"/>
            <a:ext cx="368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03" name="Oval 273"/>
          <p:cNvSpPr>
            <a:spLocks noChangeArrowheads="1"/>
          </p:cNvSpPr>
          <p:nvPr/>
        </p:nvSpPr>
        <p:spPr bwMode="auto">
          <a:xfrm>
            <a:off x="5976938" y="2039430"/>
            <a:ext cx="369887" cy="225425"/>
          </a:xfrm>
          <a:prstGeom prst="ellipse">
            <a:avLst/>
          </a:prstGeom>
          <a:solidFill>
            <a:srgbClr val="FFC000"/>
          </a:solidFill>
          <a:ln w="9525">
            <a:solidFill>
              <a:srgbClr val="368AD6"/>
            </a:solidFill>
            <a:round/>
            <a:headEnd/>
            <a:tailEnd/>
          </a:ln>
          <a:effectLst/>
        </p:spPr>
        <p:txBody>
          <a:bodyPr wrap="none" anchor="ctr"/>
          <a:lstStyle/>
          <a:p>
            <a:endParaRPr lang="zh-CN" altLang="en-US"/>
          </a:p>
        </p:txBody>
      </p:sp>
      <p:sp>
        <p:nvSpPr>
          <p:cNvPr id="36904" name="Text Box 1524"/>
          <p:cNvSpPr txBox="1">
            <a:spLocks noChangeArrowheads="1"/>
          </p:cNvSpPr>
          <p:nvPr/>
        </p:nvSpPr>
        <p:spPr bwMode="auto">
          <a:xfrm>
            <a:off x="5997575" y="2023555"/>
            <a:ext cx="344488"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latin typeface="微软雅黑" pitchFamily="34" charset="-122"/>
                <a:ea typeface="微软雅黑" pitchFamily="34" charset="-122"/>
              </a:rPr>
              <a:t>IXP</a:t>
            </a:r>
          </a:p>
        </p:txBody>
      </p:sp>
      <p:sp>
        <p:nvSpPr>
          <p:cNvPr id="36905" name="Line 278"/>
          <p:cNvSpPr>
            <a:spLocks noChangeShapeType="1"/>
          </p:cNvSpPr>
          <p:nvPr/>
        </p:nvSpPr>
        <p:spPr bwMode="auto">
          <a:xfrm>
            <a:off x="2503488" y="2169605"/>
            <a:ext cx="5318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6" name="Line 279"/>
          <p:cNvSpPr>
            <a:spLocks noChangeShapeType="1"/>
          </p:cNvSpPr>
          <p:nvPr/>
        </p:nvSpPr>
        <p:spPr bwMode="auto">
          <a:xfrm>
            <a:off x="4271963" y="2169605"/>
            <a:ext cx="514350"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7" name="Line 280"/>
          <p:cNvSpPr>
            <a:spLocks noChangeShapeType="1"/>
          </p:cNvSpPr>
          <p:nvPr/>
        </p:nvSpPr>
        <p:spPr bwMode="auto">
          <a:xfrm>
            <a:off x="5591175" y="3518980"/>
            <a:ext cx="417513"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8" name="Line 286"/>
          <p:cNvSpPr>
            <a:spLocks noChangeShapeType="1"/>
          </p:cNvSpPr>
          <p:nvPr/>
        </p:nvSpPr>
        <p:spPr bwMode="auto">
          <a:xfrm>
            <a:off x="5178425" y="3712655"/>
            <a:ext cx="415925"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09" name="Line 288"/>
          <p:cNvSpPr>
            <a:spLocks noChangeShapeType="1"/>
          </p:cNvSpPr>
          <p:nvPr/>
        </p:nvSpPr>
        <p:spPr bwMode="auto">
          <a:xfrm>
            <a:off x="6373813" y="3518980"/>
            <a:ext cx="417512" cy="0"/>
          </a:xfrm>
          <a:prstGeom prst="line">
            <a:avLst/>
          </a:prstGeom>
          <a:noFill/>
          <a:ln w="28575">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10" name="Oval 186"/>
          <p:cNvSpPr>
            <a:spLocks noChangeArrowheads="1"/>
          </p:cNvSpPr>
          <p:nvPr/>
        </p:nvSpPr>
        <p:spPr bwMode="auto">
          <a:xfrm>
            <a:off x="2085975" y="2772855"/>
            <a:ext cx="573088" cy="350837"/>
          </a:xfrm>
          <a:prstGeom prst="ellipse">
            <a:avLst/>
          </a:prstGeom>
          <a:solidFill>
            <a:schemeClr val="bg1">
              <a:lumMod val="75000"/>
            </a:schemeClr>
          </a:solidFill>
          <a:ln>
            <a:noFill/>
          </a:ln>
          <a:effectLst/>
        </p:spPr>
        <p:txBody>
          <a:bodyPr wrap="none" anchor="ctr"/>
          <a:lstStyle/>
          <a:p>
            <a:endParaRPr lang="zh-CN" altLang="en-US"/>
          </a:p>
        </p:txBody>
      </p:sp>
      <p:sp>
        <p:nvSpPr>
          <p:cNvPr id="36911" name="Text Box 1524"/>
          <p:cNvSpPr txBox="1">
            <a:spLocks noChangeArrowheads="1"/>
          </p:cNvSpPr>
          <p:nvPr/>
        </p:nvSpPr>
        <p:spPr bwMode="auto">
          <a:xfrm>
            <a:off x="20147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2" name="Oval 191"/>
          <p:cNvSpPr>
            <a:spLocks noChangeArrowheads="1"/>
          </p:cNvSpPr>
          <p:nvPr/>
        </p:nvSpPr>
        <p:spPr bwMode="auto">
          <a:xfrm>
            <a:off x="2906713" y="2772855"/>
            <a:ext cx="574675" cy="350837"/>
          </a:xfrm>
          <a:prstGeom prst="ellipse">
            <a:avLst/>
          </a:prstGeom>
          <a:solidFill>
            <a:schemeClr val="bg1">
              <a:lumMod val="75000"/>
            </a:schemeClr>
          </a:solidFill>
          <a:ln>
            <a:noFill/>
          </a:ln>
          <a:effectLst/>
        </p:spPr>
        <p:txBody>
          <a:bodyPr wrap="none" anchor="ctr"/>
          <a:lstStyle/>
          <a:p>
            <a:endParaRPr lang="zh-CN" altLang="en-US"/>
          </a:p>
        </p:txBody>
      </p:sp>
      <p:sp>
        <p:nvSpPr>
          <p:cNvPr id="36913" name="Text Box 1524"/>
          <p:cNvSpPr txBox="1">
            <a:spLocks noChangeArrowheads="1"/>
          </p:cNvSpPr>
          <p:nvPr/>
        </p:nvSpPr>
        <p:spPr bwMode="auto">
          <a:xfrm>
            <a:off x="2835534"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4" name="Oval 194"/>
          <p:cNvSpPr>
            <a:spLocks noChangeArrowheads="1"/>
          </p:cNvSpPr>
          <p:nvPr/>
        </p:nvSpPr>
        <p:spPr bwMode="auto">
          <a:xfrm>
            <a:off x="3749675" y="2772855"/>
            <a:ext cx="574675" cy="350837"/>
          </a:xfrm>
          <a:prstGeom prst="ellipse">
            <a:avLst/>
          </a:prstGeom>
          <a:solidFill>
            <a:schemeClr val="bg1">
              <a:lumMod val="75000"/>
            </a:schemeClr>
          </a:solidFill>
          <a:ln>
            <a:noFill/>
          </a:ln>
          <a:effectLst/>
        </p:spPr>
        <p:txBody>
          <a:bodyPr wrap="none" anchor="ctr"/>
          <a:lstStyle/>
          <a:p>
            <a:endParaRPr lang="zh-CN" altLang="en-US"/>
          </a:p>
        </p:txBody>
      </p:sp>
      <p:sp>
        <p:nvSpPr>
          <p:cNvPr id="36915" name="Text Box 1524"/>
          <p:cNvSpPr txBox="1">
            <a:spLocks noChangeArrowheads="1"/>
          </p:cNvSpPr>
          <p:nvPr/>
        </p:nvSpPr>
        <p:spPr bwMode="auto">
          <a:xfrm>
            <a:off x="3678496"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6" name="Oval 197"/>
          <p:cNvSpPr>
            <a:spLocks noChangeArrowheads="1"/>
          </p:cNvSpPr>
          <p:nvPr/>
        </p:nvSpPr>
        <p:spPr bwMode="auto">
          <a:xfrm>
            <a:off x="4645025" y="2772855"/>
            <a:ext cx="573088" cy="350837"/>
          </a:xfrm>
          <a:prstGeom prst="ellipse">
            <a:avLst/>
          </a:prstGeom>
          <a:solidFill>
            <a:schemeClr val="bg1">
              <a:lumMod val="75000"/>
            </a:schemeClr>
          </a:solidFill>
          <a:ln>
            <a:noFill/>
          </a:ln>
          <a:effectLst/>
        </p:spPr>
        <p:txBody>
          <a:bodyPr wrap="none" anchor="ctr"/>
          <a:lstStyle/>
          <a:p>
            <a:endParaRPr lang="zh-CN" altLang="en-US"/>
          </a:p>
        </p:txBody>
      </p:sp>
      <p:sp>
        <p:nvSpPr>
          <p:cNvPr id="36917" name="Text Box 1524"/>
          <p:cNvSpPr txBox="1">
            <a:spLocks noChangeArrowheads="1"/>
          </p:cNvSpPr>
          <p:nvPr/>
        </p:nvSpPr>
        <p:spPr bwMode="auto">
          <a:xfrm>
            <a:off x="4532571"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18" name="Oval 200"/>
          <p:cNvSpPr>
            <a:spLocks noChangeArrowheads="1"/>
          </p:cNvSpPr>
          <p:nvPr/>
        </p:nvSpPr>
        <p:spPr bwMode="auto">
          <a:xfrm>
            <a:off x="5487988"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19" name="Text Box 1524"/>
          <p:cNvSpPr txBox="1">
            <a:spLocks noChangeArrowheads="1"/>
          </p:cNvSpPr>
          <p:nvPr/>
        </p:nvSpPr>
        <p:spPr bwMode="auto">
          <a:xfrm>
            <a:off x="5416015"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20" name="Oval 203"/>
          <p:cNvSpPr>
            <a:spLocks noChangeArrowheads="1"/>
          </p:cNvSpPr>
          <p:nvPr/>
        </p:nvSpPr>
        <p:spPr bwMode="auto">
          <a:xfrm>
            <a:off x="6265863"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21" name="Text Box 1524"/>
          <p:cNvSpPr txBox="1">
            <a:spLocks noChangeArrowheads="1"/>
          </p:cNvSpPr>
          <p:nvPr/>
        </p:nvSpPr>
        <p:spPr bwMode="auto">
          <a:xfrm>
            <a:off x="6193890"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22" name="Oval 206"/>
          <p:cNvSpPr>
            <a:spLocks noChangeArrowheads="1"/>
          </p:cNvSpPr>
          <p:nvPr/>
        </p:nvSpPr>
        <p:spPr bwMode="auto">
          <a:xfrm>
            <a:off x="7129463" y="2772855"/>
            <a:ext cx="573087" cy="350837"/>
          </a:xfrm>
          <a:prstGeom prst="ellipse">
            <a:avLst/>
          </a:prstGeom>
          <a:solidFill>
            <a:schemeClr val="bg1">
              <a:lumMod val="75000"/>
            </a:schemeClr>
          </a:solidFill>
          <a:ln>
            <a:noFill/>
          </a:ln>
          <a:effectLst/>
        </p:spPr>
        <p:txBody>
          <a:bodyPr wrap="none" anchor="ctr"/>
          <a:lstStyle/>
          <a:p>
            <a:endParaRPr lang="zh-CN" altLang="en-US"/>
          </a:p>
        </p:txBody>
      </p:sp>
      <p:sp>
        <p:nvSpPr>
          <p:cNvPr id="36923" name="Text Box 1524"/>
          <p:cNvSpPr txBox="1">
            <a:spLocks noChangeArrowheads="1"/>
          </p:cNvSpPr>
          <p:nvPr/>
        </p:nvSpPr>
        <p:spPr bwMode="auto">
          <a:xfrm>
            <a:off x="7081302" y="2818892"/>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本地 </a:t>
            </a:r>
            <a:r>
              <a:rPr kumimoji="1" lang="en-US" altLang="zh-CN" sz="1100" b="1" dirty="0">
                <a:latin typeface="微软雅黑" pitchFamily="34" charset="-122"/>
                <a:ea typeface="微软雅黑" pitchFamily="34" charset="-122"/>
              </a:rPr>
              <a:t>ISP</a:t>
            </a:r>
          </a:p>
        </p:txBody>
      </p:sp>
      <p:sp>
        <p:nvSpPr>
          <p:cNvPr id="36924" name="Oval 209"/>
          <p:cNvSpPr>
            <a:spLocks noChangeArrowheads="1"/>
          </p:cNvSpPr>
          <p:nvPr/>
        </p:nvSpPr>
        <p:spPr bwMode="auto">
          <a:xfrm>
            <a:off x="1222375" y="2772855"/>
            <a:ext cx="573088" cy="350837"/>
          </a:xfrm>
          <a:prstGeom prst="ellipse">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6925" name="Text Box 1524"/>
          <p:cNvSpPr txBox="1">
            <a:spLocks noChangeArrowheads="1"/>
          </p:cNvSpPr>
          <p:nvPr/>
        </p:nvSpPr>
        <p:spPr bwMode="auto">
          <a:xfrm>
            <a:off x="1204913" y="2823655"/>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a:solidFill>
                  <a:schemeClr val="bg1"/>
                </a:solidFill>
                <a:latin typeface="微软雅黑" pitchFamily="34" charset="-122"/>
                <a:ea typeface="微软雅黑" pitchFamily="34" charset="-122"/>
              </a:rPr>
              <a:t>大公司</a:t>
            </a:r>
            <a:endParaRPr kumimoji="1" lang="en-US" altLang="zh-CN" sz="1100" b="1">
              <a:solidFill>
                <a:schemeClr val="bg1"/>
              </a:solidFill>
              <a:latin typeface="微软雅黑" pitchFamily="34" charset="-122"/>
              <a:ea typeface="微软雅黑" pitchFamily="34" charset="-122"/>
            </a:endParaRPr>
          </a:p>
        </p:txBody>
      </p:sp>
      <p:sp>
        <p:nvSpPr>
          <p:cNvPr id="36926" name="Oval 170"/>
          <p:cNvSpPr>
            <a:spLocks noChangeArrowheads="1"/>
          </p:cNvSpPr>
          <p:nvPr/>
        </p:nvSpPr>
        <p:spPr bwMode="auto">
          <a:xfrm>
            <a:off x="1423988"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7" name="Text Box 1524"/>
          <p:cNvSpPr txBox="1">
            <a:spLocks noChangeArrowheads="1"/>
          </p:cNvSpPr>
          <p:nvPr/>
        </p:nvSpPr>
        <p:spPr bwMode="auto">
          <a:xfrm>
            <a:off x="1441709"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28" name="Oval 177"/>
          <p:cNvSpPr>
            <a:spLocks noChangeArrowheads="1"/>
          </p:cNvSpPr>
          <p:nvPr/>
        </p:nvSpPr>
        <p:spPr bwMode="auto">
          <a:xfrm>
            <a:off x="321786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29" name="Text Box 1524"/>
          <p:cNvSpPr txBox="1">
            <a:spLocks noChangeArrowheads="1"/>
          </p:cNvSpPr>
          <p:nvPr/>
        </p:nvSpPr>
        <p:spPr bwMode="auto">
          <a:xfrm>
            <a:off x="3257015"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30" name="Oval 180"/>
          <p:cNvSpPr>
            <a:spLocks noChangeArrowheads="1"/>
          </p:cNvSpPr>
          <p:nvPr/>
        </p:nvSpPr>
        <p:spPr bwMode="auto">
          <a:xfrm>
            <a:off x="4976813" y="1977517"/>
            <a:ext cx="795337"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1" name="Text Box 1524"/>
          <p:cNvSpPr txBox="1">
            <a:spLocks noChangeArrowheads="1"/>
          </p:cNvSpPr>
          <p:nvPr/>
        </p:nvSpPr>
        <p:spPr bwMode="auto">
          <a:xfrm>
            <a:off x="4923096"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32" name="Oval 183"/>
          <p:cNvSpPr>
            <a:spLocks noChangeArrowheads="1"/>
          </p:cNvSpPr>
          <p:nvPr/>
        </p:nvSpPr>
        <p:spPr bwMode="auto">
          <a:xfrm>
            <a:off x="6540500" y="1977517"/>
            <a:ext cx="796925" cy="350838"/>
          </a:xfrm>
          <a:prstGeom prst="ellipse">
            <a:avLst/>
          </a:prstGeom>
          <a:solidFill>
            <a:srgbClr val="C5E5FB"/>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3" name="Text Box 1524"/>
          <p:cNvSpPr txBox="1">
            <a:spLocks noChangeArrowheads="1"/>
          </p:cNvSpPr>
          <p:nvPr/>
        </p:nvSpPr>
        <p:spPr bwMode="auto">
          <a:xfrm>
            <a:off x="6683634" y="20346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地区 </a:t>
            </a:r>
            <a:r>
              <a:rPr kumimoji="1" lang="en-US" altLang="zh-CN" sz="1100" b="1" dirty="0">
                <a:latin typeface="微软雅黑" pitchFamily="34" charset="-122"/>
                <a:ea typeface="微软雅黑" pitchFamily="34" charset="-122"/>
              </a:rPr>
              <a:t>ISP</a:t>
            </a:r>
          </a:p>
        </p:txBody>
      </p:sp>
      <p:sp>
        <p:nvSpPr>
          <p:cNvPr id="36934" name="Line 276"/>
          <p:cNvSpPr>
            <a:spLocks noChangeShapeType="1"/>
          </p:cNvSpPr>
          <p:nvPr/>
        </p:nvSpPr>
        <p:spPr bwMode="auto">
          <a:xfrm>
            <a:off x="5640388" y="2345817"/>
            <a:ext cx="1093787" cy="0"/>
          </a:xfrm>
          <a:prstGeom prst="line">
            <a:avLst/>
          </a:prstGeom>
          <a:noFill/>
          <a:ln w="38100">
            <a:solidFill>
              <a:srgbClr val="C00000"/>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35" name="Oval 158"/>
          <p:cNvSpPr>
            <a:spLocks noChangeArrowheads="1"/>
          </p:cNvSpPr>
          <p:nvPr/>
        </p:nvSpPr>
        <p:spPr bwMode="auto">
          <a:xfrm>
            <a:off x="4233863" y="1063117"/>
            <a:ext cx="796925" cy="350838"/>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6" name="Text Box 1524"/>
          <p:cNvSpPr txBox="1">
            <a:spLocks noChangeArrowheads="1"/>
          </p:cNvSpPr>
          <p:nvPr/>
        </p:nvSpPr>
        <p:spPr bwMode="auto">
          <a:xfrm>
            <a:off x="4266665" y="110756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主干 </a:t>
            </a:r>
            <a:r>
              <a:rPr kumimoji="1" lang="en-US" altLang="zh-CN" sz="1100" b="1" dirty="0">
                <a:latin typeface="微软雅黑" pitchFamily="34" charset="-122"/>
                <a:ea typeface="微软雅黑" pitchFamily="34" charset="-122"/>
              </a:rPr>
              <a:t>ISP</a:t>
            </a:r>
          </a:p>
        </p:txBody>
      </p:sp>
      <p:sp>
        <p:nvSpPr>
          <p:cNvPr id="36937" name="Oval 167"/>
          <p:cNvSpPr>
            <a:spLocks noChangeArrowheads="1"/>
          </p:cNvSpPr>
          <p:nvPr/>
        </p:nvSpPr>
        <p:spPr bwMode="auto">
          <a:xfrm>
            <a:off x="2382838" y="1401255"/>
            <a:ext cx="795337"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38" name="Text Box 1524"/>
          <p:cNvSpPr txBox="1">
            <a:spLocks noChangeArrowheads="1"/>
          </p:cNvSpPr>
          <p:nvPr/>
        </p:nvSpPr>
        <p:spPr bwMode="auto">
          <a:xfrm>
            <a:off x="2414846"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主干 </a:t>
            </a:r>
            <a:r>
              <a:rPr kumimoji="1" lang="en-US" altLang="zh-CN" sz="1100" b="1" dirty="0">
                <a:latin typeface="微软雅黑" pitchFamily="34" charset="-122"/>
                <a:ea typeface="微软雅黑" pitchFamily="34" charset="-122"/>
              </a:rPr>
              <a:t>ISP</a:t>
            </a:r>
          </a:p>
        </p:txBody>
      </p:sp>
      <p:sp>
        <p:nvSpPr>
          <p:cNvPr id="36939" name="Oval 173"/>
          <p:cNvSpPr>
            <a:spLocks noChangeArrowheads="1"/>
          </p:cNvSpPr>
          <p:nvPr/>
        </p:nvSpPr>
        <p:spPr bwMode="auto">
          <a:xfrm>
            <a:off x="5759450" y="1401255"/>
            <a:ext cx="795338" cy="350837"/>
          </a:xfrm>
          <a:prstGeom prst="ellipse">
            <a:avLst/>
          </a:prstGeom>
          <a:solidFill>
            <a:srgbClr val="CDF3CD"/>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940" name="Text Box 1524"/>
          <p:cNvSpPr txBox="1">
            <a:spLocks noChangeArrowheads="1"/>
          </p:cNvSpPr>
          <p:nvPr/>
        </p:nvSpPr>
        <p:spPr bwMode="auto">
          <a:xfrm>
            <a:off x="5791459" y="1444117"/>
            <a:ext cx="73449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100" b="1" dirty="0">
                <a:latin typeface="微软雅黑" pitchFamily="34" charset="-122"/>
                <a:ea typeface="微软雅黑" pitchFamily="34" charset="-122"/>
              </a:rPr>
              <a:t>主干 </a:t>
            </a:r>
            <a:r>
              <a:rPr kumimoji="1" lang="en-US" altLang="zh-CN" sz="1100" b="1" dirty="0">
                <a:latin typeface="微软雅黑" pitchFamily="34" charset="-122"/>
                <a:ea typeface="微软雅黑" pitchFamily="34" charset="-122"/>
              </a:rPr>
              <a:t>ISP</a:t>
            </a:r>
          </a:p>
        </p:txBody>
      </p:sp>
      <p:sp>
        <p:nvSpPr>
          <p:cNvPr id="36941" name="Freeform 296"/>
          <p:cNvSpPr>
            <a:spLocks/>
          </p:cNvSpPr>
          <p:nvPr/>
        </p:nvSpPr>
        <p:spPr bwMode="auto">
          <a:xfrm>
            <a:off x="4984420" y="1675892"/>
            <a:ext cx="2395537" cy="1752600"/>
          </a:xfrm>
          <a:custGeom>
            <a:avLst/>
            <a:gdLst>
              <a:gd name="T0" fmla="*/ 0 w 2139"/>
              <a:gd name="T1" fmla="*/ 1746225 h 1510"/>
              <a:gd name="T2" fmla="*/ 1214463 w 2139"/>
              <a:gd name="T3" fmla="*/ 1161 h 1510"/>
              <a:gd name="T4" fmla="*/ 2483495 w 2139"/>
              <a:gd name="T5" fmla="*/ 1753191 h 1510"/>
              <a:gd name="T6" fmla="*/ 0 60000 65536"/>
              <a:gd name="T7" fmla="*/ 0 60000 65536"/>
              <a:gd name="T8" fmla="*/ 0 60000 65536"/>
            </a:gdLst>
            <a:ahLst/>
            <a:cxnLst>
              <a:cxn ang="T6">
                <a:pos x="T0" y="T1"/>
              </a:cxn>
              <a:cxn ang="T7">
                <a:pos x="T2" y="T3"/>
              </a:cxn>
              <a:cxn ang="T8">
                <a:pos x="T4" y="T5"/>
              </a:cxn>
            </a:cxnLst>
            <a:rect l="0" t="0" r="r" b="b"/>
            <a:pathLst>
              <a:path w="2139" h="1510">
                <a:moveTo>
                  <a:pt x="0" y="1504"/>
                </a:moveTo>
                <a:cubicBezTo>
                  <a:pt x="345" y="752"/>
                  <a:pt x="690" y="0"/>
                  <a:pt x="1046" y="1"/>
                </a:cubicBezTo>
                <a:cubicBezTo>
                  <a:pt x="1402" y="2"/>
                  <a:pt x="1770" y="756"/>
                  <a:pt x="2139" y="1510"/>
                </a:cubicBezTo>
              </a:path>
            </a:pathLst>
          </a:custGeom>
          <a:noFill/>
          <a:ln w="38100" cmpd="sng">
            <a:solidFill>
              <a:srgbClr val="CC00CC"/>
            </a:solidFill>
            <a:round/>
            <a:headEnd type="triangl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942" name="Text Box 171"/>
          <p:cNvSpPr txBox="1">
            <a:spLocks noChangeArrowheads="1"/>
          </p:cNvSpPr>
          <p:nvPr/>
        </p:nvSpPr>
        <p:spPr bwMode="auto">
          <a:xfrm>
            <a:off x="1145933" y="3971417"/>
            <a:ext cx="674736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spcBef>
                <a:spcPct val="15000"/>
              </a:spcBef>
              <a:spcAft>
                <a:spcPct val="15000"/>
              </a:spcAft>
            </a:pPr>
            <a:r>
              <a:rPr kumimoji="1" lang="zh-CN" altLang="en-US" sz="1400" b="1" dirty="0">
                <a:solidFill>
                  <a:schemeClr val="bg1"/>
                </a:solidFill>
                <a:latin typeface="微软雅黑" pitchFamily="34" charset="-122"/>
                <a:ea typeface="微软雅黑" pitchFamily="34" charset="-122"/>
              </a:rPr>
              <a:t>主机 </a:t>
            </a:r>
            <a:r>
              <a:rPr kumimoji="1" lang="en-US" altLang="zh-CN" sz="1400" b="1" dirty="0">
                <a:solidFill>
                  <a:schemeClr val="bg1"/>
                </a:solidFill>
                <a:latin typeface="微软雅黑" pitchFamily="34" charset="-122"/>
                <a:ea typeface="微软雅黑" pitchFamily="34" charset="-122"/>
              </a:rPr>
              <a:t>A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cs typeface="Arial" charset="0"/>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600" b="1" dirty="0">
                <a:solidFill>
                  <a:schemeClr val="bg1"/>
                </a:solidFill>
                <a:latin typeface="Arial" charset="0"/>
              </a:rPr>
              <a:t> </a:t>
            </a:r>
            <a:r>
              <a:rPr kumimoji="1" lang="zh-CN" altLang="en-US" sz="1400" b="1" dirty="0">
                <a:solidFill>
                  <a:schemeClr val="bg1"/>
                </a:solidFill>
                <a:latin typeface="微软雅黑" pitchFamily="34" charset="-122"/>
                <a:ea typeface="微软雅黑" pitchFamily="34" charset="-122"/>
              </a:rPr>
              <a:t>主干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地区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本地 </a:t>
            </a:r>
            <a:r>
              <a:rPr kumimoji="1" lang="en-US" altLang="zh-CN" sz="1400" b="1" dirty="0">
                <a:solidFill>
                  <a:schemeClr val="bg1"/>
                </a:solidFill>
                <a:latin typeface="微软雅黑" pitchFamily="34" charset="-122"/>
                <a:ea typeface="微软雅黑" pitchFamily="34" charset="-122"/>
              </a:rPr>
              <a:t>ISP </a:t>
            </a:r>
            <a:r>
              <a:rPr kumimoji="1" lang="en-US" altLang="zh-CN" sz="1400" b="1" dirty="0">
                <a:solidFill>
                  <a:srgbClr val="FFFF00"/>
                </a:solidFill>
                <a:latin typeface="微软雅黑" pitchFamily="34" charset="-122"/>
                <a:ea typeface="微软雅黑" pitchFamily="34" charset="-122"/>
              </a:rPr>
              <a:t>→</a:t>
            </a:r>
            <a:r>
              <a:rPr kumimoji="1" lang="en-US" altLang="zh-CN" sz="1400" b="1" dirty="0">
                <a:solidFill>
                  <a:schemeClr val="bg1"/>
                </a:solidFill>
                <a:latin typeface="微软雅黑" pitchFamily="34" charset="-122"/>
                <a:ea typeface="微软雅黑" pitchFamily="34" charset="-122"/>
              </a:rPr>
              <a:t>  </a:t>
            </a:r>
            <a:r>
              <a:rPr kumimoji="1" lang="zh-CN" altLang="en-US" sz="1400" b="1" dirty="0">
                <a:solidFill>
                  <a:schemeClr val="bg1"/>
                </a:solidFill>
                <a:latin typeface="微软雅黑" pitchFamily="34" charset="-122"/>
                <a:ea typeface="微软雅黑" pitchFamily="34" charset="-122"/>
              </a:rPr>
              <a:t>主机 </a:t>
            </a:r>
            <a:r>
              <a:rPr kumimoji="1" lang="en-US" altLang="zh-CN" sz="1400" b="1" dirty="0">
                <a:solidFill>
                  <a:schemeClr val="bg1"/>
                </a:solidFill>
                <a:latin typeface="微软雅黑" pitchFamily="34" charset="-122"/>
                <a:ea typeface="微软雅黑" pitchFamily="34" charset="-122"/>
              </a:rPr>
              <a:t>B</a:t>
            </a:r>
          </a:p>
        </p:txBody>
      </p:sp>
    </p:spTree>
    <p:extLst>
      <p:ext uri="{BB962C8B-B14F-4D97-AF65-F5344CB8AC3E}">
        <p14:creationId xmlns:p14="http://schemas.microsoft.com/office/powerpoint/2010/main" val="26617057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97959" y="990600"/>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323893" y="958850"/>
            <a:ext cx="255069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latin typeface="微软雅黑" pitchFamily="34" charset="-122"/>
                <a:ea typeface="微软雅黑" pitchFamily="34" charset="-122"/>
              </a:rPr>
              <a:t>万维网</a:t>
            </a:r>
            <a:r>
              <a:rPr lang="en-US" altLang="zh-CN" sz="2000" b="1" dirty="0" smtClean="0">
                <a:solidFill>
                  <a:schemeClr val="bg1"/>
                </a:solidFill>
                <a:latin typeface="微软雅黑" pitchFamily="34" charset="-122"/>
                <a:ea typeface="微软雅黑" pitchFamily="34" charset="-122"/>
              </a:rPr>
              <a:t>WWW</a:t>
            </a:r>
            <a:r>
              <a:rPr lang="zh-CN" altLang="en-US" sz="2000" b="1" dirty="0" smtClean="0">
                <a:solidFill>
                  <a:schemeClr val="bg1"/>
                </a:solidFill>
                <a:latin typeface="微软雅黑" pitchFamily="34" charset="-122"/>
                <a:ea typeface="微软雅黑" pitchFamily="34" charset="-122"/>
              </a:rPr>
              <a:t>的</a:t>
            </a:r>
            <a:r>
              <a:rPr lang="zh-CN" altLang="en-US" sz="2000" b="1" dirty="0">
                <a:solidFill>
                  <a:schemeClr val="bg1"/>
                </a:solidFill>
                <a:latin typeface="微软雅黑" pitchFamily="34" charset="-122"/>
                <a:ea typeface="微软雅黑" pitchFamily="34" charset="-122"/>
              </a:rPr>
              <a:t>问世</a:t>
            </a:r>
          </a:p>
        </p:txBody>
      </p:sp>
      <p:sp>
        <p:nvSpPr>
          <p:cNvPr id="4" name="Rectangle 68"/>
          <p:cNvSpPr>
            <a:spLocks noChangeArrowheads="1"/>
          </p:cNvSpPr>
          <p:nvPr/>
        </p:nvSpPr>
        <p:spPr bwMode="auto">
          <a:xfrm>
            <a:off x="497959" y="1463675"/>
            <a:ext cx="8244404"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互联网已经成为世界上规模最大和增长速率最快的计算机网络，没有人能够准确说出互联网究竟有多大。</a:t>
            </a:r>
          </a:p>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互联网的迅猛发展始</a:t>
            </a:r>
            <a:r>
              <a:rPr lang="zh-CN" altLang="en-US" sz="2000" b="1" dirty="0" smtClean="0">
                <a:latin typeface="微软雅黑" pitchFamily="34" charset="-122"/>
                <a:ea typeface="微软雅黑" pitchFamily="34" charset="-122"/>
              </a:rPr>
              <a:t>于</a:t>
            </a:r>
            <a:r>
              <a:rPr lang="en-US" altLang="zh-CN" sz="2000" b="1" dirty="0" smtClean="0">
                <a:latin typeface="微软雅黑" pitchFamily="34" charset="-122"/>
                <a:ea typeface="微软雅黑" pitchFamily="34" charset="-122"/>
              </a:rPr>
              <a:t>20</a:t>
            </a:r>
            <a:r>
              <a:rPr lang="zh-CN" altLang="en-US" sz="2000" b="1" dirty="0" smtClean="0">
                <a:latin typeface="微软雅黑" pitchFamily="34" charset="-122"/>
                <a:ea typeface="微软雅黑" pitchFamily="34" charset="-122"/>
              </a:rPr>
              <a:t>世纪</a:t>
            </a:r>
            <a:r>
              <a:rPr lang="en-US" altLang="zh-CN" sz="2000" b="1" dirty="0" smtClean="0">
                <a:latin typeface="微软雅黑" pitchFamily="34" charset="-122"/>
                <a:ea typeface="微软雅黑" pitchFamily="34" charset="-122"/>
              </a:rPr>
              <a:t>90</a:t>
            </a:r>
            <a:r>
              <a:rPr lang="zh-CN" altLang="en-US" sz="2000" b="1" dirty="0" smtClean="0">
                <a:latin typeface="微软雅黑" pitchFamily="34" charset="-122"/>
                <a:ea typeface="微软雅黑" pitchFamily="34" charset="-122"/>
              </a:rPr>
              <a:t>年代</a:t>
            </a:r>
            <a:r>
              <a:rPr lang="zh-CN" altLang="en-US" sz="2000" b="1" dirty="0">
                <a:latin typeface="微软雅黑" pitchFamily="34" charset="-122"/>
                <a:ea typeface="微软雅黑" pitchFamily="34" charset="-122"/>
              </a:rPr>
              <a:t>。由欧洲原子核研究</a:t>
            </a:r>
            <a:r>
              <a:rPr lang="zh-CN" altLang="en-US" sz="2000" b="1" dirty="0" smtClean="0">
                <a:latin typeface="微软雅黑" pitchFamily="34" charset="-122"/>
                <a:ea typeface="微软雅黑" pitchFamily="34" charset="-122"/>
              </a:rPr>
              <a:t>组织</a:t>
            </a:r>
            <a:r>
              <a:rPr lang="en-US" altLang="zh-CN" sz="2000" b="1" dirty="0" smtClean="0">
                <a:latin typeface="微软雅黑" pitchFamily="34" charset="-122"/>
                <a:ea typeface="微软雅黑" pitchFamily="34" charset="-122"/>
              </a:rPr>
              <a:t>CERN</a:t>
            </a:r>
            <a:r>
              <a:rPr lang="zh-CN" altLang="en-US" sz="2000" b="1" dirty="0" smtClean="0">
                <a:latin typeface="微软雅黑" pitchFamily="34" charset="-122"/>
                <a:ea typeface="微软雅黑" pitchFamily="34" charset="-122"/>
              </a:rPr>
              <a:t>开发</a:t>
            </a:r>
            <a:r>
              <a:rPr lang="zh-CN" altLang="en-US" sz="2000" b="1" dirty="0">
                <a:latin typeface="微软雅黑" pitchFamily="34" charset="-122"/>
                <a:ea typeface="微软雅黑" pitchFamily="34" charset="-122"/>
              </a:rPr>
              <a:t>的</a:t>
            </a:r>
            <a:r>
              <a:rPr lang="zh-CN" altLang="en-US" sz="2000" b="1" dirty="0" smtClean="0">
                <a:solidFill>
                  <a:srgbClr val="0000FF"/>
                </a:solidFill>
                <a:latin typeface="微软雅黑" pitchFamily="34" charset="-122"/>
                <a:ea typeface="微软雅黑" pitchFamily="34" charset="-122"/>
              </a:rPr>
              <a:t>万维网</a:t>
            </a:r>
            <a:r>
              <a:rPr lang="en-US" altLang="zh-CN" sz="2000" b="1" dirty="0" smtClean="0">
                <a:solidFill>
                  <a:srgbClr val="0000FF"/>
                </a:solidFill>
                <a:latin typeface="微软雅黑" pitchFamily="34" charset="-122"/>
                <a:ea typeface="微软雅黑" pitchFamily="34" charset="-122"/>
              </a:rPr>
              <a:t>WWW </a:t>
            </a:r>
            <a:r>
              <a:rPr lang="en-US" altLang="zh-CN" sz="2000" b="1" dirty="0" smtClean="0">
                <a:latin typeface="微软雅黑" pitchFamily="34" charset="-122"/>
                <a:ea typeface="微软雅黑" pitchFamily="34" charset="-122"/>
              </a:rPr>
              <a:t>(</a:t>
            </a:r>
            <a:r>
              <a:rPr lang="en-US" altLang="zh-CN" sz="2000" b="1" dirty="0">
                <a:latin typeface="微软雅黑" pitchFamily="34" charset="-122"/>
                <a:ea typeface="微软雅黑" pitchFamily="34" charset="-122"/>
              </a:rPr>
              <a:t>World Wide Web) </a:t>
            </a:r>
            <a:r>
              <a:rPr lang="zh-CN" altLang="en-US" sz="2000" b="1" dirty="0">
                <a:latin typeface="微软雅黑" pitchFamily="34" charset="-122"/>
                <a:ea typeface="微软雅黑" pitchFamily="34" charset="-122"/>
              </a:rPr>
              <a:t>被广泛使用在互联网上，大大方便了广大非网络专业人员对网络的使用，成为互联网的这种指数级增长的主要驱动力。 </a:t>
            </a:r>
          </a:p>
        </p:txBody>
      </p:sp>
    </p:spTree>
    <p:extLst>
      <p:ext uri="{BB962C8B-B14F-4D97-AF65-F5344CB8AC3E}">
        <p14:creationId xmlns:p14="http://schemas.microsoft.com/office/powerpoint/2010/main" val="37218176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ChangeArrowheads="1"/>
          </p:cNvSpPr>
          <p:nvPr/>
        </p:nvSpPr>
        <p:spPr bwMode="auto">
          <a:xfrm>
            <a:off x="465618" y="526195"/>
            <a:ext cx="8497887" cy="321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5563" tIns="22225" rIns="55563" bIns="22225">
            <a:spAutoFit/>
          </a:bodyPr>
          <a:lstStyle/>
          <a:p>
            <a:pPr>
              <a:lnSpc>
                <a:spcPct val="90000"/>
              </a:lnSpc>
              <a:defRPr/>
            </a:pPr>
            <a:r>
              <a:rPr lang="en-US" altLang="zh-CN" sz="2000" dirty="0">
                <a:solidFill>
                  <a:srgbClr val="0070C0"/>
                </a:solidFill>
                <a:latin typeface="微软雅黑" pitchFamily="34" charset="-122"/>
                <a:ea typeface="微软雅黑" pitchFamily="34" charset="-122"/>
              </a:rPr>
              <a:t>2017</a:t>
            </a:r>
            <a:r>
              <a:rPr lang="zh-CN" altLang="en-US" sz="2000" dirty="0">
                <a:solidFill>
                  <a:srgbClr val="0070C0"/>
                </a:solidFill>
                <a:latin typeface="微软雅黑" pitchFamily="34" charset="-122"/>
                <a:ea typeface="微软雅黑" pitchFamily="34" charset="-122"/>
              </a:rPr>
              <a:t>年</a:t>
            </a:r>
            <a:r>
              <a:rPr lang="en-US" altLang="zh-CN" sz="2000" dirty="0">
                <a:solidFill>
                  <a:srgbClr val="0070C0"/>
                </a:solidFill>
                <a:latin typeface="微软雅黑" pitchFamily="34" charset="-122"/>
                <a:ea typeface="微软雅黑" pitchFamily="34" charset="-122"/>
              </a:rPr>
              <a:t>4</a:t>
            </a:r>
            <a:r>
              <a:rPr lang="zh-CN" altLang="en-US" sz="2000" dirty="0">
                <a:solidFill>
                  <a:srgbClr val="0070C0"/>
                </a:solidFill>
                <a:latin typeface="微软雅黑" pitchFamily="34" charset="-122"/>
                <a:ea typeface="微软雅黑" pitchFamily="34" charset="-122"/>
              </a:rPr>
              <a:t>月，万维网之父获</a:t>
            </a:r>
            <a:r>
              <a:rPr lang="en-US" altLang="zh-CN" sz="2000" dirty="0">
                <a:solidFill>
                  <a:srgbClr val="0070C0"/>
                </a:solidFill>
                <a:latin typeface="微软雅黑" pitchFamily="34" charset="-122"/>
                <a:ea typeface="微软雅黑" pitchFamily="34" charset="-122"/>
              </a:rPr>
              <a:t>2016</a:t>
            </a:r>
            <a:r>
              <a:rPr lang="zh-CN" altLang="en-US" sz="2000" dirty="0">
                <a:solidFill>
                  <a:srgbClr val="0070C0"/>
                </a:solidFill>
                <a:latin typeface="微软雅黑" pitchFamily="34" charset="-122"/>
                <a:ea typeface="微软雅黑" pitchFamily="34" charset="-122"/>
              </a:rPr>
              <a:t>年图灵奖</a:t>
            </a:r>
            <a:r>
              <a:rPr lang="en-US" altLang="zh-CN" sz="2000" dirty="0">
                <a:solidFill>
                  <a:srgbClr val="FF0000"/>
                </a:solidFill>
                <a:latin typeface="微软雅黑" pitchFamily="34" charset="-122"/>
                <a:ea typeface="微软雅黑" pitchFamily="34" charset="-122"/>
              </a:rPr>
              <a:t>——</a:t>
            </a:r>
            <a:r>
              <a:rPr lang="zh-CN" altLang="en-US" sz="2000" dirty="0">
                <a:solidFill>
                  <a:srgbClr val="FF0000"/>
                </a:solidFill>
                <a:latin typeface="微软雅黑" pitchFamily="34" charset="-122"/>
                <a:ea typeface="微软雅黑" pitchFamily="34" charset="-122"/>
              </a:rPr>
              <a:t>计算机界“诺贝尔奖”</a:t>
            </a:r>
          </a:p>
        </p:txBody>
      </p:sp>
      <p:pic>
        <p:nvPicPr>
          <p:cNvPr id="1945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18" y="958623"/>
            <a:ext cx="6199397" cy="3693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428401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426" name="Rectangle 2"/>
          <p:cNvSpPr>
            <a:spLocks noChangeArrowheads="1"/>
          </p:cNvSpPr>
          <p:nvPr/>
        </p:nvSpPr>
        <p:spPr bwMode="auto">
          <a:xfrm>
            <a:off x="459367" y="639367"/>
            <a:ext cx="8467725" cy="752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5563" tIns="22225" rIns="55563" bIns="22225">
            <a:spAutoFit/>
          </a:bodyPr>
          <a:lstStyle/>
          <a:p>
            <a:pPr>
              <a:lnSpc>
                <a:spcPct val="120000"/>
              </a:lnSpc>
              <a:defRPr/>
            </a:pPr>
            <a:r>
              <a:rPr lang="en-US" altLang="zh-CN" sz="2000" dirty="0">
                <a:solidFill>
                  <a:srgbClr val="0070C0"/>
                </a:solidFill>
                <a:latin typeface="微软雅黑" pitchFamily="34" charset="-122"/>
                <a:ea typeface="微软雅黑" pitchFamily="34" charset="-122"/>
              </a:rPr>
              <a:t>2012</a:t>
            </a:r>
            <a:r>
              <a:rPr lang="zh-CN" altLang="en-US" sz="2000" dirty="0">
                <a:solidFill>
                  <a:srgbClr val="0070C0"/>
                </a:solidFill>
                <a:latin typeface="微软雅黑" pitchFamily="34" charset="-122"/>
                <a:ea typeface="微软雅黑" pitchFamily="34" charset="-122"/>
              </a:rPr>
              <a:t>年伦敦奥运会开幕式，第六章</a:t>
            </a:r>
            <a:r>
              <a:rPr lang="zh-CN" altLang="en-US" sz="2000" dirty="0">
                <a:solidFill>
                  <a:srgbClr val="00FF00"/>
                </a:solidFill>
                <a:latin typeface="微软雅黑" pitchFamily="34" charset="-122"/>
                <a:ea typeface="微软雅黑" pitchFamily="34" charset="-122"/>
              </a:rPr>
              <a:t>“弗兰奇和琼说：谢谢你，蒂姆</a:t>
            </a:r>
            <a:r>
              <a:rPr lang="zh-CN" altLang="en-US" sz="2000" dirty="0">
                <a:solidFill>
                  <a:srgbClr val="0070C0"/>
                </a:solidFill>
                <a:latin typeface="微软雅黑" pitchFamily="34" charset="-122"/>
                <a:ea typeface="微软雅黑" pitchFamily="34" charset="-122"/>
              </a:rPr>
              <a:t>”</a:t>
            </a:r>
            <a:r>
              <a:rPr lang="en-US" altLang="zh-CN" sz="2000" dirty="0">
                <a:solidFill>
                  <a:srgbClr val="0070C0"/>
                </a:solidFill>
                <a:latin typeface="微软雅黑" pitchFamily="34" charset="-122"/>
                <a:ea typeface="微软雅黑" pitchFamily="34" charset="-122"/>
              </a:rPr>
              <a:t>——</a:t>
            </a:r>
            <a:r>
              <a:rPr lang="zh-CN" altLang="en-US" sz="2000" dirty="0">
                <a:solidFill>
                  <a:srgbClr val="0070C0"/>
                </a:solidFill>
                <a:latin typeface="微软雅黑" pitchFamily="34" charset="-122"/>
                <a:ea typeface="微软雅黑" pitchFamily="34" charset="-122"/>
              </a:rPr>
              <a:t>致敬</a:t>
            </a:r>
            <a:r>
              <a:rPr lang="en-US" altLang="en-US" sz="2000" dirty="0" err="1">
                <a:solidFill>
                  <a:srgbClr val="FF0000"/>
                </a:solidFill>
                <a:latin typeface="微软雅黑" pitchFamily="34" charset="-122"/>
                <a:ea typeface="微软雅黑" pitchFamily="34" charset="-122"/>
              </a:rPr>
              <a:t>万维网</a:t>
            </a:r>
            <a:r>
              <a:rPr lang="zh-CN" altLang="en-US" sz="2000" dirty="0">
                <a:solidFill>
                  <a:srgbClr val="FF0000"/>
                </a:solidFill>
                <a:latin typeface="微软雅黑" pitchFamily="34" charset="-122"/>
                <a:ea typeface="微软雅黑" pitchFamily="34" charset="-122"/>
              </a:rPr>
              <a:t>之父“</a:t>
            </a:r>
            <a:r>
              <a:rPr lang="en-US" altLang="en-US" sz="2000" dirty="0" err="1">
                <a:solidFill>
                  <a:srgbClr val="FF0000"/>
                </a:solidFill>
                <a:latin typeface="微软雅黑" pitchFamily="34" charset="-122"/>
                <a:ea typeface="微软雅黑" pitchFamily="34" charset="-122"/>
              </a:rPr>
              <a:t>蒂姆·伯纳斯·李</a:t>
            </a:r>
            <a:r>
              <a:rPr lang="zh-CN" altLang="en-US" sz="2000" dirty="0">
                <a:solidFill>
                  <a:srgbClr val="FF0000"/>
                </a:solidFill>
                <a:latin typeface="微软雅黑" pitchFamily="34" charset="-122"/>
                <a:ea typeface="微软雅黑" pitchFamily="34" charset="-122"/>
              </a:rPr>
              <a:t>”</a:t>
            </a:r>
          </a:p>
        </p:txBody>
      </p:sp>
      <p:pic>
        <p:nvPicPr>
          <p:cNvPr id="20483"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655" y="1707357"/>
            <a:ext cx="3832069" cy="22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324" y="1701404"/>
            <a:ext cx="3883484" cy="223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43524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777477" y="504897"/>
            <a:ext cx="7481887" cy="34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5563" tIns="22225" rIns="55563" bIns="22225">
            <a:spAutoFit/>
          </a:bodyPr>
          <a:lstStyle/>
          <a:p>
            <a:pPr algn="ctr">
              <a:lnSpc>
                <a:spcPct val="90000"/>
              </a:lnSpc>
              <a:defRPr/>
            </a:pPr>
            <a:r>
              <a:rPr lang="en-US" altLang="en-US" sz="2200" dirty="0">
                <a:solidFill>
                  <a:srgbClr val="0070C0"/>
                </a:solidFill>
                <a:latin typeface="微软雅黑" pitchFamily="34" charset="-122"/>
                <a:ea typeface="微软雅黑" pitchFamily="34" charset="-122"/>
              </a:rPr>
              <a:t>“互联网女皇”</a:t>
            </a:r>
            <a:r>
              <a:rPr lang="en-US" altLang="en-US" sz="2200" dirty="0" smtClean="0">
                <a:solidFill>
                  <a:srgbClr val="0070C0"/>
                </a:solidFill>
                <a:latin typeface="微软雅黑" pitchFamily="34" charset="-122"/>
                <a:ea typeface="微软雅黑" pitchFamily="34" charset="-122"/>
              </a:rPr>
              <a:t>201</a:t>
            </a:r>
            <a:r>
              <a:rPr lang="en-US" altLang="zh-CN" sz="2200" dirty="0" smtClean="0">
                <a:solidFill>
                  <a:srgbClr val="0070C0"/>
                </a:solidFill>
                <a:latin typeface="微软雅黑" pitchFamily="34" charset="-122"/>
                <a:ea typeface="微软雅黑" pitchFamily="34" charset="-122"/>
              </a:rPr>
              <a:t>4</a:t>
            </a:r>
            <a:r>
              <a:rPr lang="zh-CN" altLang="en-US" sz="2200" dirty="0" smtClean="0">
                <a:solidFill>
                  <a:srgbClr val="0070C0"/>
                </a:solidFill>
                <a:latin typeface="微软雅黑" pitchFamily="34" charset="-122"/>
                <a:ea typeface="微软雅黑" pitchFamily="34" charset="-122"/>
              </a:rPr>
              <a:t>年</a:t>
            </a:r>
            <a:r>
              <a:rPr lang="en-US" altLang="en-US" sz="2200" dirty="0" err="1">
                <a:solidFill>
                  <a:srgbClr val="0070C0"/>
                </a:solidFill>
                <a:latin typeface="微软雅黑" pitchFamily="34" charset="-122"/>
                <a:ea typeface="微软雅黑" pitchFamily="34" charset="-122"/>
              </a:rPr>
              <a:t>互联网趋势报告</a:t>
            </a:r>
            <a:endParaRPr lang="zh-CN" altLang="en-US" sz="2200" dirty="0">
              <a:solidFill>
                <a:srgbClr val="0070C0"/>
              </a:solidFill>
              <a:latin typeface="微软雅黑" pitchFamily="34" charset="-122"/>
              <a:ea typeface="微软雅黑" pitchFamily="34" charset="-122"/>
            </a:endParaRPr>
          </a:p>
        </p:txBody>
      </p:sp>
      <p:pic>
        <p:nvPicPr>
          <p:cNvPr id="18435"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1704" y="1587078"/>
            <a:ext cx="1495425" cy="157162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矩形 12"/>
          <p:cNvSpPr>
            <a:spLocks noChangeArrowheads="1"/>
          </p:cNvSpPr>
          <p:nvPr/>
        </p:nvSpPr>
        <p:spPr bwMode="auto">
          <a:xfrm>
            <a:off x="6971704" y="3531294"/>
            <a:ext cx="15504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dirty="0">
                <a:solidFill>
                  <a:schemeClr val="accent1"/>
                </a:solidFill>
              </a:rPr>
              <a:t>Mary Meeker</a:t>
            </a:r>
            <a:endParaRPr lang="zh-CN" altLang="en-US" sz="1800" b="1" dirty="0">
              <a:solidFill>
                <a:schemeClr val="accent1"/>
              </a:solidFill>
            </a:endParaRPr>
          </a:p>
        </p:txBody>
      </p:sp>
      <p:pic>
        <p:nvPicPr>
          <p:cNvPr id="6" name="图片 5" descr="010"/>
          <p:cNvPicPr>
            <a:picLocks noGrp="1" noChangeAspect="1"/>
          </p:cNvPicPr>
          <p:nvPr isPhoto="1"/>
        </p:nvPicPr>
        <p:blipFill>
          <a:blip r:embed="rId4">
            <a:extLst>
              <a:ext uri="{28A0092B-C50C-407E-A947-70E740481C1C}">
                <a14:useLocalDpi xmlns:a14="http://schemas.microsoft.com/office/drawing/2010/main" val="0"/>
              </a:ext>
            </a:extLst>
          </a:blip>
          <a:srcRect/>
          <a:stretch>
            <a:fillRect/>
          </a:stretch>
        </p:blipFill>
        <p:spPr bwMode="auto">
          <a:xfrm>
            <a:off x="1144394" y="987868"/>
            <a:ext cx="4954955" cy="3716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19108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763588" y="844550"/>
            <a:ext cx="7850187" cy="391863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lnSpc>
                <a:spcPct val="110000"/>
              </a:lnSpc>
              <a:spcBef>
                <a:spcPct val="0"/>
              </a:spcBef>
              <a:buClrTx/>
              <a:buSzTx/>
              <a:buFont typeface="Wingdings" pitchFamily="2" charset="2"/>
              <a:buChar char="Ø"/>
              <a:defRPr/>
            </a:pPr>
            <a:r>
              <a:rPr lang="zh-CN" altLang="en-US" sz="2600" b="1" dirty="0">
                <a:solidFill>
                  <a:srgbClr val="0000FF"/>
                </a:solidFill>
                <a:latin typeface="微软雅黑" pitchFamily="34" charset="-122"/>
                <a:ea typeface="微软雅黑" pitchFamily="34" charset="-122"/>
              </a:rPr>
              <a:t>成绩构成</a:t>
            </a:r>
          </a:p>
          <a:p>
            <a:pPr lvl="1" eaLnBrk="1" hangingPunct="1">
              <a:lnSpc>
                <a:spcPct val="110000"/>
              </a:lnSpc>
              <a:spcBef>
                <a:spcPct val="0"/>
              </a:spcBef>
              <a:buClrTx/>
              <a:buSzTx/>
              <a:buFont typeface="Wingdings" pitchFamily="2" charset="2"/>
              <a:buChar char="Ø"/>
              <a:defRPr/>
            </a:pPr>
            <a:r>
              <a:rPr lang="zh-CN" altLang="en-US" sz="2000" b="1" dirty="0">
                <a:latin typeface="微软雅黑" pitchFamily="34" charset="-122"/>
                <a:ea typeface="微软雅黑" pitchFamily="34" charset="-122"/>
              </a:rPr>
              <a:t>期末考试  </a:t>
            </a:r>
            <a:r>
              <a:rPr lang="en-US" altLang="zh-CN" sz="2000" b="1" dirty="0">
                <a:latin typeface="微软雅黑" pitchFamily="34" charset="-122"/>
                <a:ea typeface="微软雅黑" pitchFamily="34" charset="-122"/>
              </a:rPr>
              <a:t>5</a:t>
            </a:r>
            <a:r>
              <a:rPr lang="zh-CN" altLang="en-US" sz="2000" b="1" dirty="0">
                <a:latin typeface="微软雅黑" pitchFamily="34" charset="-122"/>
                <a:ea typeface="微软雅黑" pitchFamily="34" charset="-122"/>
              </a:rPr>
              <a:t>0%  </a:t>
            </a:r>
            <a:r>
              <a:rPr lang="zh-CN" altLang="en-US" sz="2000" b="1" dirty="0">
                <a:solidFill>
                  <a:srgbClr val="FF0000"/>
                </a:solidFill>
                <a:latin typeface="微软雅黑" pitchFamily="34" charset="-122"/>
                <a:ea typeface="微软雅黑" pitchFamily="34" charset="-122"/>
              </a:rPr>
              <a:t>（闭卷）</a:t>
            </a:r>
          </a:p>
          <a:p>
            <a:pPr lvl="1" eaLnBrk="1" hangingPunct="1">
              <a:lnSpc>
                <a:spcPct val="110000"/>
              </a:lnSpc>
              <a:spcBef>
                <a:spcPct val="0"/>
              </a:spcBef>
              <a:buClrTx/>
              <a:buSzTx/>
              <a:buFont typeface="Wingdings" pitchFamily="2" charset="2"/>
              <a:buChar char="Ø"/>
              <a:defRPr/>
            </a:pPr>
            <a:r>
              <a:rPr lang="zh-CN" altLang="en-US" sz="2000" b="1" dirty="0">
                <a:latin typeface="微软雅黑" pitchFamily="34" charset="-122"/>
                <a:ea typeface="微软雅黑" pitchFamily="34" charset="-122"/>
              </a:rPr>
              <a:t>平时成绩  </a:t>
            </a:r>
            <a:r>
              <a:rPr lang="en-US" altLang="zh-CN" sz="2000" b="1" dirty="0">
                <a:latin typeface="微软雅黑" pitchFamily="34" charset="-122"/>
                <a:ea typeface="微软雅黑" pitchFamily="34" charset="-122"/>
              </a:rPr>
              <a:t>5</a:t>
            </a:r>
            <a:r>
              <a:rPr lang="zh-CN" altLang="en-US" sz="2000" b="1" dirty="0">
                <a:latin typeface="微软雅黑" pitchFamily="34" charset="-122"/>
                <a:ea typeface="微软雅黑" pitchFamily="34" charset="-122"/>
              </a:rPr>
              <a:t>0%</a:t>
            </a:r>
          </a:p>
          <a:p>
            <a:pPr lvl="2" eaLnBrk="1" hangingPunct="1">
              <a:lnSpc>
                <a:spcPct val="110000"/>
              </a:lnSpc>
              <a:spcBef>
                <a:spcPct val="0"/>
              </a:spcBef>
              <a:buClrTx/>
              <a:buSzTx/>
              <a:buFont typeface="Wingdings" pitchFamily="2" charset="2"/>
              <a:buChar char="Ø"/>
              <a:defRPr/>
            </a:pPr>
            <a:r>
              <a:rPr kumimoji="0" lang="zh-CN" altLang="en-US" sz="2000" dirty="0">
                <a:solidFill>
                  <a:srgbClr val="002060"/>
                </a:solidFill>
                <a:latin typeface="微软雅黑" pitchFamily="34" charset="-122"/>
                <a:ea typeface="微软雅黑" pitchFamily="34" charset="-122"/>
              </a:rPr>
              <a:t>平时测验</a:t>
            </a:r>
            <a:r>
              <a:rPr kumimoji="0" lang="en-US" altLang="zh-CN" sz="2000" dirty="0">
                <a:solidFill>
                  <a:srgbClr val="002060"/>
                </a:solidFill>
                <a:latin typeface="微软雅黑" pitchFamily="34" charset="-122"/>
                <a:ea typeface="微软雅黑" pitchFamily="34" charset="-122"/>
              </a:rPr>
              <a:t>                           20</a:t>
            </a:r>
            <a:r>
              <a:rPr kumimoji="0" lang="zh-CN" altLang="en-US" sz="2000" dirty="0">
                <a:solidFill>
                  <a:srgbClr val="002060"/>
                </a:solidFill>
                <a:latin typeface="微软雅黑" pitchFamily="34" charset="-122"/>
                <a:ea typeface="微软雅黑" pitchFamily="34" charset="-122"/>
              </a:rPr>
              <a:t>分</a:t>
            </a:r>
            <a:endParaRPr kumimoji="0" lang="en-US" altLang="zh-CN" sz="2000" dirty="0">
              <a:solidFill>
                <a:srgbClr val="002060"/>
              </a:solidFill>
              <a:latin typeface="微软雅黑" pitchFamily="34" charset="-122"/>
              <a:ea typeface="微软雅黑" pitchFamily="34" charset="-122"/>
            </a:endParaRPr>
          </a:p>
          <a:p>
            <a:pPr lvl="2" eaLnBrk="1" hangingPunct="1">
              <a:lnSpc>
                <a:spcPct val="110000"/>
              </a:lnSpc>
              <a:spcBef>
                <a:spcPct val="0"/>
              </a:spcBef>
              <a:buClrTx/>
              <a:buSzTx/>
              <a:buFont typeface="Wingdings" pitchFamily="2" charset="2"/>
              <a:buChar char="Ø"/>
              <a:defRPr/>
            </a:pPr>
            <a:r>
              <a:rPr kumimoji="0" lang="zh-CN" altLang="en-US" sz="2000" dirty="0">
                <a:solidFill>
                  <a:srgbClr val="002060"/>
                </a:solidFill>
                <a:latin typeface="微软雅黑" pitchFamily="34" charset="-122"/>
                <a:ea typeface="微软雅黑" pitchFamily="34" charset="-122"/>
              </a:rPr>
              <a:t>平时作业                           </a:t>
            </a:r>
            <a:r>
              <a:rPr kumimoji="0" lang="en-US" altLang="zh-CN" sz="2000" dirty="0">
                <a:solidFill>
                  <a:srgbClr val="002060"/>
                </a:solidFill>
                <a:latin typeface="微软雅黑" pitchFamily="34" charset="-122"/>
                <a:ea typeface="微软雅黑" pitchFamily="34" charset="-122"/>
              </a:rPr>
              <a:t>10</a:t>
            </a:r>
            <a:r>
              <a:rPr kumimoji="0" lang="zh-CN" altLang="en-US" sz="2000" dirty="0">
                <a:solidFill>
                  <a:srgbClr val="002060"/>
                </a:solidFill>
                <a:latin typeface="微软雅黑" pitchFamily="34" charset="-122"/>
                <a:ea typeface="微软雅黑" pitchFamily="34" charset="-122"/>
              </a:rPr>
              <a:t>分</a:t>
            </a:r>
            <a:endParaRPr kumimoji="0" lang="en-US" altLang="zh-CN" sz="2000" dirty="0">
              <a:solidFill>
                <a:srgbClr val="002060"/>
              </a:solidFill>
              <a:latin typeface="微软雅黑" pitchFamily="34" charset="-122"/>
              <a:ea typeface="微软雅黑" pitchFamily="34" charset="-122"/>
            </a:endParaRPr>
          </a:p>
          <a:p>
            <a:pPr lvl="2" eaLnBrk="1" hangingPunct="1">
              <a:lnSpc>
                <a:spcPct val="110000"/>
              </a:lnSpc>
              <a:spcBef>
                <a:spcPct val="0"/>
              </a:spcBef>
              <a:buClrTx/>
              <a:buSzTx/>
              <a:buFont typeface="Wingdings" pitchFamily="2" charset="2"/>
              <a:buChar char="Ø"/>
              <a:defRPr/>
            </a:pPr>
            <a:r>
              <a:rPr kumimoji="0" lang="zh-CN" altLang="en-US" sz="2000" dirty="0">
                <a:solidFill>
                  <a:srgbClr val="002060"/>
                </a:solidFill>
                <a:latin typeface="微软雅黑" pitchFamily="34" charset="-122"/>
                <a:ea typeface="微软雅黑" pitchFamily="34" charset="-122"/>
              </a:rPr>
              <a:t>期中测验                           </a:t>
            </a:r>
            <a:r>
              <a:rPr kumimoji="0" lang="en-US" altLang="zh-CN" sz="2000" dirty="0">
                <a:solidFill>
                  <a:srgbClr val="002060"/>
                </a:solidFill>
                <a:latin typeface="微软雅黑" pitchFamily="34" charset="-122"/>
                <a:ea typeface="微软雅黑" pitchFamily="34" charset="-122"/>
              </a:rPr>
              <a:t>20</a:t>
            </a:r>
            <a:r>
              <a:rPr kumimoji="0" lang="zh-CN" altLang="en-US" sz="2000" dirty="0">
                <a:solidFill>
                  <a:srgbClr val="002060"/>
                </a:solidFill>
                <a:latin typeface="微软雅黑" pitchFamily="34" charset="-122"/>
                <a:ea typeface="微软雅黑" pitchFamily="34" charset="-122"/>
              </a:rPr>
              <a:t>分</a:t>
            </a:r>
            <a:endParaRPr kumimoji="0" lang="en-US" altLang="zh-CN" sz="2000" dirty="0">
              <a:solidFill>
                <a:srgbClr val="002060"/>
              </a:solidFill>
              <a:latin typeface="微软雅黑" pitchFamily="34" charset="-122"/>
              <a:ea typeface="微软雅黑" pitchFamily="34" charset="-122"/>
            </a:endParaRPr>
          </a:p>
          <a:p>
            <a:pPr lvl="2" eaLnBrk="1" hangingPunct="1">
              <a:lnSpc>
                <a:spcPct val="110000"/>
              </a:lnSpc>
              <a:spcBef>
                <a:spcPct val="0"/>
              </a:spcBef>
              <a:buClrTx/>
              <a:buSzTx/>
              <a:buFont typeface="Wingdings" pitchFamily="2" charset="2"/>
              <a:buChar char="Ø"/>
              <a:defRPr/>
            </a:pPr>
            <a:r>
              <a:rPr kumimoji="0" lang="zh-CN" altLang="en-US" sz="2000" dirty="0">
                <a:solidFill>
                  <a:srgbClr val="C00000"/>
                </a:solidFill>
                <a:latin typeface="微软雅黑" pitchFamily="34" charset="-122"/>
                <a:ea typeface="微软雅黑" pitchFamily="34" charset="-122"/>
              </a:rPr>
              <a:t>旷课一次扣</a:t>
            </a:r>
            <a:r>
              <a:rPr kumimoji="0" lang="en-US" altLang="zh-CN" sz="2000" dirty="0">
                <a:solidFill>
                  <a:srgbClr val="C00000"/>
                </a:solidFill>
                <a:latin typeface="微软雅黑" pitchFamily="34" charset="-122"/>
                <a:ea typeface="微软雅黑" pitchFamily="34" charset="-122"/>
              </a:rPr>
              <a:t>2</a:t>
            </a:r>
            <a:r>
              <a:rPr kumimoji="0" lang="zh-CN" altLang="en-US" sz="2000" dirty="0">
                <a:solidFill>
                  <a:srgbClr val="C00000"/>
                </a:solidFill>
                <a:latin typeface="微软雅黑" pitchFamily="34" charset="-122"/>
                <a:ea typeface="微软雅黑" pitchFamily="34" charset="-122"/>
              </a:rPr>
              <a:t>分，迟到一次扣</a:t>
            </a:r>
            <a:r>
              <a:rPr kumimoji="0" lang="en-US" altLang="zh-CN" sz="2000" dirty="0">
                <a:solidFill>
                  <a:srgbClr val="C00000"/>
                </a:solidFill>
                <a:latin typeface="微软雅黑" pitchFamily="34" charset="-122"/>
                <a:ea typeface="微软雅黑" pitchFamily="34" charset="-122"/>
              </a:rPr>
              <a:t>1</a:t>
            </a:r>
            <a:r>
              <a:rPr kumimoji="0" lang="zh-CN" altLang="en-US" sz="2000" dirty="0" smtClean="0">
                <a:solidFill>
                  <a:srgbClr val="C00000"/>
                </a:solidFill>
                <a:latin typeface="微软雅黑" pitchFamily="34" charset="-122"/>
                <a:ea typeface="微软雅黑" pitchFamily="34" charset="-122"/>
              </a:rPr>
              <a:t>分</a:t>
            </a:r>
            <a:endParaRPr kumimoji="0" lang="en-US" altLang="zh-CN" sz="2000" dirty="0" smtClean="0">
              <a:solidFill>
                <a:srgbClr val="C00000"/>
              </a:solidFill>
              <a:latin typeface="微软雅黑" pitchFamily="34" charset="-122"/>
              <a:ea typeface="微软雅黑" pitchFamily="34" charset="-122"/>
            </a:endParaRPr>
          </a:p>
          <a:p>
            <a:pPr lvl="2">
              <a:lnSpc>
                <a:spcPct val="110000"/>
              </a:lnSpc>
              <a:buFont typeface="Wingdings" pitchFamily="2" charset="2"/>
              <a:buChar char="Ø"/>
              <a:defRPr/>
            </a:pPr>
            <a:r>
              <a:rPr lang="zh-CN" altLang="en-US" sz="2000" dirty="0" smtClean="0">
                <a:solidFill>
                  <a:srgbClr val="C00000"/>
                </a:solidFill>
                <a:latin typeface="微软雅黑" pitchFamily="34" charset="-122"/>
                <a:ea typeface="微软雅黑" pitchFamily="34" charset="-122"/>
              </a:rPr>
              <a:t>指定</a:t>
            </a:r>
            <a:r>
              <a:rPr lang="en-US" altLang="zh-CN" sz="2000" dirty="0" smtClean="0">
                <a:solidFill>
                  <a:srgbClr val="C00000"/>
                </a:solidFill>
                <a:latin typeface="微软雅黑" pitchFamily="34" charset="-122"/>
                <a:ea typeface="微软雅黑" pitchFamily="34" charset="-122"/>
              </a:rPr>
              <a:t>MOOC</a:t>
            </a:r>
            <a:r>
              <a:rPr lang="zh-CN" altLang="en-US" sz="2000" dirty="0" smtClean="0">
                <a:solidFill>
                  <a:srgbClr val="C00000"/>
                </a:solidFill>
                <a:latin typeface="微软雅黑" pitchFamily="34" charset="-122"/>
                <a:ea typeface="微软雅黑" pitchFamily="34" charset="-122"/>
              </a:rPr>
              <a:t>成绩</a:t>
            </a:r>
            <a:r>
              <a:rPr lang="en-US" altLang="zh-CN" sz="2000" dirty="0" smtClean="0">
                <a:solidFill>
                  <a:srgbClr val="C00000"/>
                </a:solidFill>
                <a:latin typeface="微软雅黑" pitchFamily="34" charset="-122"/>
                <a:ea typeface="微软雅黑" pitchFamily="34" charset="-122"/>
              </a:rPr>
              <a:t>60</a:t>
            </a:r>
            <a:r>
              <a:rPr lang="zh-CN" altLang="en-US" sz="2000" dirty="0" smtClean="0">
                <a:solidFill>
                  <a:srgbClr val="C00000"/>
                </a:solidFill>
                <a:latin typeface="微软雅黑" pitchFamily="34" charset="-122"/>
                <a:ea typeface="微软雅黑" pitchFamily="34" charset="-122"/>
              </a:rPr>
              <a:t>分以上平时分加</a:t>
            </a:r>
            <a:r>
              <a:rPr kumimoji="0" lang="en-US" altLang="zh-CN" sz="2000" dirty="0" smtClean="0">
                <a:solidFill>
                  <a:srgbClr val="C00000"/>
                </a:solidFill>
                <a:latin typeface="微软雅黑" pitchFamily="34" charset="-122"/>
                <a:ea typeface="微软雅黑" pitchFamily="34" charset="-122"/>
              </a:rPr>
              <a:t>3</a:t>
            </a:r>
            <a:r>
              <a:rPr kumimoji="0" lang="zh-CN" altLang="en-US" sz="2000" dirty="0" smtClean="0">
                <a:solidFill>
                  <a:srgbClr val="C00000"/>
                </a:solidFill>
                <a:latin typeface="微软雅黑" pitchFamily="34" charset="-122"/>
                <a:ea typeface="微软雅黑" pitchFamily="34" charset="-122"/>
              </a:rPr>
              <a:t>分</a:t>
            </a:r>
            <a:endParaRPr kumimoji="0" lang="en-US" altLang="zh-CN" sz="2000" dirty="0" smtClean="0">
              <a:solidFill>
                <a:srgbClr val="C00000"/>
              </a:solidFill>
              <a:latin typeface="微软雅黑" pitchFamily="34" charset="-122"/>
              <a:ea typeface="微软雅黑" pitchFamily="34" charset="-122"/>
            </a:endParaRPr>
          </a:p>
          <a:p>
            <a:pPr>
              <a:lnSpc>
                <a:spcPct val="110000"/>
              </a:lnSpc>
              <a:defRPr/>
            </a:pPr>
            <a:r>
              <a:rPr lang="zh-CN" altLang="en-US" sz="2000" dirty="0" smtClean="0">
                <a:solidFill>
                  <a:srgbClr val="FF0000"/>
                </a:solidFill>
                <a:latin typeface="微软雅黑" pitchFamily="34" charset="-122"/>
                <a:ea typeface="微软雅黑" pitchFamily="34" charset="-122"/>
              </a:rPr>
              <a:t>   </a:t>
            </a:r>
            <a:r>
              <a:rPr lang="zh-CN" altLang="en-US" sz="2000" dirty="0" smtClean="0">
                <a:solidFill>
                  <a:srgbClr val="0000FF"/>
                </a:solidFill>
                <a:latin typeface="微软雅黑" pitchFamily="34" charset="-122"/>
                <a:ea typeface="微软雅黑" pitchFamily="34" charset="-122"/>
              </a:rPr>
              <a:t>（</a:t>
            </a:r>
            <a:r>
              <a:rPr lang="zh-CN" altLang="en-US" sz="2000" dirty="0">
                <a:solidFill>
                  <a:srgbClr val="0000FF"/>
                </a:solidFill>
                <a:latin typeface="微软雅黑" pitchFamily="34" charset="-122"/>
                <a:ea typeface="微软雅黑" pitchFamily="34" charset="-122"/>
              </a:rPr>
              <a:t>特殊时期，成绩评定标准可能视情况进行</a:t>
            </a:r>
            <a:r>
              <a:rPr lang="zh-CN" altLang="en-US" sz="2000" dirty="0" smtClean="0">
                <a:solidFill>
                  <a:srgbClr val="0000FF"/>
                </a:solidFill>
                <a:latin typeface="微软雅黑" pitchFamily="34" charset="-122"/>
                <a:ea typeface="微软雅黑" pitchFamily="34" charset="-122"/>
              </a:rPr>
              <a:t>调整）</a:t>
            </a:r>
            <a:endParaRPr lang="en-US" altLang="zh-CN" sz="2000" dirty="0" smtClean="0">
              <a:solidFill>
                <a:srgbClr val="0000FF"/>
              </a:solidFill>
              <a:latin typeface="微软雅黑" pitchFamily="34" charset="-122"/>
              <a:ea typeface="微软雅黑" pitchFamily="34" charset="-122"/>
            </a:endParaRPr>
          </a:p>
          <a:p>
            <a:pPr eaLnBrk="1" hangingPunct="1">
              <a:lnSpc>
                <a:spcPct val="110000"/>
              </a:lnSpc>
              <a:spcBef>
                <a:spcPct val="0"/>
              </a:spcBef>
              <a:buClr>
                <a:srgbClr val="FF0000"/>
              </a:buClr>
              <a:buSzTx/>
              <a:buFont typeface="Wingdings" pitchFamily="2" charset="2"/>
              <a:buChar char="Ø"/>
              <a:defRPr/>
            </a:pPr>
            <a:r>
              <a:rPr kumimoji="0" lang="en-US" altLang="zh-CN" sz="2000" dirty="0" smtClean="0">
                <a:solidFill>
                  <a:srgbClr val="FF0000"/>
                </a:solidFill>
                <a:latin typeface="微软雅黑" pitchFamily="34" charset="-122"/>
                <a:ea typeface="微软雅黑" pitchFamily="34" charset="-122"/>
              </a:rPr>
              <a:t> </a:t>
            </a:r>
            <a:r>
              <a:rPr kumimoji="0" lang="zh-CN" altLang="en-US" sz="2000" dirty="0" smtClean="0">
                <a:solidFill>
                  <a:srgbClr val="FF0000"/>
                </a:solidFill>
                <a:latin typeface="微软雅黑" pitchFamily="34" charset="-122"/>
                <a:ea typeface="微软雅黑" pitchFamily="34" charset="-122"/>
              </a:rPr>
              <a:t>期末</a:t>
            </a:r>
            <a:r>
              <a:rPr kumimoji="0" lang="zh-CN" altLang="en-US" sz="2000" dirty="0">
                <a:solidFill>
                  <a:srgbClr val="FF0000"/>
                </a:solidFill>
                <a:latin typeface="微软雅黑" pitchFamily="34" charset="-122"/>
                <a:ea typeface="微软雅黑" pitchFamily="34" charset="-122"/>
              </a:rPr>
              <a:t>卷面成绩高于</a:t>
            </a:r>
            <a:r>
              <a:rPr kumimoji="0" lang="en-US" altLang="zh-CN" sz="2000" dirty="0">
                <a:solidFill>
                  <a:srgbClr val="FF0000"/>
                </a:solidFill>
                <a:latin typeface="微软雅黑" pitchFamily="34" charset="-122"/>
                <a:ea typeface="微软雅黑" pitchFamily="34" charset="-122"/>
              </a:rPr>
              <a:t>48</a:t>
            </a:r>
            <a:r>
              <a:rPr kumimoji="0" lang="zh-CN" altLang="en-US" sz="2000" dirty="0">
                <a:solidFill>
                  <a:srgbClr val="FF0000"/>
                </a:solidFill>
                <a:latin typeface="微软雅黑" pitchFamily="34" charset="-122"/>
                <a:ea typeface="微软雅黑" pitchFamily="34" charset="-122"/>
              </a:rPr>
              <a:t>分，总评成绩按比例合成；不到</a:t>
            </a:r>
            <a:r>
              <a:rPr kumimoji="0" lang="en-US" altLang="zh-CN" sz="2000" dirty="0">
                <a:solidFill>
                  <a:srgbClr val="FF0000"/>
                </a:solidFill>
                <a:latin typeface="微软雅黑" pitchFamily="34" charset="-122"/>
                <a:ea typeface="微软雅黑" pitchFamily="34" charset="-122"/>
              </a:rPr>
              <a:t>48</a:t>
            </a:r>
            <a:r>
              <a:rPr kumimoji="0" lang="zh-CN" altLang="en-US" sz="2000" dirty="0">
                <a:solidFill>
                  <a:srgbClr val="FF0000"/>
                </a:solidFill>
                <a:latin typeface="微软雅黑" pitchFamily="34" charset="-122"/>
                <a:ea typeface="微软雅黑" pitchFamily="34" charset="-122"/>
              </a:rPr>
              <a:t>分，直接以卷面成绩作为总评</a:t>
            </a:r>
            <a:r>
              <a:rPr kumimoji="0" lang="zh-CN" altLang="en-US" sz="2000" dirty="0" smtClean="0">
                <a:solidFill>
                  <a:srgbClr val="FF0000"/>
                </a:solidFill>
                <a:latin typeface="微软雅黑" pitchFamily="34" charset="-122"/>
                <a:ea typeface="微软雅黑" pitchFamily="34" charset="-122"/>
              </a:rPr>
              <a:t>成绩</a:t>
            </a:r>
            <a:endParaRPr kumimoji="0" lang="zh-TW" altLang="en-US" sz="2000" dirty="0">
              <a:solidFill>
                <a:srgbClr val="FF0000"/>
              </a:solidFill>
              <a:latin typeface="微软雅黑" pitchFamily="34" charset="-122"/>
              <a:ea typeface="微软雅黑" pitchFamily="34" charset="-122"/>
            </a:endParaRPr>
          </a:p>
        </p:txBody>
      </p:sp>
      <p:sp>
        <p:nvSpPr>
          <p:cNvPr id="5" name="AutoShape 5"/>
          <p:cNvSpPr>
            <a:spLocks noChangeArrowheads="1"/>
          </p:cNvSpPr>
          <p:nvPr/>
        </p:nvSpPr>
        <p:spPr bwMode="auto">
          <a:xfrm>
            <a:off x="505071" y="542415"/>
            <a:ext cx="7140329"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 name="Rectangle 6"/>
          <p:cNvSpPr>
            <a:spLocks noChangeArrowheads="1"/>
          </p:cNvSpPr>
          <p:nvPr/>
        </p:nvSpPr>
        <p:spPr bwMode="auto">
          <a:xfrm>
            <a:off x="2934125" y="501076"/>
            <a:ext cx="2401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smtClean="0">
                <a:solidFill>
                  <a:schemeClr val="bg1"/>
                </a:solidFill>
                <a:latin typeface="微软雅黑" pitchFamily="34" charset="-122"/>
                <a:ea typeface="微软雅黑" pitchFamily="34" charset="-122"/>
              </a:rPr>
              <a:t>关于本课程</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548798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2"/>
          <p:cNvSpPr>
            <a:spLocks noChangeArrowheads="1"/>
          </p:cNvSpPr>
          <p:nvPr/>
        </p:nvSpPr>
        <p:spPr bwMode="auto">
          <a:xfrm>
            <a:off x="2018126" y="465615"/>
            <a:ext cx="7481887" cy="321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5563" tIns="22225" rIns="55563" bIns="22225">
            <a:spAutoFit/>
          </a:bodyPr>
          <a:lstStyle/>
          <a:p>
            <a:pPr>
              <a:lnSpc>
                <a:spcPct val="90000"/>
              </a:lnSpc>
              <a:defRPr/>
            </a:pPr>
            <a:r>
              <a:rPr lang="zh-CN" altLang="en-US" sz="2000" dirty="0">
                <a:solidFill>
                  <a:srgbClr val="0000FF"/>
                </a:solidFill>
                <a:latin typeface="微软雅黑" pitchFamily="34" charset="-122"/>
                <a:ea typeface="微软雅黑" pitchFamily="34" charset="-122"/>
              </a:rPr>
              <a:t>中国</a:t>
            </a:r>
            <a:r>
              <a:rPr lang="zh-CN" altLang="en-US" sz="2000" dirty="0" smtClean="0">
                <a:solidFill>
                  <a:srgbClr val="0000FF"/>
                </a:solidFill>
                <a:latin typeface="微软雅黑" pitchFamily="34" charset="-122"/>
                <a:ea typeface="微软雅黑" pitchFamily="34" charset="-122"/>
              </a:rPr>
              <a:t>的国产操作系统</a:t>
            </a:r>
            <a:r>
              <a:rPr lang="en-US" altLang="zh-CN" sz="2000" dirty="0" smtClean="0">
                <a:solidFill>
                  <a:srgbClr val="0000FF"/>
                </a:solidFill>
                <a:latin typeface="微软雅黑" pitchFamily="34" charset="-122"/>
                <a:ea typeface="微软雅黑" pitchFamily="34" charset="-122"/>
              </a:rPr>
              <a:t>——</a:t>
            </a:r>
            <a:r>
              <a:rPr lang="zh-CN" altLang="en-US" sz="2000" dirty="0" smtClean="0">
                <a:solidFill>
                  <a:srgbClr val="7030A0"/>
                </a:solidFill>
                <a:latin typeface="微软雅黑" pitchFamily="34" charset="-122"/>
                <a:ea typeface="微软雅黑" pitchFamily="34" charset="-122"/>
              </a:rPr>
              <a:t>华为“鸿蒙”</a:t>
            </a:r>
            <a:endParaRPr lang="zh-CN" altLang="en-US" sz="2000" dirty="0">
              <a:solidFill>
                <a:srgbClr val="7030A0"/>
              </a:solidFill>
              <a:latin typeface="微软雅黑" pitchFamily="34" charset="-122"/>
              <a:ea typeface="微软雅黑" pitchFamily="34" charset="-122"/>
            </a:endParaRPr>
          </a:p>
        </p:txBody>
      </p:sp>
      <p:sp>
        <p:nvSpPr>
          <p:cNvPr id="7" name="Rectangle 2"/>
          <p:cNvSpPr>
            <a:spLocks noChangeArrowheads="1"/>
          </p:cNvSpPr>
          <p:nvPr/>
        </p:nvSpPr>
        <p:spPr bwMode="auto">
          <a:xfrm>
            <a:off x="584803" y="785632"/>
            <a:ext cx="7705085" cy="1695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5563" tIns="22225" rIns="55563" bIns="22225">
            <a:spAutoFit/>
          </a:bodyPr>
          <a:lstStyle/>
          <a:p>
            <a:pPr marL="342900" indent="-342900">
              <a:lnSpc>
                <a:spcPct val="120000"/>
              </a:lnSpc>
              <a:buFont typeface="Wingdings" pitchFamily="2" charset="2"/>
              <a:buChar char="Ø"/>
              <a:defRPr/>
            </a:pPr>
            <a:r>
              <a:rPr lang="en-US" altLang="zh-CN" dirty="0">
                <a:latin typeface="微软雅黑" pitchFamily="34" charset="-122"/>
                <a:ea typeface="微软雅黑" pitchFamily="34" charset="-122"/>
              </a:rPr>
              <a:t>2012</a:t>
            </a:r>
            <a:r>
              <a:rPr lang="zh-CN" altLang="en-US" dirty="0">
                <a:latin typeface="微软雅黑" pitchFamily="34" charset="-122"/>
                <a:ea typeface="微软雅黑" pitchFamily="34" charset="-122"/>
              </a:rPr>
              <a:t>年，华为开始</a:t>
            </a:r>
            <a:r>
              <a:rPr lang="zh-CN" altLang="en-US" dirty="0" smtClean="0">
                <a:latin typeface="微软雅黑" pitchFamily="34" charset="-122"/>
                <a:ea typeface="微软雅黑" pitchFamily="34" charset="-122"/>
              </a:rPr>
              <a:t>规划</a:t>
            </a:r>
            <a:r>
              <a:rPr lang="zh-CN" altLang="en-US" dirty="0" smtClean="0">
                <a:solidFill>
                  <a:srgbClr val="FF0000"/>
                </a:solidFill>
                <a:latin typeface="微软雅黑" pitchFamily="34" charset="-122"/>
                <a:ea typeface="微软雅黑" pitchFamily="34" charset="-122"/>
              </a:rPr>
              <a:t>国产操作系统“鸿蒙”</a:t>
            </a:r>
            <a:r>
              <a:rPr lang="zh-CN" altLang="en-US" dirty="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342900" indent="-342900">
              <a:lnSpc>
                <a:spcPct val="120000"/>
              </a:lnSpc>
              <a:buFont typeface="Wingdings" pitchFamily="2" charset="2"/>
              <a:buChar char="Ø"/>
              <a:defRPr/>
            </a:pPr>
            <a:r>
              <a:rPr lang="en-US" altLang="zh-CN" dirty="0">
                <a:latin typeface="微软雅黑" pitchFamily="34" charset="-122"/>
                <a:ea typeface="微软雅黑" pitchFamily="34" charset="-122"/>
              </a:rPr>
              <a:t>2019</a:t>
            </a:r>
            <a:r>
              <a:rPr lang="zh-CN" altLang="en-US" dirty="0">
                <a:latin typeface="微软雅黑" pitchFamily="34" charset="-122"/>
                <a:ea typeface="微软雅黑" pitchFamily="34" charset="-122"/>
              </a:rPr>
              <a:t>年</a:t>
            </a:r>
            <a:r>
              <a:rPr lang="en-US" altLang="zh-CN" dirty="0">
                <a:latin typeface="微软雅黑" pitchFamily="34" charset="-122"/>
                <a:ea typeface="微软雅黑" pitchFamily="34" charset="-122"/>
              </a:rPr>
              <a:t>5</a:t>
            </a:r>
            <a:r>
              <a:rPr lang="zh-CN" altLang="en-US" dirty="0">
                <a:latin typeface="微软雅黑" pitchFamily="34" charset="-122"/>
                <a:ea typeface="微软雅黑" pitchFamily="34" charset="-122"/>
              </a:rPr>
              <a:t>月</a:t>
            </a:r>
            <a:r>
              <a:rPr lang="en-US" altLang="zh-CN" dirty="0">
                <a:latin typeface="微软雅黑" pitchFamily="34" charset="-122"/>
                <a:ea typeface="微软雅黑" pitchFamily="34" charset="-122"/>
              </a:rPr>
              <a:t>24</a:t>
            </a:r>
            <a:r>
              <a:rPr lang="zh-CN" altLang="en-US" dirty="0">
                <a:latin typeface="微软雅黑" pitchFamily="34" charset="-122"/>
                <a:ea typeface="微软雅黑" pitchFamily="34" charset="-122"/>
              </a:rPr>
              <a:t>日，国家知识产权局商标局网站显示，华为已申请</a:t>
            </a:r>
            <a:r>
              <a:rPr lang="zh-CN" altLang="en-US" dirty="0">
                <a:solidFill>
                  <a:srgbClr val="FF0000"/>
                </a:solidFill>
                <a:latin typeface="微软雅黑" pitchFamily="34" charset="-122"/>
                <a:ea typeface="微软雅黑" pitchFamily="34" charset="-122"/>
              </a:rPr>
              <a:t>“华为鸿蒙”</a:t>
            </a:r>
            <a:r>
              <a:rPr lang="zh-CN" altLang="en-US" dirty="0" smtClean="0">
                <a:solidFill>
                  <a:srgbClr val="FF0000"/>
                </a:solidFill>
                <a:latin typeface="微软雅黑" pitchFamily="34" charset="-122"/>
                <a:ea typeface="微软雅黑" pitchFamily="34" charset="-122"/>
              </a:rPr>
              <a:t>商标</a:t>
            </a:r>
            <a:r>
              <a:rPr lang="zh-CN" altLang="en-US" dirty="0" smtClean="0">
                <a:latin typeface="微软雅黑" pitchFamily="34" charset="-122"/>
                <a:ea typeface="微软雅黑" pitchFamily="34" charset="-122"/>
              </a:rPr>
              <a:t>；</a:t>
            </a:r>
            <a:endParaRPr lang="en-US" altLang="zh-CN" dirty="0" smtClean="0">
              <a:latin typeface="微软雅黑" pitchFamily="34" charset="-122"/>
              <a:ea typeface="微软雅黑" pitchFamily="34" charset="-122"/>
            </a:endParaRPr>
          </a:p>
          <a:p>
            <a:pPr marL="342900" indent="-342900">
              <a:lnSpc>
                <a:spcPct val="120000"/>
              </a:lnSpc>
              <a:buFont typeface="Wingdings" pitchFamily="2" charset="2"/>
              <a:buChar char="Ø"/>
              <a:defRPr/>
            </a:pPr>
            <a:r>
              <a:rPr lang="en-US" altLang="zh-CN" dirty="0" smtClean="0">
                <a:latin typeface="微软雅黑" pitchFamily="34" charset="-122"/>
                <a:ea typeface="微软雅黑" pitchFamily="34" charset="-122"/>
              </a:rPr>
              <a:t>2019</a:t>
            </a:r>
            <a:r>
              <a:rPr lang="zh-CN" altLang="en-US" dirty="0" smtClean="0">
                <a:latin typeface="微软雅黑" pitchFamily="34" charset="-122"/>
                <a:ea typeface="微软雅黑" pitchFamily="34" charset="-122"/>
              </a:rPr>
              <a:t>年</a:t>
            </a:r>
            <a:r>
              <a:rPr lang="en-US" altLang="zh-CN" dirty="0" smtClean="0">
                <a:latin typeface="微软雅黑" pitchFamily="34" charset="-122"/>
                <a:ea typeface="微软雅黑" pitchFamily="34" charset="-122"/>
              </a:rPr>
              <a:t>8</a:t>
            </a:r>
            <a:r>
              <a:rPr lang="zh-CN" altLang="en-US" dirty="0" smtClean="0">
                <a:latin typeface="微软雅黑" pitchFamily="34" charset="-122"/>
                <a:ea typeface="微软雅黑" pitchFamily="34" charset="-122"/>
              </a:rPr>
              <a:t>月</a:t>
            </a:r>
            <a:r>
              <a:rPr lang="en-US" altLang="zh-CN" dirty="0" smtClean="0">
                <a:latin typeface="微软雅黑" pitchFamily="34" charset="-122"/>
                <a:ea typeface="微软雅黑" pitchFamily="34" charset="-122"/>
              </a:rPr>
              <a:t>9</a:t>
            </a:r>
            <a:r>
              <a:rPr lang="zh-CN" altLang="en-US" dirty="0" smtClean="0">
                <a:latin typeface="微软雅黑" pitchFamily="34" charset="-122"/>
                <a:ea typeface="微软雅黑" pitchFamily="34" charset="-122"/>
              </a:rPr>
              <a:t>日，华为召开</a:t>
            </a:r>
            <a:r>
              <a:rPr lang="zh-CN" altLang="en-US" dirty="0" smtClean="0">
                <a:solidFill>
                  <a:srgbClr val="FF0000"/>
                </a:solidFill>
                <a:latin typeface="微软雅黑" pitchFamily="34" charset="-122"/>
                <a:ea typeface="微软雅黑" pitchFamily="34" charset="-122"/>
              </a:rPr>
              <a:t>开发</a:t>
            </a:r>
            <a:r>
              <a:rPr lang="zh-CN" altLang="en-US" dirty="0">
                <a:solidFill>
                  <a:srgbClr val="FF0000"/>
                </a:solidFill>
                <a:latin typeface="微软雅黑" pitchFamily="34" charset="-122"/>
                <a:ea typeface="微软雅黑" pitchFamily="34" charset="-122"/>
              </a:rPr>
              <a:t>者</a:t>
            </a:r>
            <a:r>
              <a:rPr lang="zh-CN" altLang="en-US" dirty="0" smtClean="0">
                <a:solidFill>
                  <a:srgbClr val="FF0000"/>
                </a:solidFill>
                <a:latin typeface="微软雅黑" pitchFamily="34" charset="-122"/>
                <a:ea typeface="微软雅黑" pitchFamily="34" charset="-122"/>
              </a:rPr>
              <a:t>大会</a:t>
            </a:r>
            <a:r>
              <a:rPr lang="zh-CN" altLang="en-US" dirty="0">
                <a:latin typeface="微软雅黑" pitchFamily="34" charset="-122"/>
                <a:ea typeface="微软雅黑" pitchFamily="34" charset="-122"/>
              </a:rPr>
              <a:t>，正式</a:t>
            </a:r>
            <a:r>
              <a:rPr lang="zh-CN" altLang="en-US" dirty="0" smtClean="0">
                <a:latin typeface="微软雅黑" pitchFamily="34" charset="-122"/>
                <a:ea typeface="微软雅黑" pitchFamily="34" charset="-122"/>
              </a:rPr>
              <a:t>发布“鸿蒙”系统，兼容</a:t>
            </a:r>
            <a:r>
              <a:rPr lang="zh-CN" altLang="en-US" dirty="0">
                <a:solidFill>
                  <a:srgbClr val="FF0000"/>
                </a:solidFill>
                <a:latin typeface="微软雅黑" pitchFamily="34" charset="-122"/>
                <a:ea typeface="微软雅黑" pitchFamily="34" charset="-122"/>
              </a:rPr>
              <a:t>手机、电脑</a:t>
            </a:r>
            <a:r>
              <a:rPr lang="zh-CN" altLang="en-US" dirty="0" smtClean="0">
                <a:solidFill>
                  <a:srgbClr val="FF0000"/>
                </a:solidFill>
                <a:latin typeface="微软雅黑" pitchFamily="34" charset="-122"/>
                <a:ea typeface="微软雅黑" pitchFamily="34" charset="-122"/>
              </a:rPr>
              <a:t>、电视、汽车</a:t>
            </a:r>
            <a:r>
              <a:rPr lang="zh-CN" altLang="en-US" dirty="0" smtClean="0">
                <a:latin typeface="微软雅黑" pitchFamily="34" charset="-122"/>
                <a:ea typeface="微软雅黑" pitchFamily="34" charset="-122"/>
              </a:rPr>
              <a:t>等智能设备。</a:t>
            </a:r>
            <a:endParaRPr lang="zh-CN" altLang="en-US" dirty="0">
              <a:latin typeface="微软雅黑" pitchFamily="34" charset="-122"/>
              <a:ea typeface="微软雅黑"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872" y="2592782"/>
            <a:ext cx="3367568" cy="2119963"/>
          </a:xfrm>
          <a:prstGeom prst="rect">
            <a:avLst/>
          </a:prstGeom>
        </p:spPr>
      </p:pic>
      <p:pic>
        <p:nvPicPr>
          <p:cNvPr id="8"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5340" y="2603330"/>
            <a:ext cx="3444275" cy="2109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111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777477" y="504897"/>
            <a:ext cx="7481887" cy="34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5563" tIns="22225" rIns="55563" bIns="22225">
            <a:spAutoFit/>
          </a:bodyPr>
          <a:lstStyle/>
          <a:p>
            <a:pPr algn="ctr">
              <a:lnSpc>
                <a:spcPct val="90000"/>
              </a:lnSpc>
              <a:defRPr/>
            </a:pPr>
            <a:r>
              <a:rPr lang="en-US" altLang="en-US" sz="2200" dirty="0">
                <a:solidFill>
                  <a:srgbClr val="0070C0"/>
                </a:solidFill>
                <a:latin typeface="微软雅黑" pitchFamily="34" charset="-122"/>
                <a:ea typeface="微软雅黑" pitchFamily="34" charset="-122"/>
              </a:rPr>
              <a:t>“互联网女皇”</a:t>
            </a:r>
            <a:r>
              <a:rPr lang="en-US" altLang="en-US" sz="2200" dirty="0" smtClean="0">
                <a:solidFill>
                  <a:srgbClr val="0070C0"/>
                </a:solidFill>
                <a:latin typeface="微软雅黑" pitchFamily="34" charset="-122"/>
                <a:ea typeface="微软雅黑" pitchFamily="34" charset="-122"/>
              </a:rPr>
              <a:t>201</a:t>
            </a:r>
            <a:r>
              <a:rPr lang="en-US" altLang="en-US" sz="2200" dirty="0">
                <a:solidFill>
                  <a:srgbClr val="0070C0"/>
                </a:solidFill>
                <a:latin typeface="微软雅黑" pitchFamily="34" charset="-122"/>
                <a:ea typeface="微软雅黑" pitchFamily="34" charset="-122"/>
              </a:rPr>
              <a:t>5</a:t>
            </a:r>
            <a:r>
              <a:rPr lang="zh-CN" altLang="en-US" sz="2200" dirty="0" smtClean="0">
                <a:solidFill>
                  <a:srgbClr val="0070C0"/>
                </a:solidFill>
                <a:latin typeface="微软雅黑" pitchFamily="34" charset="-122"/>
                <a:ea typeface="微软雅黑" pitchFamily="34" charset="-122"/>
              </a:rPr>
              <a:t>年</a:t>
            </a:r>
            <a:r>
              <a:rPr lang="en-US" altLang="en-US" sz="2200" dirty="0" err="1">
                <a:solidFill>
                  <a:srgbClr val="0070C0"/>
                </a:solidFill>
                <a:latin typeface="微软雅黑" pitchFamily="34" charset="-122"/>
                <a:ea typeface="微软雅黑" pitchFamily="34" charset="-122"/>
              </a:rPr>
              <a:t>互联网趋势报告</a:t>
            </a:r>
            <a:endParaRPr lang="zh-CN" altLang="en-US" sz="2200" dirty="0">
              <a:solidFill>
                <a:srgbClr val="0070C0"/>
              </a:solidFill>
              <a:latin typeface="微软雅黑" pitchFamily="34" charset="-122"/>
              <a:ea typeface="微软雅黑" pitchFamily="34" charset="-122"/>
            </a:endParaRPr>
          </a:p>
        </p:txBody>
      </p:sp>
      <p:pic>
        <p:nvPicPr>
          <p:cNvPr id="18435"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1704" y="1587078"/>
            <a:ext cx="1495425" cy="157162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矩形 12"/>
          <p:cNvSpPr>
            <a:spLocks noChangeArrowheads="1"/>
          </p:cNvSpPr>
          <p:nvPr/>
        </p:nvSpPr>
        <p:spPr bwMode="auto">
          <a:xfrm>
            <a:off x="6971704" y="3531294"/>
            <a:ext cx="15504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dirty="0">
                <a:solidFill>
                  <a:schemeClr val="accent1"/>
                </a:solidFill>
              </a:rPr>
              <a:t>Mary Meeker</a:t>
            </a:r>
            <a:endParaRPr lang="zh-CN" altLang="en-US" sz="1800" b="1" dirty="0">
              <a:solidFill>
                <a:schemeClr val="accent1"/>
              </a:solidFill>
            </a:endParaRPr>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031" y="1020625"/>
            <a:ext cx="5082237" cy="3812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24788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777477" y="504897"/>
            <a:ext cx="7481887" cy="34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5563" tIns="22225" rIns="55563" bIns="22225">
            <a:spAutoFit/>
          </a:bodyPr>
          <a:lstStyle/>
          <a:p>
            <a:pPr algn="ctr">
              <a:lnSpc>
                <a:spcPct val="90000"/>
              </a:lnSpc>
              <a:defRPr/>
            </a:pPr>
            <a:r>
              <a:rPr lang="en-US" altLang="en-US" sz="2200" dirty="0">
                <a:solidFill>
                  <a:srgbClr val="0070C0"/>
                </a:solidFill>
                <a:latin typeface="微软雅黑" pitchFamily="34" charset="-122"/>
                <a:ea typeface="微软雅黑" pitchFamily="34" charset="-122"/>
              </a:rPr>
              <a:t>“互联网女皇”</a:t>
            </a:r>
            <a:r>
              <a:rPr lang="en-US" altLang="en-US" sz="2200" dirty="0" smtClean="0">
                <a:solidFill>
                  <a:srgbClr val="0070C0"/>
                </a:solidFill>
                <a:latin typeface="微软雅黑" pitchFamily="34" charset="-122"/>
                <a:ea typeface="微软雅黑" pitchFamily="34" charset="-122"/>
              </a:rPr>
              <a:t>2016</a:t>
            </a:r>
            <a:r>
              <a:rPr lang="zh-CN" altLang="en-US" sz="2200" dirty="0" smtClean="0">
                <a:solidFill>
                  <a:srgbClr val="0070C0"/>
                </a:solidFill>
                <a:latin typeface="微软雅黑" pitchFamily="34" charset="-122"/>
                <a:ea typeface="微软雅黑" pitchFamily="34" charset="-122"/>
              </a:rPr>
              <a:t>年</a:t>
            </a:r>
            <a:r>
              <a:rPr lang="en-US" altLang="en-US" sz="2200" dirty="0" err="1">
                <a:solidFill>
                  <a:srgbClr val="0070C0"/>
                </a:solidFill>
                <a:latin typeface="微软雅黑" pitchFamily="34" charset="-122"/>
                <a:ea typeface="微软雅黑" pitchFamily="34" charset="-122"/>
              </a:rPr>
              <a:t>互联网趋势报告</a:t>
            </a:r>
            <a:endParaRPr lang="zh-CN" altLang="en-US" sz="2200" dirty="0">
              <a:solidFill>
                <a:srgbClr val="0070C0"/>
              </a:solidFill>
              <a:latin typeface="微软雅黑" pitchFamily="34" charset="-122"/>
              <a:ea typeface="微软雅黑" pitchFamily="34" charset="-122"/>
            </a:endParaRPr>
          </a:p>
        </p:txBody>
      </p:sp>
      <p:pic>
        <p:nvPicPr>
          <p:cNvPr id="18435"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1704" y="1587078"/>
            <a:ext cx="1495425" cy="157162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矩形 12"/>
          <p:cNvSpPr>
            <a:spLocks noChangeArrowheads="1"/>
          </p:cNvSpPr>
          <p:nvPr/>
        </p:nvSpPr>
        <p:spPr bwMode="auto">
          <a:xfrm>
            <a:off x="6971704" y="3531294"/>
            <a:ext cx="15504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dirty="0">
                <a:solidFill>
                  <a:schemeClr val="accent1"/>
                </a:solidFill>
              </a:rPr>
              <a:t>Mary Meeker</a:t>
            </a:r>
            <a:endParaRPr lang="zh-CN" altLang="en-US" sz="1800" b="1" dirty="0">
              <a:solidFill>
                <a:schemeClr val="accent1"/>
              </a:solidFill>
            </a:endParaRPr>
          </a:p>
        </p:txBody>
      </p:sp>
      <p:pic>
        <p:nvPicPr>
          <p:cNvPr id="11"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826" y="931237"/>
            <a:ext cx="5152475" cy="3852619"/>
          </a:xfrm>
          <a:prstGeom prst="rect">
            <a:avLst/>
          </a:prstGeom>
          <a:noFill/>
          <a:ln>
            <a:noFill/>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17961" dir="2700000" algn="ctr" rotWithShape="0">
                    <a:srgbClr val="800058"/>
                  </a:outerShdw>
                </a:effectLst>
              </a14:hiddenEffects>
            </a:ext>
          </a:extLst>
        </p:spPr>
      </p:pic>
    </p:spTree>
    <p:extLst>
      <p:ext uri="{BB962C8B-B14F-4D97-AF65-F5344CB8AC3E}">
        <p14:creationId xmlns:p14="http://schemas.microsoft.com/office/powerpoint/2010/main" val="9614343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777477" y="504897"/>
            <a:ext cx="7481887" cy="34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5563" tIns="22225" rIns="55563" bIns="22225">
            <a:spAutoFit/>
          </a:bodyPr>
          <a:lstStyle/>
          <a:p>
            <a:pPr algn="ctr">
              <a:lnSpc>
                <a:spcPct val="90000"/>
              </a:lnSpc>
              <a:defRPr/>
            </a:pPr>
            <a:r>
              <a:rPr lang="en-US" altLang="en-US" sz="2200" dirty="0">
                <a:solidFill>
                  <a:srgbClr val="0070C0"/>
                </a:solidFill>
                <a:latin typeface="微软雅黑" pitchFamily="34" charset="-122"/>
                <a:ea typeface="微软雅黑" pitchFamily="34" charset="-122"/>
              </a:rPr>
              <a:t>“互联网女皇”</a:t>
            </a:r>
            <a:r>
              <a:rPr lang="en-US" altLang="en-US" sz="2200" dirty="0" smtClean="0">
                <a:solidFill>
                  <a:srgbClr val="0070C0"/>
                </a:solidFill>
                <a:latin typeface="微软雅黑" pitchFamily="34" charset="-122"/>
                <a:ea typeface="微软雅黑" pitchFamily="34" charset="-122"/>
              </a:rPr>
              <a:t>2017</a:t>
            </a:r>
            <a:r>
              <a:rPr lang="zh-CN" altLang="en-US" sz="2200" dirty="0" smtClean="0">
                <a:solidFill>
                  <a:srgbClr val="0070C0"/>
                </a:solidFill>
                <a:latin typeface="微软雅黑" pitchFamily="34" charset="-122"/>
                <a:ea typeface="微软雅黑" pitchFamily="34" charset="-122"/>
              </a:rPr>
              <a:t>年</a:t>
            </a:r>
            <a:r>
              <a:rPr lang="en-US" altLang="en-US" sz="2200" dirty="0" err="1">
                <a:solidFill>
                  <a:srgbClr val="0070C0"/>
                </a:solidFill>
                <a:latin typeface="微软雅黑" pitchFamily="34" charset="-122"/>
                <a:ea typeface="微软雅黑" pitchFamily="34" charset="-122"/>
              </a:rPr>
              <a:t>互联网趋势报告</a:t>
            </a:r>
            <a:endParaRPr lang="zh-CN" altLang="en-US" sz="2200" dirty="0">
              <a:solidFill>
                <a:srgbClr val="0070C0"/>
              </a:solidFill>
              <a:latin typeface="微软雅黑" pitchFamily="34" charset="-122"/>
              <a:ea typeface="微软雅黑" pitchFamily="34" charset="-122"/>
            </a:endParaRPr>
          </a:p>
        </p:txBody>
      </p:sp>
      <p:pic>
        <p:nvPicPr>
          <p:cNvPr id="18435"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1704" y="1587078"/>
            <a:ext cx="1495425" cy="157162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矩形 12"/>
          <p:cNvSpPr>
            <a:spLocks noChangeArrowheads="1"/>
          </p:cNvSpPr>
          <p:nvPr/>
        </p:nvSpPr>
        <p:spPr bwMode="auto">
          <a:xfrm>
            <a:off x="6971704" y="3531294"/>
            <a:ext cx="15504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dirty="0">
                <a:solidFill>
                  <a:schemeClr val="accent1"/>
                </a:solidFill>
              </a:rPr>
              <a:t>Mary Meeker</a:t>
            </a:r>
            <a:endParaRPr lang="zh-CN" altLang="en-US" sz="1800" b="1" dirty="0">
              <a:solidFill>
                <a:schemeClr val="accent1"/>
              </a:solidFill>
            </a:endParaRPr>
          </a:p>
        </p:txBody>
      </p:sp>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1143" y="985109"/>
            <a:ext cx="4995198" cy="376776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73544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777477" y="504897"/>
            <a:ext cx="7481887" cy="34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5563" tIns="22225" rIns="55563" bIns="22225">
            <a:spAutoFit/>
          </a:bodyPr>
          <a:lstStyle/>
          <a:p>
            <a:pPr algn="ctr">
              <a:lnSpc>
                <a:spcPct val="90000"/>
              </a:lnSpc>
              <a:defRPr/>
            </a:pPr>
            <a:r>
              <a:rPr lang="en-US" altLang="en-US" sz="2200" dirty="0">
                <a:solidFill>
                  <a:srgbClr val="0070C0"/>
                </a:solidFill>
                <a:latin typeface="微软雅黑" pitchFamily="34" charset="-122"/>
                <a:ea typeface="微软雅黑" pitchFamily="34" charset="-122"/>
              </a:rPr>
              <a:t>“互联网女皇”</a:t>
            </a:r>
            <a:r>
              <a:rPr lang="en-US" altLang="en-US" sz="2200" dirty="0" smtClean="0">
                <a:solidFill>
                  <a:srgbClr val="0070C0"/>
                </a:solidFill>
                <a:latin typeface="微软雅黑" pitchFamily="34" charset="-122"/>
                <a:ea typeface="微软雅黑" pitchFamily="34" charset="-122"/>
              </a:rPr>
              <a:t>201</a:t>
            </a:r>
            <a:r>
              <a:rPr lang="en-US" altLang="zh-CN" sz="2200" dirty="0" smtClean="0">
                <a:solidFill>
                  <a:srgbClr val="0070C0"/>
                </a:solidFill>
                <a:latin typeface="微软雅黑" pitchFamily="34" charset="-122"/>
                <a:ea typeface="微软雅黑" pitchFamily="34" charset="-122"/>
              </a:rPr>
              <a:t>8</a:t>
            </a:r>
            <a:r>
              <a:rPr lang="zh-CN" altLang="en-US" sz="2200" dirty="0" smtClean="0">
                <a:solidFill>
                  <a:srgbClr val="0070C0"/>
                </a:solidFill>
                <a:latin typeface="微软雅黑" pitchFamily="34" charset="-122"/>
                <a:ea typeface="微软雅黑" pitchFamily="34" charset="-122"/>
              </a:rPr>
              <a:t>年</a:t>
            </a:r>
            <a:r>
              <a:rPr lang="en-US" altLang="en-US" sz="2200" dirty="0" err="1">
                <a:solidFill>
                  <a:srgbClr val="0070C0"/>
                </a:solidFill>
                <a:latin typeface="微软雅黑" pitchFamily="34" charset="-122"/>
                <a:ea typeface="微软雅黑" pitchFamily="34" charset="-122"/>
              </a:rPr>
              <a:t>互联网趋势报告</a:t>
            </a:r>
            <a:endParaRPr lang="zh-CN" altLang="en-US" sz="2200" dirty="0">
              <a:solidFill>
                <a:srgbClr val="0070C0"/>
              </a:solidFill>
              <a:latin typeface="微软雅黑" pitchFamily="34" charset="-122"/>
              <a:ea typeface="微软雅黑" pitchFamily="34" charset="-122"/>
            </a:endParaRPr>
          </a:p>
        </p:txBody>
      </p:sp>
      <p:pic>
        <p:nvPicPr>
          <p:cNvPr id="18435"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1704" y="1587078"/>
            <a:ext cx="1495425" cy="157162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矩形 12"/>
          <p:cNvSpPr>
            <a:spLocks noChangeArrowheads="1"/>
          </p:cNvSpPr>
          <p:nvPr/>
        </p:nvSpPr>
        <p:spPr bwMode="auto">
          <a:xfrm>
            <a:off x="6971704" y="3531294"/>
            <a:ext cx="15504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dirty="0">
                <a:solidFill>
                  <a:schemeClr val="accent1"/>
                </a:solidFill>
              </a:rPr>
              <a:t>Mary Meeker</a:t>
            </a:r>
            <a:endParaRPr lang="zh-CN" altLang="en-US" sz="1800" b="1" dirty="0">
              <a:solidFill>
                <a:schemeClr val="accent1"/>
              </a:solidFill>
            </a:endParaRPr>
          </a:p>
        </p:txBody>
      </p:sp>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7349" y="993204"/>
            <a:ext cx="4902998" cy="3719473"/>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63335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777477" y="504897"/>
            <a:ext cx="7481887" cy="34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55563" tIns="22225" rIns="55563" bIns="22225">
            <a:spAutoFit/>
          </a:bodyPr>
          <a:lstStyle/>
          <a:p>
            <a:pPr algn="ctr">
              <a:lnSpc>
                <a:spcPct val="90000"/>
              </a:lnSpc>
              <a:defRPr/>
            </a:pPr>
            <a:r>
              <a:rPr lang="en-US" altLang="en-US" sz="2200" dirty="0">
                <a:solidFill>
                  <a:srgbClr val="0070C0"/>
                </a:solidFill>
                <a:latin typeface="微软雅黑" pitchFamily="34" charset="-122"/>
                <a:ea typeface="微软雅黑" pitchFamily="34" charset="-122"/>
              </a:rPr>
              <a:t>“互联网女皇”</a:t>
            </a:r>
            <a:r>
              <a:rPr lang="en-US" altLang="en-US" sz="2200" dirty="0" smtClean="0">
                <a:solidFill>
                  <a:srgbClr val="0070C0"/>
                </a:solidFill>
                <a:latin typeface="微软雅黑" pitchFamily="34" charset="-122"/>
                <a:ea typeface="微软雅黑" pitchFamily="34" charset="-122"/>
              </a:rPr>
              <a:t>201</a:t>
            </a:r>
            <a:r>
              <a:rPr lang="en-US" altLang="en-US" sz="2200" dirty="0">
                <a:solidFill>
                  <a:srgbClr val="0070C0"/>
                </a:solidFill>
                <a:latin typeface="微软雅黑" pitchFamily="34" charset="-122"/>
                <a:ea typeface="微软雅黑" pitchFamily="34" charset="-122"/>
              </a:rPr>
              <a:t>9</a:t>
            </a:r>
            <a:r>
              <a:rPr lang="zh-CN" altLang="en-US" sz="2200" dirty="0" smtClean="0">
                <a:solidFill>
                  <a:srgbClr val="0070C0"/>
                </a:solidFill>
                <a:latin typeface="微软雅黑" pitchFamily="34" charset="-122"/>
                <a:ea typeface="微软雅黑" pitchFamily="34" charset="-122"/>
              </a:rPr>
              <a:t>年</a:t>
            </a:r>
            <a:r>
              <a:rPr lang="en-US" altLang="en-US" sz="2200" dirty="0" err="1">
                <a:solidFill>
                  <a:srgbClr val="0070C0"/>
                </a:solidFill>
                <a:latin typeface="微软雅黑" pitchFamily="34" charset="-122"/>
                <a:ea typeface="微软雅黑" pitchFamily="34" charset="-122"/>
              </a:rPr>
              <a:t>互联网趋势报告</a:t>
            </a:r>
            <a:endParaRPr lang="zh-CN" altLang="en-US" sz="2200" dirty="0">
              <a:solidFill>
                <a:srgbClr val="0070C0"/>
              </a:solidFill>
              <a:latin typeface="微软雅黑" pitchFamily="34" charset="-122"/>
              <a:ea typeface="微软雅黑" pitchFamily="34" charset="-122"/>
            </a:endParaRPr>
          </a:p>
        </p:txBody>
      </p:sp>
      <p:pic>
        <p:nvPicPr>
          <p:cNvPr id="18435" name="图片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71704" y="1587078"/>
            <a:ext cx="1495425" cy="1571625"/>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矩形 12"/>
          <p:cNvSpPr>
            <a:spLocks noChangeArrowheads="1"/>
          </p:cNvSpPr>
          <p:nvPr/>
        </p:nvSpPr>
        <p:spPr bwMode="auto">
          <a:xfrm>
            <a:off x="6971704" y="3531294"/>
            <a:ext cx="15504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800" b="1" dirty="0">
                <a:solidFill>
                  <a:schemeClr val="accent1"/>
                </a:solidFill>
              </a:rPr>
              <a:t>Mary Meeker</a:t>
            </a:r>
            <a:endParaRPr lang="zh-CN" altLang="en-US" sz="1800" b="1" dirty="0">
              <a:solidFill>
                <a:schemeClr val="accent1"/>
              </a:solidFill>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25167" y="942841"/>
            <a:ext cx="5074405" cy="3805804"/>
          </a:xfrm>
          <a:prstGeom prst="rect">
            <a:avLst/>
          </a:prstGeom>
          <a:noFill/>
          <a:ln w="19050">
            <a:no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9935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AutoShape 5"/>
          <p:cNvSpPr>
            <a:spLocks noChangeArrowheads="1"/>
          </p:cNvSpPr>
          <p:nvPr/>
        </p:nvSpPr>
        <p:spPr bwMode="auto">
          <a:xfrm>
            <a:off x="497959" y="763588"/>
            <a:ext cx="8133858"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1987" name="Rectangle 6"/>
          <p:cNvSpPr>
            <a:spLocks noChangeArrowheads="1"/>
          </p:cNvSpPr>
          <p:nvPr/>
        </p:nvSpPr>
        <p:spPr bwMode="auto">
          <a:xfrm>
            <a:off x="2631404" y="720662"/>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1.2.3  </a:t>
            </a:r>
            <a:r>
              <a:rPr lang="zh-CN" altLang="zh-CN" sz="2400" b="1" dirty="0">
                <a:solidFill>
                  <a:schemeClr val="bg1"/>
                </a:solidFill>
                <a:latin typeface="微软雅黑" pitchFamily="34" charset="-122"/>
                <a:ea typeface="微软雅黑" pitchFamily="34" charset="-122"/>
              </a:rPr>
              <a:t>互联网的标准化工作</a:t>
            </a:r>
            <a:endParaRPr lang="zh-CN" altLang="en-US" sz="2400" b="1" dirty="0">
              <a:solidFill>
                <a:schemeClr val="bg1"/>
              </a:solidFill>
              <a:latin typeface="微软雅黑" pitchFamily="34" charset="-122"/>
              <a:ea typeface="微软雅黑" pitchFamily="34" charset="-122"/>
            </a:endParaRPr>
          </a:p>
        </p:txBody>
      </p:sp>
      <p:sp>
        <p:nvSpPr>
          <p:cNvPr id="41988" name="Rectangle 8"/>
          <p:cNvSpPr>
            <a:spLocks noChangeArrowheads="1"/>
          </p:cNvSpPr>
          <p:nvPr/>
        </p:nvSpPr>
        <p:spPr bwMode="auto">
          <a:xfrm>
            <a:off x="497960" y="1268413"/>
            <a:ext cx="3131066"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300"/>
              </a:lnSpc>
            </a:pPr>
            <a:r>
              <a:rPr lang="zh-CN" altLang="zh-CN" sz="2000" b="1" dirty="0">
                <a:ea typeface="微软雅黑" pitchFamily="34" charset="-122"/>
              </a:rPr>
              <a:t>互联网的标准化工作对互联网的发展起到了非常重要的作用</a:t>
            </a:r>
            <a:r>
              <a:rPr lang="zh-CN" altLang="en-US" sz="2000" b="1" dirty="0">
                <a:ea typeface="微软雅黑" pitchFamily="34" charset="-122"/>
              </a:rPr>
              <a:t>。</a:t>
            </a:r>
          </a:p>
        </p:txBody>
      </p:sp>
      <p:grpSp>
        <p:nvGrpSpPr>
          <p:cNvPr id="41989" name="组合 37"/>
          <p:cNvGrpSpPr>
            <a:grpSpLocks/>
          </p:cNvGrpSpPr>
          <p:nvPr/>
        </p:nvGrpSpPr>
        <p:grpSpPr bwMode="auto">
          <a:xfrm>
            <a:off x="1624954" y="1647825"/>
            <a:ext cx="7006863" cy="2636838"/>
            <a:chOff x="480396" y="2063500"/>
            <a:chExt cx="8309090" cy="3127375"/>
          </a:xfrm>
        </p:grpSpPr>
        <p:sp>
          <p:nvSpPr>
            <p:cNvPr id="5" name="AutoShape 44"/>
            <p:cNvSpPr>
              <a:spLocks noChangeArrowheads="1"/>
            </p:cNvSpPr>
            <p:nvPr/>
          </p:nvSpPr>
          <p:spPr bwMode="auto">
            <a:xfrm>
              <a:off x="4631281" y="3139825"/>
              <a:ext cx="4158205"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480396" y="3139825"/>
              <a:ext cx="3798648"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2605088" y="4176462"/>
              <a:ext cx="504825"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1725613" y="4176462"/>
              <a:ext cx="503238" cy="43497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961063" y="4154237"/>
              <a:ext cx="120650" cy="16351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7081838" y="4152650"/>
              <a:ext cx="195263" cy="1270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14975" y="4527300"/>
              <a:ext cx="250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956300" y="4527300"/>
              <a:ext cx="377825"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837363"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340600" y="4527300"/>
              <a:ext cx="315913" cy="12382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a:spLocks/>
            </p:cNvSpPr>
            <p:nvPr/>
          </p:nvSpPr>
          <p:spPr bwMode="auto">
            <a:xfrm>
              <a:off x="3344863" y="2530225"/>
              <a:ext cx="2074863" cy="185738"/>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009" name="Text Box 12"/>
            <p:cNvSpPr txBox="1">
              <a:spLocks noChangeArrowheads="1"/>
            </p:cNvSpPr>
            <p:nvPr/>
          </p:nvSpPr>
          <p:spPr bwMode="auto">
            <a:xfrm>
              <a:off x="1256246" y="3330325"/>
              <a:ext cx="2090481"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zh-CN" altLang="en-US" sz="1400" b="1">
                  <a:solidFill>
                    <a:schemeClr val="bg1"/>
                  </a:solidFill>
                  <a:latin typeface="微软雅黑" pitchFamily="34" charset="-122"/>
                  <a:ea typeface="微软雅黑" pitchFamily="34" charset="-122"/>
                </a:rPr>
                <a:t>互联网研究部 </a:t>
              </a:r>
              <a:r>
                <a:rPr kumimoji="1" lang="en-US" altLang="zh-CN" sz="1400" b="1">
                  <a:solidFill>
                    <a:schemeClr val="bg1"/>
                  </a:solidFill>
                  <a:latin typeface="微软雅黑" pitchFamily="34" charset="-122"/>
                  <a:ea typeface="微软雅黑" pitchFamily="34" charset="-122"/>
                </a:rPr>
                <a:t>IRTF </a:t>
              </a:r>
            </a:p>
          </p:txBody>
        </p:sp>
        <p:sp>
          <p:nvSpPr>
            <p:cNvPr id="42010" name="Text Box 13"/>
            <p:cNvSpPr txBox="1">
              <a:spLocks noChangeArrowheads="1"/>
            </p:cNvSpPr>
            <p:nvPr/>
          </p:nvSpPr>
          <p:spPr bwMode="auto">
            <a:xfrm>
              <a:off x="5626100" y="3273175"/>
              <a:ext cx="2105025" cy="364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400" b="1">
                  <a:solidFill>
                    <a:schemeClr val="bg1"/>
                  </a:solidFill>
                  <a:latin typeface="微软雅黑" pitchFamily="34" charset="-122"/>
                  <a:ea typeface="微软雅黑" pitchFamily="34" charset="-122"/>
                </a:rPr>
                <a:t>互联网工程部 </a:t>
              </a:r>
              <a:r>
                <a:rPr kumimoji="1" lang="en-US" altLang="zh-CN" sz="1400" b="1">
                  <a:solidFill>
                    <a:schemeClr val="bg1"/>
                  </a:solidFill>
                  <a:latin typeface="微软雅黑" pitchFamily="34" charset="-122"/>
                  <a:ea typeface="微软雅黑" pitchFamily="34" charset="-122"/>
                </a:rPr>
                <a:t>IETF </a:t>
              </a:r>
            </a:p>
          </p:txBody>
        </p:sp>
        <p:sp>
          <p:nvSpPr>
            <p:cNvPr id="42012" name="Text Box 17"/>
            <p:cNvSpPr txBox="1">
              <a:spLocks noChangeArrowheads="1"/>
            </p:cNvSpPr>
            <p:nvPr/>
          </p:nvSpPr>
          <p:spPr bwMode="auto">
            <a:xfrm>
              <a:off x="6373813" y="4174875"/>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3" name="Rectangle 20"/>
            <p:cNvSpPr>
              <a:spLocks noChangeArrowheads="1"/>
            </p:cNvSpPr>
            <p:nvPr/>
          </p:nvSpPr>
          <p:spPr bwMode="auto">
            <a:xfrm>
              <a:off x="1536700" y="4611437"/>
              <a:ext cx="376238"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4" name="Rectangle 21"/>
            <p:cNvSpPr>
              <a:spLocks noChangeArrowheads="1"/>
            </p:cNvSpPr>
            <p:nvPr/>
          </p:nvSpPr>
          <p:spPr bwMode="auto">
            <a:xfrm>
              <a:off x="7585075"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15" name="Text Box 22"/>
            <p:cNvSpPr txBox="1">
              <a:spLocks noChangeArrowheads="1"/>
            </p:cNvSpPr>
            <p:nvPr/>
          </p:nvSpPr>
          <p:spPr bwMode="auto">
            <a:xfrm>
              <a:off x="5761038"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6" name="Text Box 23"/>
            <p:cNvSpPr txBox="1">
              <a:spLocks noChangeArrowheads="1"/>
            </p:cNvSpPr>
            <p:nvPr/>
          </p:nvSpPr>
          <p:spPr bwMode="auto">
            <a:xfrm>
              <a:off x="7194550" y="4560637"/>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7" name="Rectangle 28"/>
            <p:cNvSpPr>
              <a:spLocks noChangeArrowheads="1"/>
            </p:cNvSpPr>
            <p:nvPr/>
          </p:nvSpPr>
          <p:spPr bwMode="auto">
            <a:xfrm>
              <a:off x="2921000" y="4611437"/>
              <a:ext cx="377825" cy="309563"/>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RG</a:t>
              </a:r>
            </a:p>
          </p:txBody>
        </p:sp>
        <p:sp>
          <p:nvSpPr>
            <p:cNvPr id="42018" name="Text Box 29"/>
            <p:cNvSpPr txBox="1">
              <a:spLocks noChangeArrowheads="1"/>
            </p:cNvSpPr>
            <p:nvPr/>
          </p:nvSpPr>
          <p:spPr bwMode="auto">
            <a:xfrm>
              <a:off x="2178050" y="4582862"/>
              <a:ext cx="3873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eaLnBrk="0" hangingPunct="0"/>
              <a:r>
                <a:rPr kumimoji="1" lang="en-US" altLang="zh-CN" sz="1600" b="1">
                  <a:solidFill>
                    <a:schemeClr val="bg1"/>
                  </a:solidFill>
                  <a:latin typeface="Arial" charset="0"/>
                  <a:ea typeface="黑体" pitchFamily="49" charset="-122"/>
                </a:rPr>
                <a:t>…</a:t>
              </a:r>
            </a:p>
          </p:txBody>
        </p:sp>
        <p:sp>
          <p:nvSpPr>
            <p:cNvPr id="42019" name="Rectangle 30"/>
            <p:cNvSpPr>
              <a:spLocks noChangeArrowheads="1"/>
            </p:cNvSpPr>
            <p:nvPr/>
          </p:nvSpPr>
          <p:spPr bwMode="auto">
            <a:xfrm>
              <a:off x="571023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0" name="Rectangle 31"/>
            <p:cNvSpPr>
              <a:spLocks noChangeArrowheads="1"/>
            </p:cNvSpPr>
            <p:nvPr/>
          </p:nvSpPr>
          <p:spPr bwMode="auto">
            <a:xfrm>
              <a:off x="7138988" y="4279650"/>
              <a:ext cx="474663" cy="2936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itchFamily="34" charset="-122"/>
                  <a:ea typeface="微软雅黑" pitchFamily="34" charset="-122"/>
                </a:rPr>
                <a:t>领域</a:t>
              </a:r>
            </a:p>
          </p:txBody>
        </p:sp>
        <p:sp>
          <p:nvSpPr>
            <p:cNvPr id="42024" name="Rectangle 33"/>
            <p:cNvSpPr>
              <a:spLocks noChangeArrowheads="1"/>
            </p:cNvSpPr>
            <p:nvPr/>
          </p:nvSpPr>
          <p:spPr bwMode="auto">
            <a:xfrm>
              <a:off x="670083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5" name="Rectangle 34"/>
            <p:cNvSpPr>
              <a:spLocks noChangeArrowheads="1"/>
            </p:cNvSpPr>
            <p:nvPr/>
          </p:nvSpPr>
          <p:spPr bwMode="auto">
            <a:xfrm>
              <a:off x="6110288" y="4643187"/>
              <a:ext cx="439738"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sp>
          <p:nvSpPr>
            <p:cNvPr id="42026" name="Rectangle 35"/>
            <p:cNvSpPr>
              <a:spLocks noChangeArrowheads="1"/>
            </p:cNvSpPr>
            <p:nvPr/>
          </p:nvSpPr>
          <p:spPr bwMode="auto">
            <a:xfrm>
              <a:off x="5311775" y="4643187"/>
              <a:ext cx="441325" cy="31273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itchFamily="34" charset="-122"/>
                  <a:ea typeface="微软雅黑" pitchFamily="34" charset="-122"/>
                </a:rPr>
                <a:t>WG</a:t>
              </a:r>
            </a:p>
          </p:txBody>
        </p:sp>
        <p:cxnSp>
          <p:nvCxnSpPr>
            <p:cNvPr id="42027" name="AutoShape 45"/>
            <p:cNvCxnSpPr>
              <a:cxnSpLocks noChangeShapeType="1"/>
            </p:cNvCxnSpPr>
            <p:nvPr/>
          </p:nvCxnSpPr>
          <p:spPr bwMode="auto">
            <a:xfrm>
              <a:off x="4375150" y="2930275"/>
              <a:ext cx="1335088"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p:cNvCxnSpPr>
            <p:nvPr/>
          </p:nvCxnSpPr>
          <p:spPr bwMode="auto">
            <a:xfrm flipH="1">
              <a:off x="5279219" y="2063500"/>
              <a:ext cx="210902" cy="296862"/>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3344863" y="2930275"/>
              <a:ext cx="1030289" cy="803275"/>
            </a:xfrm>
            <a:prstGeom prst="straightConnector1">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30" name="AutoShape 48"/>
            <p:cNvCxnSpPr>
              <a:cxnSpLocks noChangeShapeType="1"/>
            </p:cNvCxnSpPr>
            <p:nvPr/>
          </p:nvCxnSpPr>
          <p:spPr bwMode="auto">
            <a:xfrm>
              <a:off x="3315507" y="2063500"/>
              <a:ext cx="155576" cy="296863"/>
            </a:xfrm>
            <a:prstGeom prst="straightConnector1">
              <a:avLst/>
            </a:prstGeom>
            <a:noFill/>
            <a:ln w="38100">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3454401" y="2360362"/>
              <a:ext cx="1841499" cy="569914"/>
            </a:xfrm>
            <a:prstGeom prst="rect">
              <a:avLst/>
            </a:prstGeom>
            <a:solidFill>
              <a:srgbClr val="FFFF00"/>
            </a:solidFill>
            <a:ln w="28575">
              <a:solidFill>
                <a:srgbClr val="000066"/>
              </a:solid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互联网体系结构</a:t>
              </a:r>
            </a:p>
            <a:p>
              <a:pPr algn="ctr" eaLnBrk="0" fontAlgn="auto" hangingPunct="0">
                <a:spcBef>
                  <a:spcPts val="0"/>
                </a:spcBef>
                <a:spcAft>
                  <a:spcPts val="0"/>
                </a:spcAft>
                <a:defRPr/>
              </a:pPr>
              <a:r>
                <a:rPr kumimoji="1" lang="zh-CN" altLang="en-US" sz="1400" b="1" dirty="0">
                  <a:solidFill>
                    <a:srgbClr val="0000FF"/>
                  </a:solidFill>
                  <a:latin typeface="微软雅黑" pitchFamily="34" charset="-122"/>
                  <a:ea typeface="微软雅黑" pitchFamily="34" charset="-122"/>
                </a:rPr>
                <a:t>研究委员会 </a:t>
              </a:r>
              <a:r>
                <a:rPr kumimoji="1" lang="en-US" altLang="zh-CN" sz="1400" b="1" dirty="0">
                  <a:solidFill>
                    <a:srgbClr val="0000FF"/>
                  </a:solidFill>
                  <a:latin typeface="微软雅黑" pitchFamily="34" charset="-122"/>
                  <a:ea typeface="微软雅黑" pitchFamily="34" charset="-122"/>
                </a:rPr>
                <a:t>IAB </a:t>
              </a:r>
            </a:p>
          </p:txBody>
        </p:sp>
        <p:sp>
          <p:nvSpPr>
            <p:cNvPr id="42008" name="Rectangle 10"/>
            <p:cNvSpPr>
              <a:spLocks noChangeArrowheads="1"/>
            </p:cNvSpPr>
            <p:nvPr/>
          </p:nvSpPr>
          <p:spPr bwMode="auto">
            <a:xfrm>
              <a:off x="1352550" y="3733550"/>
              <a:ext cx="2065338" cy="496888"/>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solidFill>
                    <a:srgbClr val="0000FF"/>
                  </a:solidFill>
                  <a:latin typeface="微软雅黑" pitchFamily="34" charset="-122"/>
                  <a:ea typeface="微软雅黑" pitchFamily="34" charset="-122"/>
                </a:rPr>
                <a:t>互联网研究指导小组</a:t>
              </a:r>
            </a:p>
            <a:p>
              <a:pPr algn="ctr" eaLnBrk="0" hangingPunct="0"/>
              <a:r>
                <a:rPr kumimoji="1" lang="en-US" altLang="zh-CN" sz="1200" b="1">
                  <a:solidFill>
                    <a:srgbClr val="0000FF"/>
                  </a:solidFill>
                  <a:latin typeface="微软雅黑" pitchFamily="34" charset="-122"/>
                  <a:ea typeface="微软雅黑" pitchFamily="34" charset="-122"/>
                </a:rPr>
                <a:t>IRSG </a:t>
              </a:r>
            </a:p>
          </p:txBody>
        </p:sp>
        <p:sp>
          <p:nvSpPr>
            <p:cNvPr id="42011" name="Rectangle 16"/>
            <p:cNvSpPr>
              <a:spLocks noChangeArrowheads="1"/>
            </p:cNvSpPr>
            <p:nvPr/>
          </p:nvSpPr>
          <p:spPr bwMode="auto">
            <a:xfrm>
              <a:off x="5607050" y="3657350"/>
              <a:ext cx="2182813" cy="496888"/>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zh-CN" altLang="en-US" sz="1200" b="1" dirty="0">
                  <a:solidFill>
                    <a:srgbClr val="0000FF"/>
                  </a:solidFill>
                  <a:latin typeface="微软雅黑" pitchFamily="34" charset="-122"/>
                  <a:ea typeface="微软雅黑" pitchFamily="34" charset="-122"/>
                </a:rPr>
                <a:t>互联网工程指导小组</a:t>
              </a:r>
            </a:p>
            <a:p>
              <a:pPr algn="ctr" eaLnBrk="0" hangingPunct="0"/>
              <a:r>
                <a:rPr kumimoji="1" lang="en-US" altLang="zh-CN" sz="1200" b="1" dirty="0">
                  <a:solidFill>
                    <a:srgbClr val="0000FF"/>
                  </a:solidFill>
                  <a:latin typeface="微软雅黑" pitchFamily="34" charset="-122"/>
                  <a:ea typeface="微软雅黑" pitchFamily="34" charset="-122"/>
                </a:rPr>
                <a:t>IESG </a:t>
              </a:r>
            </a:p>
          </p:txBody>
        </p:sp>
      </p:grpSp>
      <p:sp>
        <p:nvSpPr>
          <p:cNvPr id="43" name="Rectangle 5"/>
          <p:cNvSpPr>
            <a:spLocks noChangeArrowheads="1"/>
          </p:cNvSpPr>
          <p:nvPr/>
        </p:nvSpPr>
        <p:spPr bwMode="auto">
          <a:xfrm>
            <a:off x="3994780" y="1333346"/>
            <a:ext cx="1868827" cy="314595"/>
          </a:xfrm>
          <a:prstGeom prst="rect">
            <a:avLst/>
          </a:prstGeom>
          <a:solidFill>
            <a:srgbClr val="339933"/>
          </a:solidFill>
          <a:ln w="28575">
            <a:solidFill>
              <a:srgbClr val="000066"/>
            </a:solidFill>
            <a:miter lim="800000"/>
            <a:headEnd/>
            <a:tailEnd/>
          </a:ln>
          <a:effec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itchFamily="34" charset="-122"/>
                <a:ea typeface="微软雅黑" pitchFamily="34" charset="-122"/>
              </a:rPr>
              <a:t>互联网协会 </a:t>
            </a:r>
            <a:r>
              <a:rPr kumimoji="1" lang="en-US" altLang="zh-CN" sz="1400" b="1" dirty="0">
                <a:solidFill>
                  <a:schemeClr val="bg1"/>
                </a:solidFill>
                <a:latin typeface="微软雅黑" pitchFamily="34" charset="-122"/>
                <a:ea typeface="微软雅黑" pitchFamily="34" charset="-122"/>
              </a:rPr>
              <a:t>ISOC</a:t>
            </a:r>
          </a:p>
        </p:txBody>
      </p:sp>
    </p:spTree>
    <p:extLst>
      <p:ext uri="{BB962C8B-B14F-4D97-AF65-F5344CB8AC3E}">
        <p14:creationId xmlns:p14="http://schemas.microsoft.com/office/powerpoint/2010/main" val="2769520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AutoShape 5"/>
          <p:cNvSpPr>
            <a:spLocks noChangeArrowheads="1"/>
          </p:cNvSpPr>
          <p:nvPr/>
        </p:nvSpPr>
        <p:spPr bwMode="auto">
          <a:xfrm>
            <a:off x="497959" y="625038"/>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43011" name="Rectangle 6"/>
          <p:cNvSpPr>
            <a:spLocks noChangeArrowheads="1"/>
          </p:cNvSpPr>
          <p:nvPr/>
        </p:nvSpPr>
        <p:spPr bwMode="auto">
          <a:xfrm>
            <a:off x="2565590" y="613545"/>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itchFamily="34" charset="-122"/>
              </a:rPr>
              <a:t>成为</a:t>
            </a:r>
            <a:r>
              <a:rPr lang="zh-CN" altLang="zh-CN" sz="2000" b="1" dirty="0">
                <a:solidFill>
                  <a:schemeClr val="bg1"/>
                </a:solidFill>
                <a:ea typeface="微软雅黑" pitchFamily="34" charset="-122"/>
              </a:rPr>
              <a:t>互联网正式标准要经过</a:t>
            </a:r>
            <a:r>
              <a:rPr lang="zh-CN" altLang="en-US" sz="2000" b="1" dirty="0">
                <a:solidFill>
                  <a:schemeClr val="bg1"/>
                </a:solidFill>
                <a:ea typeface="微软雅黑" pitchFamily="34" charset="-122"/>
              </a:rPr>
              <a:t>的</a:t>
            </a:r>
            <a:r>
              <a:rPr lang="zh-CN" altLang="zh-CN" sz="2000" b="1" dirty="0">
                <a:solidFill>
                  <a:schemeClr val="bg1"/>
                </a:solidFill>
                <a:ea typeface="微软雅黑" pitchFamily="34" charset="-122"/>
              </a:rPr>
              <a:t>阶段</a:t>
            </a:r>
            <a:endParaRPr lang="zh-CN" altLang="en-US" sz="2000" b="1" dirty="0">
              <a:solidFill>
                <a:schemeClr val="bg1"/>
              </a:solidFill>
              <a:ea typeface="微软雅黑" pitchFamily="34" charset="-122"/>
            </a:endParaRPr>
          </a:p>
        </p:txBody>
      </p:sp>
      <p:sp>
        <p:nvSpPr>
          <p:cNvPr id="43012" name="Rectangle 68"/>
          <p:cNvSpPr>
            <a:spLocks noChangeArrowheads="1"/>
          </p:cNvSpPr>
          <p:nvPr/>
        </p:nvSpPr>
        <p:spPr bwMode="auto">
          <a:xfrm>
            <a:off x="557213" y="1013705"/>
            <a:ext cx="8185150" cy="4514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2800"/>
              </a:lnSpc>
            </a:pPr>
            <a:r>
              <a:rPr lang="zh-CN" altLang="zh-CN" sz="2000" b="1" dirty="0">
                <a:latin typeface="微软雅黑" pitchFamily="34" charset="-122"/>
                <a:ea typeface="微软雅黑" pitchFamily="34" charset="-122"/>
              </a:rPr>
              <a:t>所有互联网标准都</a:t>
            </a:r>
            <a:r>
              <a:rPr lang="zh-CN" altLang="zh-CN" sz="2000" b="1" dirty="0" smtClean="0">
                <a:latin typeface="微软雅黑" pitchFamily="34" charset="-122"/>
                <a:ea typeface="微软雅黑" pitchFamily="34" charset="-122"/>
              </a:rPr>
              <a:t>以</a:t>
            </a:r>
            <a:r>
              <a:rPr lang="en-US" altLang="zh-CN" sz="2000" b="1" dirty="0" smtClean="0">
                <a:latin typeface="微软雅黑" pitchFamily="34" charset="-122"/>
                <a:ea typeface="微软雅黑" pitchFamily="34" charset="-122"/>
              </a:rPr>
              <a:t>RFC(Request </a:t>
            </a:r>
            <a:r>
              <a:rPr lang="en-US" altLang="zh-CN" sz="2000" b="1" dirty="0">
                <a:latin typeface="微软雅黑" pitchFamily="34" charset="-122"/>
                <a:ea typeface="微软雅黑" pitchFamily="34" charset="-122"/>
              </a:rPr>
              <a:t>For </a:t>
            </a:r>
            <a:r>
              <a:rPr lang="en-US" altLang="zh-CN" sz="2000" b="1" dirty="0" smtClean="0">
                <a:latin typeface="微软雅黑" pitchFamily="34" charset="-122"/>
                <a:ea typeface="微软雅黑" pitchFamily="34" charset="-122"/>
              </a:rPr>
              <a:t>Comments)</a:t>
            </a:r>
            <a:r>
              <a:rPr lang="zh-CN" altLang="zh-CN" sz="2000" b="1" dirty="0" smtClean="0">
                <a:latin typeface="微软雅黑" pitchFamily="34" charset="-122"/>
                <a:ea typeface="微软雅黑" pitchFamily="34" charset="-122"/>
              </a:rPr>
              <a:t>在</a:t>
            </a:r>
            <a:r>
              <a:rPr lang="zh-CN" altLang="zh-CN" sz="2000" b="1" dirty="0">
                <a:latin typeface="微软雅黑" pitchFamily="34" charset="-122"/>
                <a:ea typeface="微软雅黑" pitchFamily="34" charset="-122"/>
              </a:rPr>
              <a:t>互联网上</a:t>
            </a:r>
            <a:r>
              <a:rPr lang="zh-CN" altLang="zh-CN" sz="2000" b="1" dirty="0" smtClean="0">
                <a:latin typeface="微软雅黑" pitchFamily="34" charset="-122"/>
                <a:ea typeface="微软雅黑" pitchFamily="34" charset="-122"/>
              </a:rPr>
              <a:t>发表</a:t>
            </a:r>
            <a:r>
              <a:rPr lang="zh-CN" altLang="en-US" sz="2000" b="1" dirty="0" smtClean="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Rectangle 13"/>
          <p:cNvSpPr>
            <a:spLocks noChangeArrowheads="1"/>
          </p:cNvSpPr>
          <p:nvPr/>
        </p:nvSpPr>
        <p:spPr bwMode="auto">
          <a:xfrm>
            <a:off x="556963" y="1852248"/>
            <a:ext cx="8185400" cy="214413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43016" name="Rectangle 12"/>
          <p:cNvSpPr>
            <a:spLocks noChangeArrowheads="1"/>
          </p:cNvSpPr>
          <p:nvPr/>
        </p:nvSpPr>
        <p:spPr bwMode="auto">
          <a:xfrm>
            <a:off x="771525" y="1935537"/>
            <a:ext cx="7860292" cy="1977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互联网草案</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Draft) ——</a:t>
            </a:r>
            <a:r>
              <a:rPr lang="zh-CN" altLang="zh-CN" b="1" dirty="0">
                <a:solidFill>
                  <a:schemeClr val="bg1"/>
                </a:solidFill>
                <a:latin typeface="微软雅黑" pitchFamily="34" charset="-122"/>
                <a:ea typeface="微软雅黑" pitchFamily="34" charset="-122"/>
              </a:rPr>
              <a:t>有效期只有</a:t>
            </a:r>
            <a:r>
              <a:rPr lang="zh-CN" altLang="zh-CN" b="1" dirty="0" smtClean="0">
                <a:solidFill>
                  <a:schemeClr val="bg1"/>
                </a:solidFill>
                <a:latin typeface="微软雅黑" pitchFamily="34" charset="-122"/>
                <a:ea typeface="微软雅黑" pitchFamily="34" charset="-122"/>
              </a:rPr>
              <a:t>六个月</a:t>
            </a:r>
            <a:r>
              <a:rPr lang="zh-CN" altLang="en-US" b="1" dirty="0" smtClean="0">
                <a:solidFill>
                  <a:schemeClr val="bg1"/>
                </a:solidFill>
                <a:latin typeface="微软雅黑" pitchFamily="34" charset="-122"/>
                <a:ea typeface="微软雅黑" pitchFamily="34" charset="-122"/>
              </a:rPr>
              <a:t>，这个</a:t>
            </a:r>
            <a:r>
              <a:rPr lang="zh-CN" altLang="en-US" b="1" dirty="0">
                <a:solidFill>
                  <a:schemeClr val="bg1"/>
                </a:solidFill>
                <a:latin typeface="微软雅黑" pitchFamily="34" charset="-122"/>
                <a:ea typeface="微软雅黑" pitchFamily="34" charset="-122"/>
              </a:rPr>
              <a:t>阶段还</a:t>
            </a:r>
            <a:r>
              <a:rPr lang="zh-CN" altLang="en-US" b="1" dirty="0" smtClean="0">
                <a:solidFill>
                  <a:srgbClr val="FFC000"/>
                </a:solidFill>
                <a:ea typeface="微软雅黑" pitchFamily="34" charset="-122"/>
              </a:rPr>
              <a:t>不是</a:t>
            </a:r>
            <a:r>
              <a:rPr lang="en-US" altLang="zh-CN" b="1" dirty="0" smtClean="0">
                <a:solidFill>
                  <a:schemeClr val="bg1"/>
                </a:solidFill>
                <a:latin typeface="微软雅黑" pitchFamily="34" charset="-122"/>
                <a:ea typeface="微软雅黑" pitchFamily="34" charset="-122"/>
              </a:rPr>
              <a:t>RFC</a:t>
            </a:r>
            <a:r>
              <a:rPr lang="zh-CN" altLang="en-US" b="1" dirty="0" smtClean="0">
                <a:solidFill>
                  <a:schemeClr val="bg1"/>
                </a:solidFill>
                <a:latin typeface="微软雅黑" pitchFamily="34" charset="-122"/>
                <a:ea typeface="微软雅黑" pitchFamily="34" charset="-122"/>
              </a:rPr>
              <a:t>文档</a:t>
            </a:r>
            <a:r>
              <a:rPr lang="zh-CN" altLang="en-US" b="1" dirty="0">
                <a:solidFill>
                  <a:schemeClr val="bg1"/>
                </a:solidFill>
                <a:latin typeface="微软雅黑" pitchFamily="34" charset="-122"/>
                <a:ea typeface="微软雅黑" pitchFamily="34" charset="-122"/>
              </a:rPr>
              <a:t>。</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建议标准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(Proposed Standard) ——</a:t>
            </a:r>
            <a:r>
              <a:rPr lang="zh-CN" altLang="en-US" b="1" dirty="0">
                <a:solidFill>
                  <a:schemeClr val="bg1"/>
                </a:solidFill>
                <a:latin typeface="微软雅黑" pitchFamily="34" charset="-122"/>
                <a:ea typeface="微软雅黑" pitchFamily="34" charset="-122"/>
              </a:rPr>
              <a:t>从这个阶段开始就</a:t>
            </a:r>
            <a:r>
              <a:rPr lang="zh-CN" altLang="en-US" b="1" dirty="0" smtClean="0">
                <a:solidFill>
                  <a:srgbClr val="FFC000"/>
                </a:solidFill>
                <a:latin typeface="微软雅黑" pitchFamily="34" charset="-122"/>
                <a:ea typeface="微软雅黑" pitchFamily="34" charset="-122"/>
              </a:rPr>
              <a:t>成为</a:t>
            </a:r>
            <a:r>
              <a:rPr lang="en-US" altLang="zh-CN" b="1" dirty="0" smtClean="0">
                <a:solidFill>
                  <a:schemeClr val="bg1"/>
                </a:solidFill>
                <a:latin typeface="微软雅黑" pitchFamily="34" charset="-122"/>
                <a:ea typeface="微软雅黑" pitchFamily="34" charset="-122"/>
              </a:rPr>
              <a:t>RFC</a:t>
            </a:r>
            <a:r>
              <a:rPr lang="zh-CN" altLang="en-US" b="1" dirty="0" smtClean="0">
                <a:solidFill>
                  <a:schemeClr val="bg1"/>
                </a:solidFill>
                <a:latin typeface="微软雅黑" pitchFamily="34" charset="-122"/>
                <a:ea typeface="微软雅黑" pitchFamily="34" charset="-122"/>
              </a:rPr>
              <a:t>文档</a:t>
            </a:r>
            <a:r>
              <a:rPr lang="zh-CN" altLang="en-US" b="1" dirty="0">
                <a:solidFill>
                  <a:schemeClr val="bg1"/>
                </a:solidFill>
                <a:latin typeface="微软雅黑" pitchFamily="34" charset="-122"/>
                <a:ea typeface="微软雅黑" pitchFamily="34" charset="-122"/>
              </a:rPr>
              <a:t>。</a:t>
            </a:r>
          </a:p>
          <a:p>
            <a:pPr marL="268288" indent="-268288">
              <a:lnSpc>
                <a:spcPts val="2700"/>
              </a:lnSpc>
              <a:spcBef>
                <a:spcPts val="600"/>
              </a:spcBef>
              <a:buClr>
                <a:srgbClr val="85D1F7"/>
              </a:buClr>
              <a:buFont typeface="Wingdings" pitchFamily="2" charset="2"/>
              <a:buChar char="l"/>
            </a:pPr>
            <a:r>
              <a:rPr lang="zh-CN" altLang="en-US" b="1" dirty="0">
                <a:solidFill>
                  <a:schemeClr val="bg1"/>
                </a:solidFill>
                <a:ea typeface="微软雅黑" pitchFamily="34" charset="-122"/>
              </a:rPr>
              <a:t>互联网标准</a:t>
            </a:r>
            <a:r>
              <a:rPr lang="zh-CN" altLang="en-US" b="1" dirty="0">
                <a:solidFill>
                  <a:schemeClr val="bg1"/>
                </a:solidFill>
                <a:latin typeface="微软雅黑" pitchFamily="34" charset="-122"/>
                <a:ea typeface="微软雅黑" pitchFamily="34" charset="-122"/>
              </a:rPr>
              <a:t> </a:t>
            </a:r>
            <a:r>
              <a:rPr lang="en-US" altLang="zh-CN" b="1" dirty="0">
                <a:solidFill>
                  <a:schemeClr val="bg1"/>
                </a:solidFill>
                <a:latin typeface="微软雅黑" pitchFamily="34" charset="-122"/>
                <a:ea typeface="微软雅黑" pitchFamily="34" charset="-122"/>
              </a:rPr>
              <a:t>(Internet Standard) ——</a:t>
            </a:r>
            <a:r>
              <a:rPr lang="zh-CN" altLang="zh-CN" b="1" dirty="0">
                <a:solidFill>
                  <a:schemeClr val="bg1"/>
                </a:solidFill>
                <a:latin typeface="微软雅黑" pitchFamily="34" charset="-122"/>
                <a:ea typeface="微软雅黑" pitchFamily="34" charset="-122"/>
              </a:rPr>
              <a:t>达到正式标准后，每个标准就分配到一个编号</a:t>
            </a:r>
            <a:r>
              <a:rPr lang="en-US" altLang="zh-CN" b="1" dirty="0">
                <a:solidFill>
                  <a:schemeClr val="bg1"/>
                </a:solidFill>
                <a:latin typeface="微软雅黑" pitchFamily="34" charset="-122"/>
                <a:ea typeface="微软雅黑" pitchFamily="34" charset="-122"/>
              </a:rPr>
              <a:t> STD </a:t>
            </a:r>
            <a:r>
              <a:rPr lang="en-US" altLang="zh-CN" b="1" dirty="0" err="1">
                <a:solidFill>
                  <a:schemeClr val="bg1"/>
                </a:solidFill>
                <a:latin typeface="微软雅黑" pitchFamily="34" charset="-122"/>
                <a:ea typeface="微软雅黑" pitchFamily="34" charset="-122"/>
              </a:rPr>
              <a:t>xxxx</a:t>
            </a:r>
            <a:r>
              <a:rPr lang="zh-CN" altLang="zh-CN" b="1" dirty="0">
                <a:solidFill>
                  <a:schemeClr val="bg1"/>
                </a:solidFill>
                <a:latin typeface="微软雅黑" pitchFamily="34" charset="-122"/>
                <a:ea typeface="微软雅黑" pitchFamily="34" charset="-122"/>
              </a:rPr>
              <a:t>。</a:t>
            </a:r>
            <a:r>
              <a:rPr lang="en-US" altLang="zh-CN" b="1" dirty="0">
                <a:solidFill>
                  <a:schemeClr val="bg1"/>
                </a:solidFill>
                <a:latin typeface="微软雅黑" pitchFamily="34" charset="-122"/>
                <a:ea typeface="微软雅黑" pitchFamily="34" charset="-122"/>
              </a:rPr>
              <a:t> </a:t>
            </a:r>
            <a:r>
              <a:rPr lang="zh-CN" altLang="zh-CN" b="1" dirty="0">
                <a:solidFill>
                  <a:schemeClr val="bg1"/>
                </a:solidFill>
                <a:latin typeface="微软雅黑" pitchFamily="34" charset="-122"/>
                <a:ea typeface="微软雅黑" pitchFamily="34" charset="-122"/>
              </a:rPr>
              <a:t>一个标准可以和多</a:t>
            </a:r>
            <a:r>
              <a:rPr lang="zh-CN" altLang="zh-CN" b="1" dirty="0" smtClean="0">
                <a:solidFill>
                  <a:schemeClr val="bg1"/>
                </a:solidFill>
                <a:latin typeface="微软雅黑" pitchFamily="34" charset="-122"/>
                <a:ea typeface="微软雅黑" pitchFamily="34" charset="-122"/>
              </a:rPr>
              <a:t>个</a:t>
            </a:r>
            <a:r>
              <a:rPr lang="en-US" altLang="zh-CN" b="1" dirty="0" smtClean="0">
                <a:solidFill>
                  <a:schemeClr val="bg1"/>
                </a:solidFill>
                <a:latin typeface="微软雅黑" pitchFamily="34" charset="-122"/>
                <a:ea typeface="微软雅黑" pitchFamily="34" charset="-122"/>
              </a:rPr>
              <a:t>RFC</a:t>
            </a:r>
            <a:r>
              <a:rPr lang="zh-CN" altLang="zh-CN" b="1" dirty="0" smtClean="0">
                <a:solidFill>
                  <a:schemeClr val="bg1"/>
                </a:solidFill>
                <a:latin typeface="微软雅黑" pitchFamily="34" charset="-122"/>
                <a:ea typeface="微软雅黑" pitchFamily="34" charset="-122"/>
              </a:rPr>
              <a:t>文档</a:t>
            </a:r>
            <a:r>
              <a:rPr lang="zh-CN" altLang="zh-CN" b="1" dirty="0">
                <a:solidFill>
                  <a:schemeClr val="bg1"/>
                </a:solidFill>
                <a:latin typeface="微软雅黑" pitchFamily="34" charset="-122"/>
                <a:ea typeface="微软雅黑" pitchFamily="34" charset="-122"/>
              </a:rPr>
              <a:t>关联。</a:t>
            </a:r>
            <a:endParaRPr lang="en-US" altLang="zh-CN" b="1" dirty="0">
              <a:solidFill>
                <a:schemeClr val="bg1"/>
              </a:solidFill>
              <a:latin typeface="微软雅黑" pitchFamily="34" charset="-122"/>
              <a:ea typeface="微软雅黑" pitchFamily="34" charset="-122"/>
            </a:endParaRPr>
          </a:p>
        </p:txBody>
      </p:sp>
      <p:sp>
        <p:nvSpPr>
          <p:cNvPr id="7" name="Rectangle 68"/>
          <p:cNvSpPr>
            <a:spLocks noChangeArrowheads="1"/>
          </p:cNvSpPr>
          <p:nvPr/>
        </p:nvSpPr>
        <p:spPr bwMode="auto">
          <a:xfrm>
            <a:off x="497959" y="1355476"/>
            <a:ext cx="7952304"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之前要经过三个阶段</a:t>
            </a:r>
          </a:p>
        </p:txBody>
      </p:sp>
      <p:sp>
        <p:nvSpPr>
          <p:cNvPr id="8" name="Rectangle 68"/>
          <p:cNvSpPr>
            <a:spLocks noChangeArrowheads="1"/>
          </p:cNvSpPr>
          <p:nvPr/>
        </p:nvSpPr>
        <p:spPr bwMode="auto">
          <a:xfrm>
            <a:off x="497959" y="3996383"/>
            <a:ext cx="7952304" cy="4707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288"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现在简化为二个阶段：建议标准，互联网标准。</a:t>
            </a:r>
          </a:p>
        </p:txBody>
      </p:sp>
    </p:spTree>
    <p:extLst>
      <p:ext uri="{BB962C8B-B14F-4D97-AF65-F5344CB8AC3E}">
        <p14:creationId xmlns:p14="http://schemas.microsoft.com/office/powerpoint/2010/main" val="2696598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12738" name="Rectangle 2"/>
          <p:cNvSpPr>
            <a:spLocks noGrp="1" noChangeArrowheads="1"/>
          </p:cNvSpPr>
          <p:nvPr>
            <p:ph type="body" idx="1"/>
          </p:nvPr>
        </p:nvSpPr>
        <p:spPr bwMode="auto">
          <a:xfrm>
            <a:off x="914400" y="1304925"/>
            <a:ext cx="7162800" cy="15716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eaLnBrk="1" hangingPunct="1">
              <a:lnSpc>
                <a:spcPct val="110000"/>
              </a:lnSpc>
              <a:spcBef>
                <a:spcPct val="10000"/>
              </a:spcBef>
              <a:buClr>
                <a:srgbClr val="66FF33"/>
              </a:buClr>
              <a:buFont typeface="Wingdings" pitchFamily="2" charset="2"/>
              <a:buChar char="Ø"/>
              <a:defRPr/>
            </a:pPr>
            <a:r>
              <a:rPr lang="zh-CN" altLang="en-US" sz="2000" b="1" dirty="0">
                <a:latin typeface="微软雅黑" pitchFamily="34" charset="-122"/>
                <a:ea typeface="微软雅黑" pitchFamily="34" charset="-122"/>
              </a:rPr>
              <a:t>互联网标准的特点，是自发而非政府干预的；</a:t>
            </a:r>
            <a:endParaRPr lang="en-US" altLang="zh-CN" sz="2000" b="1" dirty="0">
              <a:latin typeface="微软雅黑" pitchFamily="34" charset="-122"/>
              <a:ea typeface="微软雅黑" pitchFamily="34" charset="-122"/>
            </a:endParaRPr>
          </a:p>
          <a:p>
            <a:pPr>
              <a:lnSpc>
                <a:spcPct val="110000"/>
              </a:lnSpc>
              <a:spcBef>
                <a:spcPct val="10000"/>
              </a:spcBef>
              <a:buClr>
                <a:srgbClr val="66FF33"/>
              </a:buClr>
              <a:buFont typeface="Wingdings" pitchFamily="2" charset="2"/>
              <a:buChar char="Ø"/>
              <a:defRPr/>
            </a:pPr>
            <a:r>
              <a:rPr lang="en-US" altLang="zh-CN" sz="2000" b="1" dirty="0">
                <a:latin typeface="微软雅黑" pitchFamily="34" charset="-122"/>
                <a:ea typeface="微软雅黑" pitchFamily="34" charset="-122"/>
              </a:rPr>
              <a:t>1969</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ARPANET</a:t>
            </a:r>
            <a:r>
              <a:rPr lang="zh-CN" altLang="en-US" sz="2000" b="1" dirty="0">
                <a:latin typeface="微软雅黑" pitchFamily="34" charset="-122"/>
                <a:ea typeface="微软雅黑" pitchFamily="34" charset="-122"/>
              </a:rPr>
              <a:t>时就开始发布</a:t>
            </a:r>
            <a:r>
              <a:rPr lang="en-US" altLang="zh-CN" sz="2000" b="1" dirty="0">
                <a:latin typeface="微软雅黑" pitchFamily="34" charset="-122"/>
                <a:ea typeface="微软雅黑" pitchFamily="34" charset="-122"/>
              </a:rPr>
              <a:t>RFC，</a:t>
            </a:r>
            <a:r>
              <a:rPr lang="zh-CN" altLang="en-US" sz="2000" b="1" dirty="0">
                <a:latin typeface="微软雅黑" pitchFamily="34" charset="-122"/>
                <a:ea typeface="微软雅黑" pitchFamily="34" charset="-122"/>
              </a:rPr>
              <a:t>至</a:t>
            </a:r>
            <a:r>
              <a:rPr lang="en-US" altLang="zh-CN" sz="2000" b="1" dirty="0">
                <a:latin typeface="微软雅黑" pitchFamily="34" charset="-122"/>
                <a:ea typeface="微软雅黑" pitchFamily="34" charset="-122"/>
              </a:rPr>
              <a:t>2020</a:t>
            </a:r>
            <a:r>
              <a:rPr lang="zh-CN" altLang="en-US" sz="2000" b="1" dirty="0">
                <a:latin typeface="微软雅黑" pitchFamily="34" charset="-122"/>
                <a:ea typeface="微软雅黑" pitchFamily="34" charset="-122"/>
              </a:rPr>
              <a:t>年</a:t>
            </a:r>
            <a:r>
              <a:rPr lang="en-US" altLang="zh-CN" sz="2000" b="1" dirty="0">
                <a:latin typeface="微软雅黑" pitchFamily="34" charset="-122"/>
                <a:ea typeface="微软雅黑" pitchFamily="34" charset="-122"/>
              </a:rPr>
              <a:t>2</a:t>
            </a:r>
            <a:r>
              <a:rPr lang="zh-CN" altLang="en-US" sz="2000" b="1" dirty="0">
                <a:latin typeface="微软雅黑" pitchFamily="34" charset="-122"/>
                <a:ea typeface="微软雅黑" pitchFamily="34" charset="-122"/>
              </a:rPr>
              <a:t>月最大编号为</a:t>
            </a:r>
            <a:r>
              <a:rPr lang="en-US" altLang="zh-CN" sz="2000" b="1" dirty="0">
                <a:latin typeface="微软雅黑" pitchFamily="34" charset="-122"/>
                <a:ea typeface="微软雅黑" pitchFamily="34" charset="-122"/>
              </a:rPr>
              <a:t>RFC8742(https://tools.ietf.org/rfc/index)</a:t>
            </a:r>
            <a:r>
              <a:rPr lang="zh-CN" altLang="en-US" sz="2000" b="1" dirty="0">
                <a:latin typeface="微软雅黑" pitchFamily="34" charset="-122"/>
                <a:ea typeface="微软雅黑" pitchFamily="34" charset="-122"/>
              </a:rPr>
              <a:t>。</a:t>
            </a:r>
          </a:p>
        </p:txBody>
      </p:sp>
      <p:sp>
        <p:nvSpPr>
          <p:cNvPr id="1012740" name="Rectangle 4"/>
          <p:cNvSpPr>
            <a:spLocks noChangeArrowheads="1"/>
          </p:cNvSpPr>
          <p:nvPr/>
        </p:nvSpPr>
        <p:spPr bwMode="auto">
          <a:xfrm>
            <a:off x="1170216" y="2621604"/>
            <a:ext cx="7010400" cy="127277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lnSpc>
                <a:spcPct val="110000"/>
              </a:lnSpc>
              <a:buClr>
                <a:srgbClr val="66FF33"/>
              </a:buClr>
              <a:buSzPct val="75000"/>
              <a:defRPr/>
            </a:pPr>
            <a:r>
              <a:rPr lang="en-US" altLang="zh-CN" sz="2600" b="1" dirty="0">
                <a:solidFill>
                  <a:srgbClr val="0000FF"/>
                </a:solidFill>
              </a:rPr>
              <a:t>Internet</a:t>
            </a:r>
            <a:r>
              <a:rPr lang="zh-CN" altLang="en-US" sz="2600" b="1" dirty="0">
                <a:solidFill>
                  <a:srgbClr val="0000FF"/>
                </a:solidFill>
              </a:rPr>
              <a:t>标准化名言（</a:t>
            </a:r>
            <a:r>
              <a:rPr lang="en-US" altLang="zh-CN" sz="2600" b="1" dirty="0">
                <a:solidFill>
                  <a:srgbClr val="0000FF"/>
                </a:solidFill>
              </a:rPr>
              <a:t>David Clark of MIT）：</a:t>
            </a:r>
          </a:p>
          <a:p>
            <a:pPr eaLnBrk="1" hangingPunct="1">
              <a:buClr>
                <a:srgbClr val="66FF33"/>
              </a:buClr>
              <a:buSzPct val="75000"/>
              <a:defRPr/>
            </a:pPr>
            <a:r>
              <a:rPr lang="en-US" altLang="zh-CN" sz="2400" b="1" dirty="0"/>
              <a:t>  </a:t>
            </a:r>
            <a:r>
              <a:rPr lang="en-US" altLang="zh-CN" sz="2400" b="1" dirty="0">
                <a:solidFill>
                  <a:srgbClr val="FF0000"/>
                </a:solidFill>
              </a:rPr>
              <a:t>“We reject kings, presidents, and </a:t>
            </a:r>
            <a:r>
              <a:rPr lang="en-US" altLang="zh-CN" sz="2400" b="1" dirty="0" err="1">
                <a:solidFill>
                  <a:srgbClr val="FF0000"/>
                </a:solidFill>
              </a:rPr>
              <a:t>voting；we</a:t>
            </a:r>
            <a:r>
              <a:rPr lang="en-US" altLang="zh-CN" sz="2400" b="1" dirty="0">
                <a:solidFill>
                  <a:srgbClr val="FF0000"/>
                </a:solidFill>
              </a:rPr>
              <a:t> believe in rough consensus and running code.”</a:t>
            </a:r>
            <a:endParaRPr lang="zh-CN" altLang="en-US" sz="2400" b="1" dirty="0">
              <a:solidFill>
                <a:srgbClr val="FF0000"/>
              </a:solidFill>
            </a:endParaRPr>
          </a:p>
        </p:txBody>
      </p:sp>
      <p:sp>
        <p:nvSpPr>
          <p:cNvPr id="5" name="AutoShape 5"/>
          <p:cNvSpPr>
            <a:spLocks noChangeArrowheads="1"/>
          </p:cNvSpPr>
          <p:nvPr/>
        </p:nvSpPr>
        <p:spPr bwMode="auto">
          <a:xfrm>
            <a:off x="497959" y="625038"/>
            <a:ext cx="8133858"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 name="Rectangle 6"/>
          <p:cNvSpPr>
            <a:spLocks noChangeArrowheads="1"/>
          </p:cNvSpPr>
          <p:nvPr/>
        </p:nvSpPr>
        <p:spPr bwMode="auto">
          <a:xfrm>
            <a:off x="3650147" y="613545"/>
            <a:ext cx="18627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zh-CN" sz="2000" b="1" dirty="0" smtClean="0">
                <a:solidFill>
                  <a:schemeClr val="bg1"/>
                </a:solidFill>
                <a:ea typeface="微软雅黑" pitchFamily="34" charset="-122"/>
              </a:rPr>
              <a:t>互联网标准</a:t>
            </a:r>
            <a:r>
              <a:rPr lang="en-US" altLang="zh-CN" sz="2000" b="1" dirty="0" smtClean="0">
                <a:solidFill>
                  <a:schemeClr val="bg1"/>
                </a:solidFill>
                <a:ea typeface="微软雅黑" pitchFamily="34" charset="-122"/>
              </a:rPr>
              <a:t>RFC</a:t>
            </a:r>
            <a:endParaRPr lang="zh-CN" altLang="en-US" sz="2000" b="1" dirty="0">
              <a:solidFill>
                <a:schemeClr val="bg1"/>
              </a:solidFill>
              <a:ea typeface="微软雅黑" pitchFamily="34" charset="-122"/>
            </a:endParaRPr>
          </a:p>
        </p:txBody>
      </p:sp>
    </p:spTree>
    <p:extLst>
      <p:ext uri="{BB962C8B-B14F-4D97-AF65-F5344CB8AC3E}">
        <p14:creationId xmlns:p14="http://schemas.microsoft.com/office/powerpoint/2010/main" val="151366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3190" y="470772"/>
            <a:ext cx="7782309" cy="424053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117187" name="Object 3"/>
          <p:cNvGraphicFramePr>
            <a:graphicFrameLocks noChangeAspect="1"/>
          </p:cNvGraphicFramePr>
          <p:nvPr>
            <p:extLst>
              <p:ext uri="{D42A27DB-BD31-4B8C-83A1-F6EECF244321}">
                <p14:modId xmlns:p14="http://schemas.microsoft.com/office/powerpoint/2010/main" val="1884817447"/>
              </p:ext>
            </p:extLst>
          </p:nvPr>
        </p:nvGraphicFramePr>
        <p:xfrm>
          <a:off x="1609531" y="3341588"/>
          <a:ext cx="5889625" cy="996553"/>
        </p:xfrm>
        <a:graphic>
          <a:graphicData uri="http://schemas.openxmlformats.org/presentationml/2006/ole">
            <mc:AlternateContent xmlns:mc="http://schemas.openxmlformats.org/markup-compatibility/2006">
              <mc:Choice xmlns:v="urn:schemas-microsoft-com:vml" Requires="v">
                <p:oleObj spid="_x0000_s1060" name="位图图像" r:id="rId6" imgW="5191850" imgH="1171429" progId="Paint.Picture">
                  <p:embed/>
                </p:oleObj>
              </mc:Choice>
              <mc:Fallback>
                <p:oleObj name="位图图像" r:id="rId6" imgW="5191850" imgH="1171429" progId="Paint.Picture">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9531" y="3341588"/>
                        <a:ext cx="5889625" cy="996553"/>
                      </a:xfrm>
                      <a:prstGeom prst="rect">
                        <a:avLst/>
                      </a:prstGeom>
                      <a:noFill/>
                      <a:ln w="9525">
                        <a:solidFill>
                          <a:srgbClr val="FF0000"/>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264289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1117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990600" y="1325132"/>
            <a:ext cx="6324600" cy="24574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lnSpc>
                <a:spcPct val="120000"/>
              </a:lnSpc>
              <a:spcBef>
                <a:spcPct val="0"/>
              </a:spcBef>
              <a:buClrTx/>
              <a:buSzTx/>
              <a:buFont typeface="Wingdings" pitchFamily="2" charset="2"/>
              <a:buChar char="Ø"/>
            </a:pPr>
            <a:r>
              <a:rPr kumimoji="0" lang="zh-CN" altLang="en-US" sz="3200" dirty="0">
                <a:solidFill>
                  <a:schemeClr val="tx1"/>
                </a:solidFill>
                <a:latin typeface="微软雅黑" pitchFamily="34" charset="-122"/>
                <a:ea typeface="微软雅黑" pitchFamily="34" charset="-122"/>
              </a:rPr>
              <a:t>网络的基本概念</a:t>
            </a:r>
          </a:p>
          <a:p>
            <a:pPr eaLnBrk="1" hangingPunct="1">
              <a:lnSpc>
                <a:spcPct val="120000"/>
              </a:lnSpc>
              <a:spcBef>
                <a:spcPct val="0"/>
              </a:spcBef>
              <a:buClrTx/>
              <a:buSzTx/>
              <a:buFont typeface="Wingdings" pitchFamily="2" charset="2"/>
              <a:buChar char="Ø"/>
            </a:pPr>
            <a:r>
              <a:rPr kumimoji="0" lang="zh-CN" altLang="en-US" sz="3200" dirty="0">
                <a:solidFill>
                  <a:schemeClr val="tx1"/>
                </a:solidFill>
                <a:latin typeface="微软雅黑" pitchFamily="34" charset="-122"/>
                <a:ea typeface="微软雅黑" pitchFamily="34" charset="-122"/>
              </a:rPr>
              <a:t>网络体系结构及相关协议</a:t>
            </a:r>
          </a:p>
          <a:p>
            <a:pPr eaLnBrk="1" hangingPunct="1">
              <a:lnSpc>
                <a:spcPct val="120000"/>
              </a:lnSpc>
              <a:spcBef>
                <a:spcPct val="0"/>
              </a:spcBef>
              <a:buClrTx/>
              <a:buSzTx/>
              <a:buFont typeface="Wingdings" pitchFamily="2" charset="2"/>
              <a:buChar char="Ø"/>
            </a:pPr>
            <a:r>
              <a:rPr kumimoji="0" lang="zh-CN" altLang="en-US" sz="3200" dirty="0">
                <a:solidFill>
                  <a:schemeClr val="tx1"/>
                </a:solidFill>
                <a:latin typeface="微软雅黑" pitchFamily="34" charset="-122"/>
                <a:ea typeface="微软雅黑" pitchFamily="34" charset="-122"/>
              </a:rPr>
              <a:t>网络分层结构介绍</a:t>
            </a:r>
          </a:p>
          <a:p>
            <a:pPr eaLnBrk="1" hangingPunct="1">
              <a:lnSpc>
                <a:spcPct val="120000"/>
              </a:lnSpc>
              <a:spcBef>
                <a:spcPct val="0"/>
              </a:spcBef>
              <a:buClrTx/>
              <a:buSzTx/>
              <a:buFont typeface="Wingdings" pitchFamily="2" charset="2"/>
              <a:buChar char="Ø"/>
            </a:pPr>
            <a:r>
              <a:rPr kumimoji="0" lang="zh-CN" altLang="en-US" sz="3200" dirty="0">
                <a:solidFill>
                  <a:schemeClr val="tx1"/>
                </a:solidFill>
                <a:latin typeface="微软雅黑" pitchFamily="34" charset="-122"/>
                <a:ea typeface="微软雅黑" pitchFamily="34" charset="-122"/>
              </a:rPr>
              <a:t>网络安全技术</a:t>
            </a:r>
            <a:endParaRPr kumimoji="0" lang="zh-TW" altLang="en-US" sz="3200" dirty="0">
              <a:solidFill>
                <a:schemeClr val="tx1"/>
              </a:solidFill>
              <a:latin typeface="微软雅黑" pitchFamily="34" charset="-122"/>
              <a:ea typeface="微软雅黑" pitchFamily="34" charset="-122"/>
            </a:endParaRPr>
          </a:p>
        </p:txBody>
      </p:sp>
      <p:sp>
        <p:nvSpPr>
          <p:cNvPr id="5" name="AutoShape 5"/>
          <p:cNvSpPr>
            <a:spLocks noChangeArrowheads="1"/>
          </p:cNvSpPr>
          <p:nvPr/>
        </p:nvSpPr>
        <p:spPr bwMode="auto">
          <a:xfrm>
            <a:off x="505071" y="542415"/>
            <a:ext cx="7140329"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 name="Rectangle 6"/>
          <p:cNvSpPr>
            <a:spLocks noChangeArrowheads="1"/>
          </p:cNvSpPr>
          <p:nvPr/>
        </p:nvSpPr>
        <p:spPr bwMode="auto">
          <a:xfrm>
            <a:off x="2934125" y="501076"/>
            <a:ext cx="2401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smtClean="0">
                <a:solidFill>
                  <a:schemeClr val="bg1"/>
                </a:solidFill>
                <a:latin typeface="微软雅黑" pitchFamily="34" charset="-122"/>
                <a:ea typeface="微软雅黑" pitchFamily="34" charset="-122"/>
              </a:rPr>
              <a:t>课程主要内容</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2660182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7086600" y="4767263"/>
            <a:ext cx="2057400" cy="273050"/>
          </a:xfrm>
          <a:prstGeom prst="rect">
            <a:avLst/>
          </a:prstGeom>
        </p:spPr>
        <p:txBody>
          <a:bodyPr/>
          <a:lstStyle/>
          <a:p>
            <a:pPr>
              <a:defRPr/>
            </a:pPr>
            <a:fld id="{C9623810-04E2-4C98-B18F-5CC6D68CBDD1}" type="slidenum">
              <a:rPr lang="en-US" altLang="zh-CN" smtClean="0"/>
              <a:t>50</a:t>
            </a:fld>
            <a:endParaRPr lang="en-US" altLang="zh-CN"/>
          </a:p>
        </p:txBody>
      </p:sp>
      <p:sp>
        <p:nvSpPr>
          <p:cNvPr id="6" name="TextBox 5"/>
          <p:cNvSpPr txBox="1"/>
          <p:nvPr>
            <p:custDataLst>
              <p:tags r:id="rId2"/>
            </p:custDataLst>
          </p:nvPr>
        </p:nvSpPr>
        <p:spPr>
          <a:xfrm>
            <a:off x="914400" y="578319"/>
            <a:ext cx="7315200" cy="1607344"/>
          </a:xfrm>
          <a:prstGeom prst="rect">
            <a:avLst/>
          </a:prstGeom>
          <a:noFill/>
        </p:spPr>
        <p:txBody>
          <a:bodyPr vert="horz" wrap="square" rtlCol="0" anchor="ctr" anchorCtr="0">
            <a:noAutofit/>
          </a:bodyPr>
          <a:lstStyle/>
          <a:p>
            <a:r>
              <a:rPr lang="zh-CN" altLang="en-US" sz="2400" b="1" dirty="0"/>
              <a:t>互联网并非</a:t>
            </a:r>
            <a:r>
              <a:rPr lang="en-US" altLang="zh-CN" sz="2400" b="1" dirty="0"/>
              <a:t>________</a:t>
            </a:r>
            <a:r>
              <a:rPr lang="zh-CN" altLang="en-US" sz="2400" b="1" dirty="0"/>
              <a:t>、整齐划一的技术革命的产物，而是在各种混乱、争论和复杂的利益纠葛中发展成今天的规模和影响力，正是一个个小的草根网络，最终汇集成一个</a:t>
            </a:r>
            <a:r>
              <a:rPr lang="en-US" altLang="zh-CN" sz="2400" b="1" dirty="0"/>
              <a:t>________</a:t>
            </a:r>
            <a:r>
              <a:rPr lang="zh-CN" altLang="en-US" sz="2400" b="1" dirty="0"/>
              <a:t>的大潮流。</a:t>
            </a:r>
            <a:endParaRPr lang="zh-CN" altLang="en-US" sz="2400" dirty="0">
              <a:solidFill>
                <a:srgbClr val="000000"/>
              </a:solidFill>
              <a:latin typeface="Microsoft Yahei"/>
              <a:ea typeface="Microsoft Yahei"/>
              <a:sym typeface="Microsoft Yahei"/>
            </a:endParaRPr>
          </a:p>
        </p:txBody>
      </p:sp>
      <p:sp>
        <p:nvSpPr>
          <p:cNvPr id="7" name="TextBox 6"/>
          <p:cNvSpPr txBox="1"/>
          <p:nvPr>
            <p:custDataLst>
              <p:tags r:id="rId3"/>
            </p:custDataLst>
          </p:nvPr>
        </p:nvSpPr>
        <p:spPr>
          <a:xfrm>
            <a:off x="1828800" y="2223109"/>
            <a:ext cx="6400800" cy="482203"/>
          </a:xfrm>
          <a:prstGeom prst="rect">
            <a:avLst/>
          </a:prstGeom>
          <a:noFill/>
        </p:spPr>
        <p:txBody>
          <a:bodyPr vert="horz" rtlCol="0" anchor="ctr" anchorCtr="0">
            <a:noAutofit/>
          </a:bodyPr>
          <a:lstStyle/>
          <a:p>
            <a:r>
              <a:rPr lang="zh-CN" altLang="en-US" sz="2800" dirty="0"/>
              <a:t>一呼百应 铺天盖地</a:t>
            </a:r>
            <a:endParaRPr lang="zh-CN" altLang="en-US" sz="2600" dirty="0">
              <a:solidFill>
                <a:srgbClr val="000000"/>
              </a:solidFill>
              <a:latin typeface="Microsoft Yahei"/>
              <a:ea typeface="Microsoft Yahei"/>
              <a:sym typeface="Microsoft Yahei"/>
            </a:endParaRPr>
          </a:p>
        </p:txBody>
      </p:sp>
      <p:sp>
        <p:nvSpPr>
          <p:cNvPr id="8" name="TextBox 7"/>
          <p:cNvSpPr txBox="1"/>
          <p:nvPr>
            <p:custDataLst>
              <p:tags r:id="rId4"/>
            </p:custDataLst>
          </p:nvPr>
        </p:nvSpPr>
        <p:spPr>
          <a:xfrm>
            <a:off x="1828800" y="2866046"/>
            <a:ext cx="6400800" cy="482203"/>
          </a:xfrm>
          <a:prstGeom prst="rect">
            <a:avLst/>
          </a:prstGeom>
          <a:noFill/>
        </p:spPr>
        <p:txBody>
          <a:bodyPr vert="horz" rtlCol="0" anchor="ctr" anchorCtr="0">
            <a:noAutofit/>
          </a:bodyPr>
          <a:lstStyle/>
          <a:p>
            <a:r>
              <a:rPr lang="zh-CN" altLang="en-US" sz="2800" dirty="0"/>
              <a:t>自上而下 不可逆转</a:t>
            </a:r>
            <a:endParaRPr lang="zh-CN" altLang="en-US" sz="2600" dirty="0">
              <a:solidFill>
                <a:srgbClr val="000000"/>
              </a:solidFill>
              <a:latin typeface="Microsoft Yahei"/>
              <a:ea typeface="Microsoft Yahei"/>
              <a:sym typeface="Microsoft Yahei"/>
            </a:endParaRPr>
          </a:p>
        </p:txBody>
      </p:sp>
      <p:sp>
        <p:nvSpPr>
          <p:cNvPr id="9" name="TextBox 8"/>
          <p:cNvSpPr txBox="1"/>
          <p:nvPr>
            <p:custDataLst>
              <p:tags r:id="rId5"/>
            </p:custDataLst>
          </p:nvPr>
        </p:nvSpPr>
        <p:spPr>
          <a:xfrm>
            <a:off x="1828800" y="3508984"/>
            <a:ext cx="6400800" cy="482203"/>
          </a:xfrm>
          <a:prstGeom prst="rect">
            <a:avLst/>
          </a:prstGeom>
          <a:noFill/>
        </p:spPr>
        <p:txBody>
          <a:bodyPr vert="horz" rtlCol="0" anchor="ctr" anchorCtr="0">
            <a:noAutofit/>
          </a:bodyPr>
          <a:lstStyle/>
          <a:p>
            <a:r>
              <a:rPr lang="zh-CN" altLang="en-US" sz="2800" dirty="0"/>
              <a:t>有条不紊 举世瞩目</a:t>
            </a:r>
            <a:endParaRPr lang="zh-CN" altLang="en-US" sz="2600" dirty="0">
              <a:solidFill>
                <a:srgbClr val="000000"/>
              </a:solidFill>
              <a:latin typeface="Microsoft Yahei"/>
              <a:ea typeface="Microsoft Yahei"/>
              <a:sym typeface="Microsoft Yahei"/>
            </a:endParaRPr>
          </a:p>
        </p:txBody>
      </p:sp>
      <p:sp>
        <p:nvSpPr>
          <p:cNvPr id="10" name="TextBox 9"/>
          <p:cNvSpPr txBox="1"/>
          <p:nvPr>
            <p:custDataLst>
              <p:tags r:id="rId6"/>
            </p:custDataLst>
          </p:nvPr>
        </p:nvSpPr>
        <p:spPr>
          <a:xfrm>
            <a:off x="1828800" y="4151921"/>
            <a:ext cx="6400800" cy="482203"/>
          </a:xfrm>
          <a:prstGeom prst="rect">
            <a:avLst/>
          </a:prstGeom>
          <a:noFill/>
        </p:spPr>
        <p:txBody>
          <a:bodyPr vert="horz" rtlCol="0" anchor="ctr" anchorCtr="0">
            <a:noAutofit/>
          </a:bodyPr>
          <a:lstStyle/>
          <a:p>
            <a:r>
              <a:rPr lang="zh-CN" altLang="en-US" sz="2800" dirty="0"/>
              <a:t>运筹帷幄 波涛汹涌</a:t>
            </a:r>
            <a:endParaRPr lang="zh-CN" altLang="en-US" sz="2600" dirty="0">
              <a:solidFill>
                <a:srgbClr val="000000"/>
              </a:solidFill>
              <a:latin typeface="Microsoft Yahei"/>
              <a:ea typeface="Microsoft Yahei"/>
              <a:sym typeface="Microsoft Yahei"/>
            </a:endParaRPr>
          </a:p>
        </p:txBody>
      </p:sp>
      <p:sp>
        <p:nvSpPr>
          <p:cNvPr id="11" name="椭圆 10"/>
          <p:cNvSpPr>
            <a:spLocks noChangeAspect="1"/>
          </p:cNvSpPr>
          <p:nvPr>
            <p:custDataLst>
              <p:tags r:id="rId7"/>
            </p:custDataLst>
          </p:nvPr>
        </p:nvSpPr>
        <p:spPr>
          <a:xfrm>
            <a:off x="1178719" y="2271329"/>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12" name="椭圆 11"/>
          <p:cNvSpPr>
            <a:spLocks noChangeAspect="1"/>
          </p:cNvSpPr>
          <p:nvPr>
            <p:custDataLst>
              <p:tags r:id="rId8"/>
            </p:custDataLst>
          </p:nvPr>
        </p:nvSpPr>
        <p:spPr>
          <a:xfrm>
            <a:off x="1178719" y="2914267"/>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3" name="椭圆 12"/>
          <p:cNvSpPr>
            <a:spLocks noChangeAspect="1"/>
          </p:cNvSpPr>
          <p:nvPr>
            <p:custDataLst>
              <p:tags r:id="rId9"/>
            </p:custDataLst>
          </p:nvPr>
        </p:nvSpPr>
        <p:spPr>
          <a:xfrm>
            <a:off x="1178719" y="3557204"/>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4" name="椭圆 13"/>
          <p:cNvSpPr>
            <a:spLocks noChangeAspect="1"/>
          </p:cNvSpPr>
          <p:nvPr>
            <p:custDataLst>
              <p:tags r:id="rId10"/>
            </p:custDataLst>
          </p:nvPr>
        </p:nvSpPr>
        <p:spPr>
          <a:xfrm>
            <a:off x="1178719" y="4200142"/>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5" name="圆角矩形 14"/>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20" name="组合 19"/>
          <p:cNvGrpSpPr/>
          <p:nvPr>
            <p:custDataLst>
              <p:tags r:id="rId12"/>
            </p:custDataLst>
          </p:nvPr>
        </p:nvGrpSpPr>
        <p:grpSpPr>
          <a:xfrm>
            <a:off x="0" y="0"/>
            <a:ext cx="9144000" cy="635000"/>
            <a:chOff x="0" y="0"/>
            <a:chExt cx="9144000" cy="635000"/>
          </a:xfrm>
        </p:grpSpPr>
        <p:sp>
          <p:nvSpPr>
            <p:cNvPr id="16"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9"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5" name="图片 4"/>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8974242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p>
        </p:txBody>
      </p:sp>
      <p:sp>
        <p:nvSpPr>
          <p:cNvPr id="8"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58750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8" y="1404938"/>
            <a:ext cx="5472112" cy="123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1.3.1                                  </a:t>
            </a:r>
            <a:r>
              <a:rPr lang="zh-CN" altLang="zh-CN" sz="2000" b="1">
                <a:solidFill>
                  <a:schemeClr val="bg1"/>
                </a:solidFill>
                <a:ea typeface="微软雅黑" panose="020B0503020204020204" pitchFamily="34" charset="-122"/>
              </a:rPr>
              <a:t>互联网的边缘部分</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a:solidFill>
                  <a:schemeClr val="bg1"/>
                </a:solidFill>
                <a:latin typeface="微软雅黑" panose="020B0503020204020204" pitchFamily="34" charset="-122"/>
                <a:ea typeface="微软雅黑" panose="020B0503020204020204" pitchFamily="34" charset="-122"/>
              </a:rPr>
              <a:t>1.3.2                                  </a:t>
            </a:r>
            <a:r>
              <a:rPr lang="zh-CN" altLang="zh-CN" sz="2000" b="1">
                <a:solidFill>
                  <a:schemeClr val="bg1"/>
                </a:solidFill>
                <a:ea typeface="微软雅黑" panose="020B0503020204020204" pitchFamily="34" charset="-122"/>
              </a:rPr>
              <a:t>互联网的核心部分</a:t>
            </a:r>
            <a:endParaRPr lang="fr-FR" altLang="zh-CN" sz="2000" b="1">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00231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2"/>
          <p:cNvSpPr>
            <a:spLocks noChangeArrowheads="1"/>
          </p:cNvSpPr>
          <p:nvPr/>
        </p:nvSpPr>
        <p:spPr bwMode="auto">
          <a:xfrm>
            <a:off x="545145" y="1519936"/>
            <a:ext cx="8053712"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fontAlgn="auto">
              <a:lnSpc>
                <a:spcPts val="3300"/>
              </a:lnSpc>
              <a:spcBef>
                <a:spcPts val="0"/>
              </a:spcBef>
              <a:spcAft>
                <a:spcPts val="0"/>
              </a:spcAft>
              <a:defRPr/>
            </a:pPr>
            <a:r>
              <a:rPr lang="zh-CN" altLang="en-US" sz="2000" b="1" dirty="0">
                <a:latin typeface="微软雅黑" pitchFamily="34" charset="-122"/>
                <a:ea typeface="微软雅黑" pitchFamily="34" charset="-122"/>
              </a:rPr>
              <a:t>从互联网的工作方式上看，可以划分为两大块：</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边缘部分： </a:t>
            </a:r>
            <a:r>
              <a:rPr lang="zh-CN" altLang="en-US" sz="2000" b="1" dirty="0">
                <a:latin typeface="微软雅黑" pitchFamily="34" charset="-122"/>
                <a:ea typeface="微软雅黑" pitchFamily="34" charset="-122"/>
              </a:rPr>
              <a:t>由所有连接在互联网上的主机组成。这部分是用户直接使用的，用来进行通信（传送数据、音频或视频）和资源</a:t>
            </a:r>
            <a:r>
              <a:rPr lang="zh-CN" altLang="en-US" sz="2000" b="1" dirty="0">
                <a:solidFill>
                  <a:srgbClr val="FF0000"/>
                </a:solidFill>
                <a:latin typeface="微软雅黑" pitchFamily="34" charset="-122"/>
                <a:ea typeface="微软雅黑" pitchFamily="34" charset="-122"/>
              </a:rPr>
              <a:t>共享</a:t>
            </a:r>
            <a:r>
              <a:rPr lang="zh-CN" altLang="en-US" sz="2000" b="1" dirty="0">
                <a:latin typeface="微软雅黑" pitchFamily="34" charset="-122"/>
                <a:ea typeface="微软雅黑" pitchFamily="34" charset="-122"/>
              </a:rPr>
              <a:t>。</a:t>
            </a:r>
          </a:p>
          <a:p>
            <a:pPr marL="268288" indent="-268288" fontAlgn="auto">
              <a:lnSpc>
                <a:spcPts val="3300"/>
              </a:lnSpc>
              <a:spcBef>
                <a:spcPts val="0"/>
              </a:spcBef>
              <a:spcAft>
                <a:spcPts val="0"/>
              </a:spcAft>
              <a:buClr>
                <a:srgbClr val="0070C0"/>
              </a:buClr>
              <a:buFont typeface="Wingdings" pitchFamily="2" charset="2"/>
              <a:buChar char="l"/>
              <a:defRPr/>
            </a:pPr>
            <a:r>
              <a:rPr lang="zh-CN" altLang="en-US" sz="2000" b="1" dirty="0">
                <a:solidFill>
                  <a:srgbClr val="0000FF"/>
                </a:solidFill>
                <a:latin typeface="微软雅黑" pitchFamily="34" charset="-122"/>
                <a:ea typeface="微软雅黑" pitchFamily="34" charset="-122"/>
              </a:rPr>
              <a:t>核心部分：</a:t>
            </a:r>
            <a:r>
              <a:rPr lang="zh-CN" altLang="en-US" sz="2000" b="1" dirty="0">
                <a:latin typeface="微软雅黑" pitchFamily="34" charset="-122"/>
                <a:ea typeface="微软雅黑" pitchFamily="34" charset="-122"/>
              </a:rPr>
              <a:t>由大量网络和连接这些网络的路由器组成。这部分是为边缘部分提供服务的（提供</a:t>
            </a:r>
            <a:r>
              <a:rPr lang="zh-CN" altLang="en-US" sz="2000" b="1" dirty="0">
                <a:solidFill>
                  <a:srgbClr val="FF0000"/>
                </a:solidFill>
                <a:latin typeface="微软雅黑" pitchFamily="34" charset="-122"/>
                <a:ea typeface="微软雅黑" pitchFamily="34" charset="-122"/>
              </a:rPr>
              <a:t>连通性</a:t>
            </a:r>
            <a:r>
              <a:rPr lang="zh-CN" altLang="en-US" sz="2000" b="1" dirty="0">
                <a:latin typeface="微软雅黑" pitchFamily="34" charset="-122"/>
                <a:ea typeface="微软雅黑" pitchFamily="34" charset="-122"/>
              </a:rPr>
              <a:t>和交换）。</a:t>
            </a:r>
          </a:p>
        </p:txBody>
      </p:sp>
      <p:sp>
        <p:nvSpPr>
          <p:cNvPr id="3" name="AutoShape 5"/>
          <p:cNvSpPr>
            <a:spLocks noChangeArrowheads="1"/>
          </p:cNvSpPr>
          <p:nvPr/>
        </p:nvSpPr>
        <p:spPr bwMode="auto">
          <a:xfrm>
            <a:off x="545145" y="109079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4" name="Rectangle 6"/>
          <p:cNvSpPr>
            <a:spLocks noChangeArrowheads="1"/>
          </p:cNvSpPr>
          <p:nvPr/>
        </p:nvSpPr>
        <p:spPr bwMode="auto">
          <a:xfrm>
            <a:off x="3231730" y="104852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1.3  </a:t>
            </a:r>
            <a:r>
              <a:rPr lang="zh-CN" altLang="en-US" sz="2400" b="1" dirty="0">
                <a:solidFill>
                  <a:schemeClr val="bg1"/>
                </a:solidFill>
                <a:latin typeface="微软雅黑" pitchFamily="34" charset="-122"/>
                <a:ea typeface="微软雅黑" pitchFamily="34" charset="-122"/>
              </a:rPr>
              <a:t>互联网的组成</a:t>
            </a:r>
          </a:p>
        </p:txBody>
      </p:sp>
    </p:spTree>
    <p:extLst>
      <p:ext uri="{BB962C8B-B14F-4D97-AF65-F5344CB8AC3E}">
        <p14:creationId xmlns:p14="http://schemas.microsoft.com/office/powerpoint/2010/main" val="3645053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108" name="Group 174"/>
          <p:cNvGrpSpPr/>
          <p:nvPr/>
        </p:nvGrpSpPr>
        <p:grpSpPr bwMode="auto">
          <a:xfrm>
            <a:off x="1385888" y="1193757"/>
            <a:ext cx="6299200" cy="3198812"/>
            <a:chOff x="411" y="1240"/>
            <a:chExt cx="4856" cy="2466"/>
          </a:xfrm>
        </p:grpSpPr>
        <p:sp>
          <p:nvSpPr>
            <p:cNvPr id="5"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14" name="Group 124"/>
            <p:cNvGrpSpPr/>
            <p:nvPr/>
          </p:nvGrpSpPr>
          <p:grpSpPr bwMode="auto">
            <a:xfrm>
              <a:off x="1385" y="2250"/>
              <a:ext cx="568" cy="309"/>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9"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p>
          </p:txBody>
        </p:sp>
        <p:sp>
          <p:nvSpPr>
            <p:cNvPr id="47120"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1"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p>
          </p:txBody>
        </p:sp>
        <p:pic>
          <p:nvPicPr>
            <p:cNvPr id="47122" name="Picture 115"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3" name="Picture 11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4" name="Picture 117"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5" name="Picture 118"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29"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grpSp>
          <p:nvGrpSpPr>
            <p:cNvPr id="47131" name="Group 126"/>
            <p:cNvGrpSpPr/>
            <p:nvPr/>
          </p:nvGrpSpPr>
          <p:grpSpPr bwMode="auto">
            <a:xfrm>
              <a:off x="2182" y="2681"/>
              <a:ext cx="568" cy="309"/>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2" name="Group 138"/>
            <p:cNvGrpSpPr/>
            <p:nvPr/>
          </p:nvGrpSpPr>
          <p:grpSpPr bwMode="auto">
            <a:xfrm>
              <a:off x="3243" y="2659"/>
              <a:ext cx="568" cy="309"/>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3" name="Group 150"/>
            <p:cNvGrpSpPr/>
            <p:nvPr/>
          </p:nvGrpSpPr>
          <p:grpSpPr bwMode="auto">
            <a:xfrm>
              <a:off x="3706" y="2216"/>
              <a:ext cx="568" cy="309"/>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4" name="Group 162"/>
            <p:cNvGrpSpPr/>
            <p:nvPr/>
          </p:nvGrpSpPr>
          <p:grpSpPr bwMode="auto">
            <a:xfrm>
              <a:off x="2643" y="1933"/>
              <a:ext cx="568" cy="309"/>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86" name="AutoShape 5"/>
          <p:cNvSpPr>
            <a:spLocks noChangeArrowheads="1"/>
          </p:cNvSpPr>
          <p:nvPr/>
        </p:nvSpPr>
        <p:spPr bwMode="auto">
          <a:xfrm>
            <a:off x="545145" y="672537"/>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630266"/>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rPr>
              <a:t>互联网的组成</a:t>
            </a:r>
          </a:p>
        </p:txBody>
      </p:sp>
    </p:spTree>
    <p:extLst>
      <p:ext uri="{BB962C8B-B14F-4D97-AF65-F5344CB8AC3E}">
        <p14:creationId xmlns:p14="http://schemas.microsoft.com/office/powerpoint/2010/main" val="2687011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48131"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1.3.1  </a:t>
            </a:r>
            <a:r>
              <a:rPr lang="zh-CN" altLang="en-US" sz="2400" b="1" dirty="0">
                <a:solidFill>
                  <a:schemeClr val="bg1"/>
                </a:solidFill>
                <a:latin typeface="微软雅黑" panose="020B0503020204020204" pitchFamily="34" charset="-122"/>
                <a:ea typeface="微软雅黑" panose="020B0503020204020204" pitchFamily="34" charset="-122"/>
              </a:rPr>
              <a:t>互联网的边缘部分</a:t>
            </a:r>
          </a:p>
        </p:txBody>
      </p:sp>
      <p:sp>
        <p:nvSpPr>
          <p:cNvPr id="48132" name="Rectangle 8"/>
          <p:cNvSpPr>
            <a:spLocks noChangeArrowheads="1"/>
          </p:cNvSpPr>
          <p:nvPr/>
        </p:nvSpPr>
        <p:spPr bwMode="auto">
          <a:xfrm>
            <a:off x="497959" y="1051751"/>
            <a:ext cx="8133858"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处在互联网边缘的部分就是连接在互联网上的所有的主机。这些主机又称为</a:t>
            </a:r>
            <a:r>
              <a:rPr lang="zh-CN" altLang="en-US" sz="2000" b="1" dirty="0">
                <a:solidFill>
                  <a:srgbClr val="0000FF"/>
                </a:solidFill>
                <a:latin typeface="微软雅黑" panose="020B0503020204020204" pitchFamily="34" charset="-122"/>
                <a:ea typeface="微软雅黑" panose="020B0503020204020204" pitchFamily="34" charset="-122"/>
              </a:rPr>
              <a:t>端系统 </a:t>
            </a:r>
            <a:r>
              <a:rPr lang="en-US" altLang="zh-CN" sz="2000" b="1" dirty="0">
                <a:latin typeface="微软雅黑" panose="020B0503020204020204" pitchFamily="34" charset="-122"/>
                <a:ea typeface="微软雅黑" panose="020B0503020204020204" pitchFamily="34" charset="-122"/>
              </a:rPr>
              <a:t>(end system)</a:t>
            </a:r>
            <a:r>
              <a:rPr lang="zh-CN" altLang="en-US" sz="2000" b="1" dirty="0">
                <a:latin typeface="微软雅黑" panose="020B0503020204020204" pitchFamily="34" charset="-122"/>
                <a:ea typeface="微软雅黑" panose="020B0503020204020204" pitchFamily="34" charset="-122"/>
              </a:rPr>
              <a:t>。</a:t>
            </a:r>
          </a:p>
          <a:p>
            <a:pPr marL="342900" indent="-34290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端系统在功能上可能有很大的差别</a:t>
            </a:r>
            <a:r>
              <a:rPr lang="zh-CN" altLang="en-US" sz="2000" b="1" dirty="0">
                <a:solidFill>
                  <a:srgbClr val="0000FF"/>
                </a:solidFill>
                <a:latin typeface="微软雅黑" panose="020B0503020204020204" pitchFamily="34" charset="-122"/>
                <a:ea typeface="微软雅黑" panose="020B0503020204020204" pitchFamily="34" charset="-122"/>
              </a:rPr>
              <a:t>：</a:t>
            </a: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小的端系统可以是一台普通个人电脑</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具有上网功能的智能手机，甚至是一个很小的网络摄像头</a:t>
            </a:r>
            <a:r>
              <a:rPr lang="zh-CN" altLang="en-US" sz="2000" b="1" dirty="0">
                <a:latin typeface="微软雅黑" panose="020B0503020204020204" pitchFamily="34" charset="-122"/>
                <a:ea typeface="微软雅黑" panose="020B0503020204020204" pitchFamily="34" charset="-122"/>
              </a:rPr>
              <a:t>。</a:t>
            </a: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大的端系统则可以是一台非常昂贵的大型计算机。</a:t>
            </a:r>
            <a:endParaRPr lang="zh-CN" altLang="en-US"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zh-CN" sz="2000" b="1" dirty="0">
                <a:latin typeface="微软雅黑" panose="020B0503020204020204" pitchFamily="34" charset="-122"/>
                <a:ea typeface="微软雅黑" panose="020B0503020204020204" pitchFamily="34" charset="-122"/>
              </a:rPr>
              <a:t>端系统的拥有者可以是个人，也可以是单位（如学校、企业、政府机关等），当然也可以是</a:t>
            </a:r>
            <a:r>
              <a:rPr lang="zh-CN" altLang="zh-CN" sz="2000" b="1" dirty="0" smtClean="0">
                <a:latin typeface="微软雅黑" panose="020B0503020204020204" pitchFamily="34" charset="-122"/>
                <a:ea typeface="微软雅黑" panose="020B0503020204020204" pitchFamily="34" charset="-122"/>
              </a:rPr>
              <a:t>某个</a:t>
            </a:r>
            <a:r>
              <a:rPr lang="en-US" altLang="zh-CN" sz="2000" b="1" dirty="0" smtClean="0">
                <a:latin typeface="微软雅黑" panose="020B0503020204020204" pitchFamily="34" charset="-122"/>
                <a:ea typeface="微软雅黑" panose="020B0503020204020204" pitchFamily="34" charset="-122"/>
              </a:rPr>
              <a:t>ISP</a:t>
            </a:r>
            <a:r>
              <a:rPr lang="zh-CN" altLang="en-US" sz="2000" b="1"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127038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headEnd/>
                <a:tailEnd/>
              </a14:hiddenLine>
            </a:ext>
          </a:extLst>
        </p:spPr>
        <p:txBody>
          <a:bodyPr wrap="none" anchor="ctr"/>
          <a:lstStyle/>
          <a:p>
            <a:pPr algn="ctr" eaLnBrk="0" hangingPunct="0"/>
            <a:endParaRPr lang="zh-CN" altLang="en-US" sz="1400">
              <a:solidFill>
                <a:srgbClr val="368AD6"/>
              </a:solidFill>
            </a:endParaRPr>
          </a:p>
        </p:txBody>
      </p: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a:solidFill>
                  <a:srgbClr val="CC00CC"/>
                </a:solidFill>
                <a:latin typeface="Times New Roman" pitchFamily="18" charset="0"/>
                <a:ea typeface="微软雅黑" pitchFamily="34" charset="-122"/>
              </a:rPr>
              <a:t>互联网的核心部分</a:t>
            </a: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互联网的边缘部分</a:t>
            </a:r>
          </a:p>
        </p:txBody>
      </p:sp>
      <p:pic>
        <p:nvPicPr>
          <p:cNvPr id="47122"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424" y="14897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2" name="组合 21"/>
          <p:cNvGrpSpPr/>
          <p:nvPr/>
        </p:nvGrpSpPr>
        <p:grpSpPr>
          <a:xfrm>
            <a:off x="2064845" y="1592810"/>
            <a:ext cx="492936" cy="652481"/>
            <a:chOff x="2352292" y="1506329"/>
            <a:chExt cx="492936" cy="652481"/>
          </a:xfrm>
        </p:grpSpPr>
        <p:sp>
          <p:nvSpPr>
            <p:cNvPr id="47121"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主机</a:t>
              </a:r>
            </a:p>
          </p:txBody>
        </p:sp>
        <p:pic>
          <p:nvPicPr>
            <p:cNvPr id="47123"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125"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617" y="3677652"/>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6" name="Picture 11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39" y="326645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7"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1153" y="2127240"/>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28"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8570" y="1472171"/>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AutoShape 5"/>
          <p:cNvSpPr>
            <a:spLocks noChangeArrowheads="1"/>
          </p:cNvSpPr>
          <p:nvPr/>
        </p:nvSpPr>
        <p:spPr bwMode="auto">
          <a:xfrm>
            <a:off x="497959" y="681609"/>
            <a:ext cx="8133858"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85" name="Rectangle 6"/>
          <p:cNvSpPr>
            <a:spLocks noChangeArrowheads="1"/>
          </p:cNvSpPr>
          <p:nvPr/>
        </p:nvSpPr>
        <p:spPr bwMode="auto">
          <a:xfrm>
            <a:off x="2785294" y="649415"/>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1.3.1  </a:t>
            </a:r>
            <a:r>
              <a:rPr lang="zh-CN" altLang="en-US" sz="2400" b="1" dirty="0">
                <a:solidFill>
                  <a:schemeClr val="bg1"/>
                </a:solidFill>
                <a:latin typeface="微软雅黑" pitchFamily="34" charset="-122"/>
                <a:ea typeface="微软雅黑" pitchFamily="34" charset="-122"/>
              </a:rPr>
              <a:t>互联网的边缘部分</a:t>
            </a:r>
          </a:p>
        </p:txBody>
      </p:sp>
      <p:sp>
        <p:nvSpPr>
          <p:cNvPr id="86" name="Text Box 79"/>
          <p:cNvSpPr txBox="1">
            <a:spLocks noChangeArrowheads="1"/>
          </p:cNvSpPr>
          <p:nvPr/>
        </p:nvSpPr>
        <p:spPr bwMode="auto">
          <a:xfrm>
            <a:off x="334851" y="3013012"/>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eaLnBrk="0" hangingPunct="0"/>
            <a:r>
              <a:rPr kumimoji="1" lang="zh-CN" altLang="en-US" sz="1600" b="1" dirty="0">
                <a:solidFill>
                  <a:srgbClr val="0000FF"/>
                </a:solidFill>
                <a:latin typeface="Times New Roman" pitchFamily="18" charset="0"/>
                <a:ea typeface="微软雅黑" pitchFamily="34" charset="-122"/>
              </a:rPr>
              <a:t>端系统</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5921" y="3666493"/>
            <a:ext cx="1427543" cy="545087"/>
          </a:xfrm>
          <a:prstGeom prst="rect">
            <a:avLst/>
          </a:prstGeom>
        </p:spPr>
      </p:pic>
      <p:grpSp>
        <p:nvGrpSpPr>
          <p:cNvPr id="7" name="组合 6"/>
          <p:cNvGrpSpPr/>
          <p:nvPr/>
        </p:nvGrpSpPr>
        <p:grpSpPr>
          <a:xfrm>
            <a:off x="1831316" y="2238862"/>
            <a:ext cx="492444" cy="667143"/>
            <a:chOff x="1691926" y="2079991"/>
            <a:chExt cx="492444" cy="667143"/>
          </a:xfrm>
        </p:grpSpPr>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90" name="Text Box 1523"/>
            <p:cNvSpPr txBox="1">
              <a:spLocks noChangeArrowheads="1"/>
            </p:cNvSpPr>
            <p:nvPr/>
          </p:nvSpPr>
          <p:spPr bwMode="auto">
            <a:xfrm>
              <a:off x="1691926" y="2079991"/>
              <a:ext cx="49244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手机</a:t>
              </a:r>
            </a:p>
          </p:txBody>
        </p:sp>
      </p:grpSp>
      <p:grpSp>
        <p:nvGrpSpPr>
          <p:cNvPr id="6" name="组合 5"/>
          <p:cNvGrpSpPr/>
          <p:nvPr/>
        </p:nvGrpSpPr>
        <p:grpSpPr>
          <a:xfrm>
            <a:off x="1850822" y="2932014"/>
            <a:ext cx="800219" cy="672111"/>
            <a:chOff x="1958668" y="2963511"/>
            <a:chExt cx="800219" cy="672111"/>
          </a:xfrm>
        </p:grpSpPr>
        <p:pic>
          <p:nvPicPr>
            <p:cNvPr id="3" name="图片 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91"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en-US" altLang="zh-CN" sz="1200" b="1" dirty="0">
                  <a:solidFill>
                    <a:srgbClr val="0000FF"/>
                  </a:solidFill>
                  <a:latin typeface="Times New Roman" pitchFamily="18" charset="0"/>
                  <a:ea typeface="微软雅黑" pitchFamily="34" charset="-122"/>
                </a:rPr>
                <a:t>IP</a:t>
              </a:r>
              <a:r>
                <a:rPr kumimoji="1" lang="zh-CN" altLang="en-US" sz="1200" b="1" dirty="0">
                  <a:solidFill>
                    <a:srgbClr val="0000FF"/>
                  </a:solidFill>
                  <a:latin typeface="Times New Roman" pitchFamily="18" charset="0"/>
                  <a:ea typeface="微软雅黑" pitchFamily="34" charset="-122"/>
                </a:rPr>
                <a:t>摄像头</a:t>
              </a:r>
            </a:p>
          </p:txBody>
        </p:sp>
      </p:grpSp>
      <p:sp>
        <p:nvSpPr>
          <p:cNvPr id="94" name="Text Box 1523"/>
          <p:cNvSpPr txBox="1">
            <a:spLocks noChangeArrowheads="1"/>
          </p:cNvSpPr>
          <p:nvPr/>
        </p:nvSpPr>
        <p:spPr bwMode="auto">
          <a:xfrm>
            <a:off x="2688612" y="3489431"/>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pPr algn="ctr"/>
            <a:r>
              <a:rPr kumimoji="1" lang="zh-CN" altLang="en-US" sz="1200" b="1" dirty="0">
                <a:solidFill>
                  <a:srgbClr val="0000FF"/>
                </a:solidFill>
                <a:latin typeface="Times New Roman" pitchFamily="18" charset="0"/>
                <a:ea typeface="微软雅黑" pitchFamily="34" charset="-122"/>
              </a:rPr>
              <a:t>大型或超级计算机</a:t>
            </a:r>
          </a:p>
        </p:txBody>
      </p:sp>
      <p:cxnSp>
        <p:nvCxnSpPr>
          <p:cNvPr id="9" name="直接箭头连接符 8"/>
          <p:cNvCxnSpPr>
            <a:stCxn id="86" idx="3"/>
          </p:cNvCxnSpPr>
          <p:nvPr/>
        </p:nvCxnSpPr>
        <p:spPr>
          <a:xfrm flipV="1">
            <a:off x="1135071" y="2046175"/>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a:stCxn id="86" idx="3"/>
          </p:cNvCxnSpPr>
          <p:nvPr/>
        </p:nvCxnSpPr>
        <p:spPr>
          <a:xfrm flipV="1">
            <a:off x="1135071" y="2808051"/>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9" name="直接箭头连接符 98"/>
          <p:cNvCxnSpPr/>
          <p:nvPr/>
        </p:nvCxnSpPr>
        <p:spPr>
          <a:xfrm>
            <a:off x="1115616" y="3163783"/>
            <a:ext cx="770263" cy="10266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122101" y="3163783"/>
            <a:ext cx="2011929" cy="838643"/>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6885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AutoShape 5"/>
          <p:cNvSpPr>
            <a:spLocks noChangeArrowheads="1"/>
          </p:cNvSpPr>
          <p:nvPr/>
        </p:nvSpPr>
        <p:spPr bwMode="auto">
          <a:xfrm>
            <a:off x="497959" y="964565"/>
            <a:ext cx="8107779"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0179" name="Rectangle 6"/>
          <p:cNvSpPr>
            <a:spLocks noChangeArrowheads="1"/>
          </p:cNvSpPr>
          <p:nvPr/>
        </p:nvSpPr>
        <p:spPr bwMode="auto">
          <a:xfrm>
            <a:off x="2822575" y="937578"/>
            <a:ext cx="3262313"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端系统之间的两种通信方式</a:t>
            </a:r>
          </a:p>
        </p:txBody>
      </p:sp>
      <p:sp>
        <p:nvSpPr>
          <p:cNvPr id="50180" name="Rectangle 68"/>
          <p:cNvSpPr>
            <a:spLocks noChangeArrowheads="1"/>
          </p:cNvSpPr>
          <p:nvPr/>
        </p:nvSpPr>
        <p:spPr bwMode="auto">
          <a:xfrm>
            <a:off x="557213" y="1437640"/>
            <a:ext cx="818515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zh-CN" sz="2000" b="1" dirty="0">
                <a:latin typeface="微软雅黑" panose="020B0503020204020204" pitchFamily="34" charset="-122"/>
                <a:ea typeface="微软雅黑" panose="020B0503020204020204" pitchFamily="34" charset="-122"/>
              </a:rPr>
              <a:t>端系统之间的通信方式</a:t>
            </a:r>
            <a:r>
              <a:rPr lang="zh-CN" altLang="en-US" sz="2000" b="1" dirty="0">
                <a:latin typeface="微软雅黑" panose="020B0503020204020204" pitchFamily="34" charset="-122"/>
                <a:ea typeface="微软雅黑" panose="020B0503020204020204" pitchFamily="34" charset="-122"/>
              </a:rPr>
              <a:t>通常可划分为两大类：</a:t>
            </a:r>
          </a:p>
        </p:txBody>
      </p:sp>
      <p:sp>
        <p:nvSpPr>
          <p:cNvPr id="5" name="AutoShape 44"/>
          <p:cNvSpPr>
            <a:spLocks noChangeArrowheads="1"/>
          </p:cNvSpPr>
          <p:nvPr/>
        </p:nvSpPr>
        <p:spPr bwMode="auto">
          <a:xfrm>
            <a:off x="4824919" y="1942795"/>
            <a:ext cx="3780820" cy="2051050"/>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556963" y="1942795"/>
            <a:ext cx="3896148" cy="2051050"/>
          </a:xfrm>
          <a:prstGeom prst="roundRect">
            <a:avLst>
              <a:gd name="adj" fmla="val 16667"/>
            </a:avLst>
          </a:prstGeom>
          <a:solidFill>
            <a:srgbClr val="00B050"/>
          </a:solidFill>
          <a:ln>
            <a:noFill/>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a:latin typeface="+mn-lt"/>
              <a:ea typeface="+mn-ea"/>
            </a:endParaRPr>
          </a:p>
        </p:txBody>
      </p:sp>
      <p:sp>
        <p:nvSpPr>
          <p:cNvPr id="50187" name="矩形 6"/>
          <p:cNvSpPr>
            <a:spLocks noChangeArrowheads="1"/>
          </p:cNvSpPr>
          <p:nvPr/>
        </p:nvSpPr>
        <p:spPr bwMode="auto">
          <a:xfrm>
            <a:off x="768350" y="2229803"/>
            <a:ext cx="34099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客户</a:t>
            </a:r>
            <a:r>
              <a:rPr lang="zh-CN" altLang="en-US" sz="2000"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solidFill>
                  <a:schemeClr val="bg1"/>
                </a:solidFill>
                <a:latin typeface="微软雅黑" panose="020B0503020204020204" pitchFamily="34" charset="-122"/>
                <a:ea typeface="微软雅黑" panose="020B0503020204020204" pitchFamily="34" charset="-122"/>
              </a:rPr>
              <a:t>服务器方式（</a:t>
            </a:r>
            <a:r>
              <a:rPr lang="en-US" altLang="zh-CN" sz="2000" b="1" dirty="0">
                <a:solidFill>
                  <a:srgbClr val="FF0000"/>
                </a:solidFill>
                <a:latin typeface="微软雅黑" panose="020B0503020204020204" pitchFamily="34" charset="-122"/>
                <a:ea typeface="微软雅黑" panose="020B0503020204020204" pitchFamily="34" charset="-122"/>
              </a:rPr>
              <a:t>C/S</a:t>
            </a:r>
            <a:r>
              <a:rPr lang="zh-CN" altLang="en-US" sz="2000" b="1" dirty="0">
                <a:solidFill>
                  <a:srgbClr val="FF0000"/>
                </a:solidFill>
                <a:latin typeface="微软雅黑" panose="020B0503020204020204" pitchFamily="34" charset="-122"/>
                <a:ea typeface="微软雅黑" panose="020B0503020204020204" pitchFamily="34" charset="-122"/>
              </a:rPr>
              <a:t>方式</a:t>
            </a:r>
            <a:r>
              <a:rPr lang="zh-CN" altLang="en-US" sz="2000" b="1" dirty="0">
                <a:solidFill>
                  <a:schemeClr val="bg1"/>
                </a:solidFill>
                <a:latin typeface="微软雅黑" panose="020B0503020204020204" pitchFamily="34" charset="-122"/>
                <a:ea typeface="微软雅黑" panose="020B0503020204020204" pitchFamily="34" charset="-122"/>
              </a:rPr>
              <a:t>）</a:t>
            </a:r>
          </a:p>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即</a:t>
            </a:r>
            <a:r>
              <a:rPr lang="en-US" altLang="zh-CN" b="1" dirty="0" smtClean="0">
                <a:solidFill>
                  <a:schemeClr val="bg1"/>
                </a:solidFill>
                <a:latin typeface="微软雅黑" panose="020B0503020204020204" pitchFamily="34" charset="-122"/>
                <a:ea typeface="微软雅黑" panose="020B0503020204020204" pitchFamily="34" charset="-122"/>
              </a:rPr>
              <a:t>Client/Server</a:t>
            </a:r>
            <a:r>
              <a:rPr lang="zh-CN" altLang="en-US" b="1" dirty="0" smtClean="0">
                <a:solidFill>
                  <a:schemeClr val="bg1"/>
                </a:solidFill>
                <a:latin typeface="微软雅黑" panose="020B0503020204020204" pitchFamily="34" charset="-122"/>
                <a:ea typeface="微软雅黑" panose="020B0503020204020204" pitchFamily="34" charset="-122"/>
              </a:rPr>
              <a:t>方式</a:t>
            </a:r>
            <a:r>
              <a:rPr lang="zh-CN" altLang="en-US" b="1" dirty="0">
                <a:solidFill>
                  <a:schemeClr val="bg1"/>
                </a:solidFill>
                <a:latin typeface="微软雅黑" panose="020B0503020204020204" pitchFamily="34" charset="-122"/>
                <a:ea typeface="微软雅黑" panose="020B0503020204020204" pitchFamily="34" charset="-122"/>
              </a:rPr>
              <a:t>，简称</a:t>
            </a:r>
            <a:r>
              <a:rPr lang="zh-CN" altLang="en-US" b="1" dirty="0" smtClean="0">
                <a:solidFill>
                  <a:schemeClr val="bg1"/>
                </a:solidFill>
                <a:latin typeface="微软雅黑" panose="020B0503020204020204" pitchFamily="34" charset="-122"/>
                <a:ea typeface="微软雅黑" panose="020B0503020204020204" pitchFamily="34" charset="-122"/>
              </a:rPr>
              <a:t>为</a:t>
            </a:r>
            <a:r>
              <a:rPr lang="en-US" altLang="zh-CN" b="1" dirty="0" smtClean="0">
                <a:solidFill>
                  <a:schemeClr val="bg1"/>
                </a:solidFill>
                <a:latin typeface="微软雅黑" panose="020B0503020204020204" pitchFamily="34" charset="-122"/>
                <a:ea typeface="微软雅黑" panose="020B0503020204020204" pitchFamily="34" charset="-122"/>
              </a:rPr>
              <a:t>C/S</a:t>
            </a:r>
            <a:r>
              <a:rPr lang="zh-CN" altLang="en-US" b="1" dirty="0" smtClean="0">
                <a:solidFill>
                  <a:schemeClr val="bg1"/>
                </a:solidFill>
                <a:latin typeface="微软雅黑" panose="020B0503020204020204" pitchFamily="34" charset="-122"/>
                <a:ea typeface="微软雅黑" panose="020B0503020204020204" pitchFamily="34" charset="-122"/>
              </a:rPr>
              <a:t>方式</a:t>
            </a:r>
            <a:r>
              <a:rPr lang="zh-CN" altLang="en-US" b="1" dirty="0">
                <a:solidFill>
                  <a:schemeClr val="bg1"/>
                </a:solidFill>
                <a:latin typeface="微软雅黑" panose="020B0503020204020204" pitchFamily="34" charset="-122"/>
                <a:ea typeface="微软雅黑" panose="020B0503020204020204" pitchFamily="34" charset="-122"/>
              </a:rPr>
              <a:t>。 </a:t>
            </a:r>
          </a:p>
        </p:txBody>
      </p:sp>
      <p:sp>
        <p:nvSpPr>
          <p:cNvPr id="50188" name="矩形 7"/>
          <p:cNvSpPr>
            <a:spLocks noChangeArrowheads="1"/>
          </p:cNvSpPr>
          <p:nvPr/>
        </p:nvSpPr>
        <p:spPr bwMode="auto">
          <a:xfrm>
            <a:off x="5299075" y="2229803"/>
            <a:ext cx="311785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对等方式（</a:t>
            </a:r>
            <a:r>
              <a:rPr lang="en-US" altLang="zh-CN" sz="2000" b="1" dirty="0">
                <a:solidFill>
                  <a:srgbClr val="FF0000"/>
                </a:solidFill>
                <a:latin typeface="微软雅黑" panose="020B0503020204020204" pitchFamily="34" charset="-122"/>
                <a:ea typeface="微软雅黑" panose="020B0503020204020204" pitchFamily="34" charset="-122"/>
              </a:rPr>
              <a:t>P2P</a:t>
            </a:r>
            <a:r>
              <a:rPr lang="zh-CN" altLang="en-US" sz="2000" b="1" dirty="0">
                <a:solidFill>
                  <a:srgbClr val="FF0000"/>
                </a:solidFill>
                <a:latin typeface="微软雅黑" panose="020B0503020204020204" pitchFamily="34" charset="-122"/>
                <a:ea typeface="微软雅黑" panose="020B0503020204020204" pitchFamily="34" charset="-122"/>
              </a:rPr>
              <a:t>方式</a:t>
            </a:r>
            <a:r>
              <a:rPr lang="zh-CN" altLang="en-US" sz="2000" b="1" dirty="0">
                <a:solidFill>
                  <a:schemeClr val="bg1"/>
                </a:solidFill>
                <a:latin typeface="微软雅黑" panose="020B0503020204020204" pitchFamily="34" charset="-122"/>
                <a:ea typeface="微软雅黑" panose="020B0503020204020204" pitchFamily="34" charset="-122"/>
              </a:rPr>
              <a:t>）</a:t>
            </a:r>
          </a:p>
          <a:p>
            <a:pPr>
              <a:lnSpc>
                <a:spcPct val="150000"/>
              </a:lnSpc>
            </a:pPr>
            <a:r>
              <a:rPr lang="zh-CN" altLang="en-US" b="1" dirty="0" smtClean="0">
                <a:solidFill>
                  <a:schemeClr val="bg1"/>
                </a:solidFill>
                <a:latin typeface="微软雅黑" panose="020B0503020204020204" pitchFamily="34" charset="-122"/>
                <a:ea typeface="微软雅黑" panose="020B0503020204020204" pitchFamily="34" charset="-122"/>
              </a:rPr>
              <a:t>即</a:t>
            </a:r>
            <a:r>
              <a:rPr lang="en-US" altLang="zh-CN" b="1" dirty="0" smtClean="0">
                <a:solidFill>
                  <a:schemeClr val="bg1"/>
                </a:solidFill>
                <a:latin typeface="微软雅黑" panose="020B0503020204020204" pitchFamily="34" charset="-122"/>
                <a:ea typeface="微软雅黑" panose="020B0503020204020204" pitchFamily="34" charset="-122"/>
              </a:rPr>
              <a:t>Peer</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a:solidFill>
                  <a:schemeClr val="bg1"/>
                </a:solidFill>
                <a:latin typeface="微软雅黑" panose="020B0503020204020204" pitchFamily="34" charset="-122"/>
                <a:ea typeface="微软雅黑" panose="020B0503020204020204" pitchFamily="34" charset="-122"/>
              </a:rPr>
              <a:t>to</a:t>
            </a:r>
            <a:r>
              <a:rPr lang="zh-CN" altLang="en-US" b="1" dirty="0">
                <a:solidFill>
                  <a:schemeClr val="bg1"/>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b="1" dirty="0" smtClean="0">
                <a:solidFill>
                  <a:schemeClr val="bg1"/>
                </a:solidFill>
                <a:latin typeface="微软雅黑" panose="020B0503020204020204" pitchFamily="34" charset="-122"/>
                <a:ea typeface="微软雅黑" panose="020B0503020204020204" pitchFamily="34" charset="-122"/>
              </a:rPr>
              <a:t>Peer</a:t>
            </a:r>
            <a:r>
              <a:rPr lang="zh-CN" altLang="en-US" b="1" dirty="0" smtClean="0">
                <a:solidFill>
                  <a:schemeClr val="bg1"/>
                </a:solidFill>
                <a:latin typeface="微软雅黑" panose="020B0503020204020204" pitchFamily="34" charset="-122"/>
                <a:ea typeface="微软雅黑" panose="020B0503020204020204" pitchFamily="34" charset="-122"/>
              </a:rPr>
              <a:t>方式 </a:t>
            </a:r>
            <a:r>
              <a:rPr lang="zh-CN" altLang="en-US" b="1" dirty="0">
                <a:solidFill>
                  <a:schemeClr val="bg1"/>
                </a:solidFill>
                <a:latin typeface="微软雅黑" panose="020B0503020204020204" pitchFamily="34" charset="-122"/>
                <a:ea typeface="微软雅黑" panose="020B0503020204020204" pitchFamily="34" charset="-122"/>
              </a:rPr>
              <a:t>，简称</a:t>
            </a:r>
            <a:r>
              <a:rPr lang="zh-CN" altLang="en-US" b="1" dirty="0" smtClean="0">
                <a:solidFill>
                  <a:schemeClr val="bg1"/>
                </a:solidFill>
                <a:latin typeface="微软雅黑" panose="020B0503020204020204" pitchFamily="34" charset="-122"/>
                <a:ea typeface="微软雅黑" panose="020B0503020204020204" pitchFamily="34" charset="-122"/>
              </a:rPr>
              <a:t>为</a:t>
            </a:r>
            <a:r>
              <a:rPr lang="en-US" altLang="zh-CN" b="1" dirty="0" smtClean="0">
                <a:solidFill>
                  <a:schemeClr val="bg1"/>
                </a:solidFill>
                <a:latin typeface="微软雅黑" panose="020B0503020204020204" pitchFamily="34" charset="-122"/>
                <a:ea typeface="微软雅黑" panose="020B0503020204020204" pitchFamily="34" charset="-122"/>
              </a:rPr>
              <a:t>P2P</a:t>
            </a:r>
            <a:r>
              <a:rPr lang="zh-CN" altLang="en-US" b="1" dirty="0" smtClean="0">
                <a:solidFill>
                  <a:schemeClr val="bg1"/>
                </a:solidFill>
                <a:latin typeface="微软雅黑" panose="020B0503020204020204" pitchFamily="34" charset="-122"/>
                <a:ea typeface="微软雅黑" panose="020B0503020204020204" pitchFamily="34" charset="-122"/>
              </a:rPr>
              <a:t>方式</a:t>
            </a:r>
            <a:r>
              <a:rPr lang="zh-CN" altLang="en-US" b="1" dirty="0">
                <a:solidFill>
                  <a:schemeClr val="bg1"/>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064158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对角圆角矩形 2"/>
          <p:cNvSpPr/>
          <p:nvPr/>
        </p:nvSpPr>
        <p:spPr>
          <a:xfrm>
            <a:off x="616085" y="3180165"/>
            <a:ext cx="7853463" cy="790701"/>
          </a:xfrm>
          <a:prstGeom prst="round2DiagRect">
            <a:avLst/>
          </a:prstGeom>
          <a:solidFill>
            <a:srgbClr val="339933"/>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205" name="AutoShape 5"/>
          <p:cNvSpPr>
            <a:spLocks noChangeArrowheads="1"/>
          </p:cNvSpPr>
          <p:nvPr/>
        </p:nvSpPr>
        <p:spPr bwMode="auto">
          <a:xfrm>
            <a:off x="497959" y="941515"/>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206" name="矩形 4"/>
          <p:cNvSpPr>
            <a:spLocks noChangeArrowheads="1"/>
          </p:cNvSpPr>
          <p:nvPr/>
        </p:nvSpPr>
        <p:spPr bwMode="auto">
          <a:xfrm>
            <a:off x="615950" y="890651"/>
            <a:ext cx="2452370"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客户</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服务器方式</a:t>
            </a:r>
          </a:p>
        </p:txBody>
      </p:sp>
      <p:sp>
        <p:nvSpPr>
          <p:cNvPr id="51207" name="矩形 5"/>
          <p:cNvSpPr>
            <a:spLocks noChangeArrowheads="1"/>
          </p:cNvSpPr>
          <p:nvPr/>
        </p:nvSpPr>
        <p:spPr bwMode="auto">
          <a:xfrm>
            <a:off x="497960" y="1338390"/>
            <a:ext cx="8133856"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客户</a:t>
            </a:r>
            <a:r>
              <a:rPr lang="zh-CN" altLang="en-US" sz="2000" b="1" dirty="0">
                <a:solidFill>
                  <a:srgbClr val="00CC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(client) </a:t>
            </a:r>
            <a:r>
              <a:rPr lang="zh-CN" altLang="en-US" sz="2000" b="1" dirty="0">
                <a:latin typeface="微软雅黑" panose="020B0503020204020204" pitchFamily="34" charset="-122"/>
                <a:ea typeface="微软雅黑" panose="020B0503020204020204" pitchFamily="34" charset="-122"/>
              </a:rPr>
              <a:t>和</a:t>
            </a:r>
            <a:r>
              <a:rPr lang="zh-CN" altLang="en-US" sz="2000" b="1" dirty="0">
                <a:solidFill>
                  <a:srgbClr val="0000FF"/>
                </a:solidFill>
                <a:latin typeface="微软雅黑" panose="020B0503020204020204" pitchFamily="34" charset="-122"/>
                <a:ea typeface="微软雅黑" panose="020B0503020204020204" pitchFamily="34" charset="-122"/>
              </a:rPr>
              <a:t>服务器</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(server) </a:t>
            </a:r>
            <a:r>
              <a:rPr lang="zh-CN" altLang="en-US" sz="2000" b="1" dirty="0">
                <a:latin typeface="微软雅黑" panose="020B0503020204020204" pitchFamily="34" charset="-122"/>
                <a:ea typeface="微软雅黑" panose="020B0503020204020204" pitchFamily="34" charset="-122"/>
              </a:rPr>
              <a:t>都是指通信中所涉及的两个应用进程。</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a:t>
            </a:r>
            <a:r>
              <a:rPr lang="zh-CN" altLang="en-US" sz="2000" b="1" dirty="0">
                <a:latin typeface="微软雅黑" panose="020B0503020204020204" pitchFamily="34" charset="-122"/>
                <a:ea typeface="微软雅黑" panose="020B0503020204020204" pitchFamily="34" charset="-122"/>
                <a:sym typeface="Symbol" panose="05050102010706020507" pitchFamily="18" charset="2"/>
              </a:rPr>
              <a:t></a:t>
            </a:r>
            <a:r>
              <a:rPr lang="zh-CN" altLang="en-US" sz="2000" b="1" dirty="0">
                <a:latin typeface="微软雅黑" panose="020B0503020204020204" pitchFamily="34" charset="-122"/>
                <a:ea typeface="微软雅黑" panose="020B0503020204020204" pitchFamily="34" charset="-122"/>
              </a:rPr>
              <a:t>服务器方式所描述的是进程之间服务和被服务的关系。</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客户是</a:t>
            </a:r>
            <a:r>
              <a:rPr lang="zh-CN" altLang="en-US" sz="2000" b="1" dirty="0">
                <a:solidFill>
                  <a:srgbClr val="0000FF"/>
                </a:solidFill>
                <a:latin typeface="微软雅黑" panose="020B0503020204020204" pitchFamily="34" charset="-122"/>
                <a:ea typeface="微软雅黑" panose="020B0503020204020204" pitchFamily="34" charset="-122"/>
              </a:rPr>
              <a:t>服务的请求方</a:t>
            </a:r>
            <a:r>
              <a:rPr lang="zh-CN" altLang="en-US" sz="2000" b="1" dirty="0">
                <a:latin typeface="微软雅黑" panose="020B0503020204020204" pitchFamily="34" charset="-122"/>
                <a:ea typeface="微软雅黑" panose="020B0503020204020204" pitchFamily="34" charset="-122"/>
              </a:rPr>
              <a:t>，服务器是</a:t>
            </a:r>
            <a:r>
              <a:rPr lang="zh-CN" altLang="en-US" sz="2000" b="1" dirty="0">
                <a:solidFill>
                  <a:srgbClr val="0000FF"/>
                </a:solidFill>
                <a:latin typeface="微软雅黑" panose="020B0503020204020204" pitchFamily="34" charset="-122"/>
                <a:ea typeface="微软雅黑" panose="020B0503020204020204" pitchFamily="34" charset="-122"/>
              </a:rPr>
              <a:t>服务的提供方</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
        <p:nvSpPr>
          <p:cNvPr id="51208" name="矩形 6"/>
          <p:cNvSpPr>
            <a:spLocks noChangeArrowheads="1"/>
          </p:cNvSpPr>
          <p:nvPr/>
        </p:nvSpPr>
        <p:spPr bwMode="auto">
          <a:xfrm>
            <a:off x="954088" y="3341180"/>
            <a:ext cx="7229475"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ts val="2700"/>
              </a:lnSpc>
              <a:spcBef>
                <a:spcPts val="600"/>
              </a:spcBef>
            </a:pPr>
            <a:r>
              <a:rPr lang="zh-CN" altLang="zh-CN" sz="2000" b="1" dirty="0">
                <a:solidFill>
                  <a:schemeClr val="bg1"/>
                </a:solidFill>
                <a:latin typeface="微软雅黑" panose="020B0503020204020204" pitchFamily="34" charset="-122"/>
                <a:ea typeface="微软雅黑" panose="020B0503020204020204" pitchFamily="34" charset="-122"/>
              </a:rPr>
              <a:t>服务请求方和服务提供方都要使用网络核心部分所提供的服务。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56909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矩形 1"/>
          <p:cNvSpPr>
            <a:spLocks noChangeArrowheads="1"/>
          </p:cNvSpPr>
          <p:nvPr/>
        </p:nvSpPr>
        <p:spPr bwMode="auto">
          <a:xfrm>
            <a:off x="3378397" y="596392"/>
            <a:ext cx="23887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zh-CN" altLang="zh-CN" b="1" dirty="0">
                <a:solidFill>
                  <a:srgbClr val="7030A0"/>
                </a:solidFill>
                <a:latin typeface="微软雅黑" panose="020B0503020204020204" pitchFamily="34" charset="-122"/>
                <a:ea typeface="微软雅黑" panose="020B0503020204020204" pitchFamily="34" charset="-122"/>
              </a:rPr>
              <a:t>客户</a:t>
            </a:r>
            <a:r>
              <a:rPr lang="zh-CN" altLang="en-US" b="1" dirty="0">
                <a:solidFill>
                  <a:srgbClr val="7030A0"/>
                </a:solidFill>
                <a:latin typeface="微软雅黑" panose="020B0503020204020204" pitchFamily="34" charset="-122"/>
                <a:ea typeface="微软雅黑" panose="020B0503020204020204" pitchFamily="34" charset="-122"/>
                <a:sym typeface="Symbol" panose="05050102010706020507" pitchFamily="18" charset="2"/>
              </a:rPr>
              <a:t></a:t>
            </a:r>
            <a:r>
              <a:rPr lang="zh-CN" altLang="zh-CN" b="1" dirty="0">
                <a:solidFill>
                  <a:srgbClr val="7030A0"/>
                </a:solidFill>
                <a:latin typeface="微软雅黑" panose="020B0503020204020204" pitchFamily="34" charset="-122"/>
                <a:ea typeface="微软雅黑" panose="020B0503020204020204" pitchFamily="34" charset="-122"/>
              </a:rPr>
              <a:t>服务器工作方式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2199853" y="960445"/>
            <a:ext cx="4599608" cy="3047654"/>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230" name="Line 5"/>
          <p:cNvSpPr>
            <a:spLocks noChangeShapeType="1"/>
          </p:cNvSpPr>
          <p:nvPr/>
        </p:nvSpPr>
        <p:spPr bwMode="auto">
          <a:xfrm flipV="1">
            <a:off x="3211513" y="2855405"/>
            <a:ext cx="590550" cy="387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1" name="Line 6"/>
          <p:cNvSpPr>
            <a:spLocks noChangeShapeType="1"/>
          </p:cNvSpPr>
          <p:nvPr/>
        </p:nvSpPr>
        <p:spPr bwMode="auto">
          <a:xfrm flipH="1" flipV="1">
            <a:off x="3078163" y="2377567"/>
            <a:ext cx="493712" cy="2603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2" name="Line 7"/>
          <p:cNvSpPr>
            <a:spLocks noChangeShapeType="1"/>
          </p:cNvSpPr>
          <p:nvPr/>
        </p:nvSpPr>
        <p:spPr bwMode="auto">
          <a:xfrm flipH="1">
            <a:off x="5381625" y="2782380"/>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3" name="Line 8"/>
          <p:cNvSpPr>
            <a:spLocks noChangeShapeType="1"/>
          </p:cNvSpPr>
          <p:nvPr/>
        </p:nvSpPr>
        <p:spPr bwMode="auto">
          <a:xfrm flipH="1">
            <a:off x="4957763" y="1577467"/>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4" name="Line 9"/>
          <p:cNvSpPr>
            <a:spLocks noChangeShapeType="1"/>
          </p:cNvSpPr>
          <p:nvPr/>
        </p:nvSpPr>
        <p:spPr bwMode="auto">
          <a:xfrm flipH="1" flipV="1">
            <a:off x="4897438" y="3055430"/>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5" name="Line 10"/>
          <p:cNvSpPr>
            <a:spLocks noChangeShapeType="1"/>
          </p:cNvSpPr>
          <p:nvPr/>
        </p:nvSpPr>
        <p:spPr bwMode="auto">
          <a:xfrm>
            <a:off x="3756025" y="1671130"/>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6" name="Line 11"/>
          <p:cNvSpPr>
            <a:spLocks noChangeShapeType="1"/>
          </p:cNvSpPr>
          <p:nvPr/>
        </p:nvSpPr>
        <p:spPr bwMode="auto">
          <a:xfrm flipV="1">
            <a:off x="3941763" y="2996692"/>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37" name="Text Box 16"/>
          <p:cNvSpPr txBox="1">
            <a:spLocks noChangeArrowheads="1"/>
          </p:cNvSpPr>
          <p:nvPr/>
        </p:nvSpPr>
        <p:spPr bwMode="auto">
          <a:xfrm>
            <a:off x="1381125" y="1933067"/>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运行客户程序</a:t>
            </a:r>
          </a:p>
        </p:txBody>
      </p:sp>
      <p:grpSp>
        <p:nvGrpSpPr>
          <p:cNvPr id="12" name="Group 18"/>
          <p:cNvGrpSpPr/>
          <p:nvPr/>
        </p:nvGrpSpPr>
        <p:grpSpPr bwMode="auto">
          <a:xfrm>
            <a:off x="3381832" y="1777733"/>
            <a:ext cx="2307127" cy="1602670"/>
            <a:chOff x="1680" y="240"/>
            <a:chExt cx="2529" cy="1270"/>
          </a:xfrm>
          <a:solidFill>
            <a:schemeClr val="bg1"/>
          </a:solidFill>
        </p:grpSpPr>
        <p:sp>
          <p:nvSpPr>
            <p:cNvPr id="13"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sp>
          <p:nvSpPr>
            <p:cNvPr id="21"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2" charset="-122"/>
              </a:endParaRPr>
            </a:p>
          </p:txBody>
        </p:sp>
      </p:grpSp>
      <p:sp>
        <p:nvSpPr>
          <p:cNvPr id="52239" name="Text Box 28"/>
          <p:cNvSpPr txBox="1">
            <a:spLocks noChangeArrowheads="1"/>
          </p:cNvSpPr>
          <p:nvPr/>
        </p:nvSpPr>
        <p:spPr bwMode="auto">
          <a:xfrm>
            <a:off x="4135438" y="1326642"/>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网络边缘</a:t>
            </a:r>
          </a:p>
        </p:txBody>
      </p:sp>
      <p:sp>
        <p:nvSpPr>
          <p:cNvPr id="52240" name="Text Box 29"/>
          <p:cNvSpPr txBox="1">
            <a:spLocks noChangeArrowheads="1"/>
          </p:cNvSpPr>
          <p:nvPr/>
        </p:nvSpPr>
        <p:spPr bwMode="auto">
          <a:xfrm>
            <a:off x="4210050" y="2891917"/>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solidFill>
                  <a:srgbClr val="0000FF"/>
                </a:solidFill>
                <a:latin typeface="微软雅黑" panose="020B0503020204020204" pitchFamily="34" charset="-122"/>
                <a:ea typeface="微软雅黑" panose="020B0503020204020204" pitchFamily="34" charset="-122"/>
              </a:rPr>
              <a:t>网络核心</a:t>
            </a:r>
          </a:p>
        </p:txBody>
      </p:sp>
      <p:sp>
        <p:nvSpPr>
          <p:cNvPr id="52241" name="Text Box 31"/>
          <p:cNvSpPr txBox="1">
            <a:spLocks noChangeArrowheads="1"/>
          </p:cNvSpPr>
          <p:nvPr/>
        </p:nvSpPr>
        <p:spPr bwMode="auto">
          <a:xfrm>
            <a:off x="6967538" y="1907667"/>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zh-CN" altLang="en-US" sz="1200" b="1">
                <a:latin typeface="微软雅黑" panose="020B0503020204020204" pitchFamily="34" charset="-122"/>
                <a:ea typeface="微软雅黑" panose="020B0503020204020204" pitchFamily="34" charset="-122"/>
              </a:rPr>
              <a:t>服务器程序</a:t>
            </a:r>
          </a:p>
        </p:txBody>
      </p:sp>
      <p:sp>
        <p:nvSpPr>
          <p:cNvPr id="52242" name="Line 33"/>
          <p:cNvSpPr>
            <a:spLocks noChangeShapeType="1"/>
          </p:cNvSpPr>
          <p:nvPr/>
        </p:nvSpPr>
        <p:spPr bwMode="auto">
          <a:xfrm>
            <a:off x="2062163" y="2187067"/>
            <a:ext cx="755650" cy="920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3" name="Line 34"/>
          <p:cNvSpPr>
            <a:spLocks noChangeShapeType="1"/>
          </p:cNvSpPr>
          <p:nvPr/>
        </p:nvSpPr>
        <p:spPr bwMode="auto">
          <a:xfrm flipH="1">
            <a:off x="6159500" y="2239455"/>
            <a:ext cx="863600" cy="37306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244" name="Text Box 35"/>
          <p:cNvSpPr txBox="1">
            <a:spLocks noChangeArrowheads="1"/>
          </p:cNvSpPr>
          <p:nvPr/>
        </p:nvSpPr>
        <p:spPr bwMode="auto">
          <a:xfrm>
            <a:off x="2798763" y="186956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A</a:t>
            </a:r>
          </a:p>
        </p:txBody>
      </p:sp>
      <p:sp>
        <p:nvSpPr>
          <p:cNvPr id="52245" name="Text Box 36"/>
          <p:cNvSpPr txBox="1">
            <a:spLocks noChangeArrowheads="1"/>
          </p:cNvSpPr>
          <p:nvPr/>
        </p:nvSpPr>
        <p:spPr bwMode="auto">
          <a:xfrm>
            <a:off x="6088063" y="1863217"/>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2" charset="-122"/>
              </a:rPr>
              <a:t>B</a:t>
            </a:r>
          </a:p>
        </p:txBody>
      </p:sp>
      <p:grpSp>
        <p:nvGrpSpPr>
          <p:cNvPr id="29" name="组合 28"/>
          <p:cNvGrpSpPr/>
          <p:nvPr/>
        </p:nvGrpSpPr>
        <p:grpSpPr bwMode="auto">
          <a:xfrm>
            <a:off x="3198813" y="2048955"/>
            <a:ext cx="2667000" cy="463550"/>
            <a:chOff x="2799680" y="2921777"/>
            <a:chExt cx="3658879" cy="635907"/>
          </a:xfrm>
        </p:grpSpPr>
        <p:sp>
          <p:nvSpPr>
            <p:cNvPr id="52260" name="Freeform 32"/>
            <p:cNvSpPr/>
            <p:nvPr/>
          </p:nvSpPr>
          <p:spPr bwMode="auto">
            <a:xfrm>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61" name="Text Box 39"/>
            <p:cNvSpPr txBox="1">
              <a:spLocks noChangeArrowheads="1"/>
            </p:cNvSpPr>
            <p:nvPr/>
          </p:nvSpPr>
          <p:spPr bwMode="auto">
            <a:xfrm rot="455053">
              <a:off x="4031414" y="2921777"/>
              <a:ext cx="1373075" cy="380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p>
          </p:txBody>
        </p:sp>
      </p:grpSp>
      <p:sp>
        <p:nvSpPr>
          <p:cNvPr id="52247" name="Text Box 41"/>
          <p:cNvSpPr txBox="1">
            <a:spLocks noChangeArrowheads="1"/>
          </p:cNvSpPr>
          <p:nvPr/>
        </p:nvSpPr>
        <p:spPr bwMode="auto">
          <a:xfrm>
            <a:off x="2730500" y="247599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p>
        </p:txBody>
      </p:sp>
      <p:sp>
        <p:nvSpPr>
          <p:cNvPr id="52248" name="Text Box 42"/>
          <p:cNvSpPr txBox="1">
            <a:spLocks noChangeArrowheads="1"/>
          </p:cNvSpPr>
          <p:nvPr/>
        </p:nvSpPr>
        <p:spPr bwMode="auto">
          <a:xfrm>
            <a:off x="5876925" y="2944305"/>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p>
        </p:txBody>
      </p:sp>
      <p:pic>
        <p:nvPicPr>
          <p:cNvPr id="5224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4950" y="2120392"/>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98863" y="1356805"/>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8438" y="1304417"/>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2"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463" y="3404680"/>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6025" y="3457067"/>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6238" y="3060192"/>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55" name="图片 3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0100" y="2087055"/>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56" name="矩形 40"/>
          <p:cNvSpPr>
            <a:spLocks noChangeArrowheads="1"/>
          </p:cNvSpPr>
          <p:nvPr/>
        </p:nvSpPr>
        <p:spPr bwMode="auto">
          <a:xfrm>
            <a:off x="1582738" y="4057142"/>
            <a:ext cx="604361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a:solidFill>
                  <a:srgbClr val="0000FF"/>
                </a:solidFill>
                <a:latin typeface="微软雅黑" panose="020B0503020204020204" pitchFamily="34" charset="-122"/>
                <a:ea typeface="微软雅黑" panose="020B0503020204020204" pitchFamily="34" charset="-122"/>
              </a:rPr>
              <a:t>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向服务器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发出请求服务，服务器 </a:t>
            </a:r>
            <a:r>
              <a:rPr lang="en-US" altLang="zh-CN" sz="1600" b="1">
                <a:solidFill>
                  <a:srgbClr val="0000FF"/>
                </a:solidFill>
                <a:latin typeface="微软雅黑" panose="020B0503020204020204" pitchFamily="34" charset="-122"/>
                <a:ea typeface="微软雅黑" panose="020B0503020204020204" pitchFamily="34" charset="-122"/>
              </a:rPr>
              <a:t>B </a:t>
            </a:r>
            <a:r>
              <a:rPr lang="zh-CN" altLang="en-US" sz="1600" b="1">
                <a:solidFill>
                  <a:srgbClr val="0000FF"/>
                </a:solidFill>
                <a:latin typeface="微软雅黑" panose="020B0503020204020204" pitchFamily="34" charset="-122"/>
                <a:ea typeface="微软雅黑" panose="020B0503020204020204" pitchFamily="34" charset="-122"/>
              </a:rPr>
              <a:t>向客户 </a:t>
            </a:r>
            <a:r>
              <a:rPr lang="en-US" altLang="zh-CN" sz="1600" b="1">
                <a:solidFill>
                  <a:srgbClr val="0000FF"/>
                </a:solidFill>
                <a:latin typeface="微软雅黑" panose="020B0503020204020204" pitchFamily="34" charset="-122"/>
                <a:ea typeface="微软雅黑" panose="020B0503020204020204" pitchFamily="34" charset="-122"/>
              </a:rPr>
              <a:t>A </a:t>
            </a:r>
            <a:r>
              <a:rPr lang="zh-CN" altLang="en-US" sz="1600" b="1">
                <a:solidFill>
                  <a:srgbClr val="0000FF"/>
                </a:solidFill>
                <a:latin typeface="微软雅黑" panose="020B0503020204020204" pitchFamily="34" charset="-122"/>
                <a:ea typeface="微软雅黑" panose="020B0503020204020204" pitchFamily="34" charset="-122"/>
              </a:rPr>
              <a:t>提供服务</a:t>
            </a:r>
          </a:p>
        </p:txBody>
      </p:sp>
      <p:grpSp>
        <p:nvGrpSpPr>
          <p:cNvPr id="42" name="组合 41"/>
          <p:cNvGrpSpPr/>
          <p:nvPr/>
        </p:nvGrpSpPr>
        <p:grpSpPr bwMode="auto">
          <a:xfrm>
            <a:off x="3140075" y="2344230"/>
            <a:ext cx="2665413" cy="465137"/>
            <a:chOff x="2717737" y="3239081"/>
            <a:chExt cx="3658879" cy="639036"/>
          </a:xfrm>
        </p:grpSpPr>
        <p:sp>
          <p:nvSpPr>
            <p:cNvPr id="52258" name="Text Box 40"/>
            <p:cNvSpPr txBox="1">
              <a:spLocks noChangeArrowheads="1"/>
            </p:cNvSpPr>
            <p:nvPr/>
          </p:nvSpPr>
          <p:spPr bwMode="auto">
            <a:xfrm rot="499003">
              <a:off x="3965550"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a:solidFill>
                    <a:srgbClr val="CC00CC"/>
                  </a:solidFill>
                  <a:latin typeface="微软雅黑" panose="020B0503020204020204" pitchFamily="34" charset="-122"/>
                  <a:ea typeface="微软雅黑" panose="020B0503020204020204" pitchFamily="34" charset="-122"/>
                </a:rPr>
                <a:t>② </a:t>
              </a:r>
              <a:r>
                <a:rPr kumimoji="1" lang="zh-CN" altLang="en-US" sz="1200" b="1">
                  <a:solidFill>
                    <a:srgbClr val="CC00CC"/>
                  </a:solidFill>
                  <a:latin typeface="微软雅黑" panose="020B0503020204020204" pitchFamily="34" charset="-122"/>
                  <a:ea typeface="微软雅黑" panose="020B0503020204020204" pitchFamily="34" charset="-122"/>
                </a:rPr>
                <a:t>得到服务</a:t>
              </a:r>
            </a:p>
          </p:txBody>
        </p:sp>
        <p:sp>
          <p:nvSpPr>
            <p:cNvPr id="52259"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extLst>
      <p:ext uri="{BB962C8B-B14F-4D97-AF65-F5344CB8AC3E}">
        <p14:creationId xmlns:p14="http://schemas.microsoft.com/office/powerpoint/2010/main" val="31135536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2000"/>
                                        <p:tgtEl>
                                          <p:spTgt spid="29"/>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2"/>
                                        </p:tgtEl>
                                        <p:attrNameLst>
                                          <p:attrName>style.visibility</p:attrName>
                                        </p:attrNameLst>
                                      </p:cBhvr>
                                      <p:to>
                                        <p:strVal val="visible"/>
                                      </p:to>
                                    </p:set>
                                    <p:animEffect transition="in" filter="wipe(right)">
                                      <p:cBhvr>
                                        <p:cTn id="11" dur="2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AutoShape 5"/>
          <p:cNvSpPr>
            <a:spLocks noChangeArrowheads="1"/>
          </p:cNvSpPr>
          <p:nvPr/>
        </p:nvSpPr>
        <p:spPr bwMode="auto">
          <a:xfrm>
            <a:off x="497960" y="1150239"/>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299" name="矩形 3"/>
          <p:cNvSpPr>
            <a:spLocks noChangeArrowheads="1"/>
          </p:cNvSpPr>
          <p:nvPr/>
        </p:nvSpPr>
        <p:spPr bwMode="auto">
          <a:xfrm>
            <a:off x="615950" y="1108520"/>
            <a:ext cx="21098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对等连接方式 </a:t>
            </a:r>
          </a:p>
        </p:txBody>
      </p:sp>
      <p:sp>
        <p:nvSpPr>
          <p:cNvPr id="55300" name="矩形 4"/>
          <p:cNvSpPr>
            <a:spLocks noChangeArrowheads="1"/>
          </p:cNvSpPr>
          <p:nvPr/>
        </p:nvSpPr>
        <p:spPr bwMode="auto">
          <a:xfrm>
            <a:off x="497960" y="1547114"/>
            <a:ext cx="8133856"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对等连接 </a:t>
            </a:r>
            <a:r>
              <a:rPr lang="en-US" altLang="zh-CN" sz="2000" b="1" dirty="0">
                <a:latin typeface="微软雅黑" panose="020B0503020204020204" pitchFamily="34" charset="-122"/>
                <a:ea typeface="微软雅黑" panose="020B0503020204020204" pitchFamily="34" charset="-122"/>
              </a:rPr>
              <a:t>(peer-to-peer</a:t>
            </a:r>
            <a:r>
              <a:rPr lang="zh-CN" altLang="en-US" sz="2000" b="1" dirty="0">
                <a:latin typeface="微软雅黑" panose="020B0503020204020204" pitchFamily="34" charset="-122"/>
                <a:ea typeface="微软雅黑" panose="020B0503020204020204" pitchFamily="34" charset="-122"/>
              </a:rPr>
              <a:t>，简写</a:t>
            </a:r>
            <a:r>
              <a:rPr lang="zh-CN" altLang="en-US" sz="2000" b="1" dirty="0" smtClean="0">
                <a:latin typeface="微软雅黑" panose="020B0503020204020204" pitchFamily="34" charset="-122"/>
                <a:ea typeface="微软雅黑" panose="020B0503020204020204" pitchFamily="34" charset="-122"/>
              </a:rPr>
              <a:t>为</a:t>
            </a:r>
            <a:r>
              <a:rPr lang="en-US" altLang="zh-CN" sz="2000" b="1" dirty="0" smtClean="0">
                <a:solidFill>
                  <a:srgbClr val="0000FF"/>
                </a:solidFill>
                <a:latin typeface="微软雅黑" panose="020B0503020204020204" pitchFamily="34" charset="-122"/>
                <a:ea typeface="微软雅黑" panose="020B0503020204020204" pitchFamily="34" charset="-122"/>
              </a:rPr>
              <a:t>P2P</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是指两个主机在通信时并不区分哪一个是服务请求方还是服务提供方。</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只要两个主机都运行了对等连接软件 </a:t>
            </a:r>
            <a:r>
              <a:rPr lang="en-US" altLang="zh-CN" sz="2000" b="1" dirty="0" smtClean="0">
                <a:latin typeface="微软雅黑" panose="020B0503020204020204" pitchFamily="34" charset="-122"/>
                <a:ea typeface="微软雅黑" panose="020B0503020204020204" pitchFamily="34" charset="-122"/>
              </a:rPr>
              <a:t>(P2P</a:t>
            </a:r>
            <a:r>
              <a:rPr lang="zh-CN" altLang="en-US" sz="2000" b="1" dirty="0" smtClean="0">
                <a:latin typeface="微软雅黑" panose="020B0503020204020204" pitchFamily="34" charset="-122"/>
                <a:ea typeface="微软雅黑" panose="020B0503020204020204" pitchFamily="34" charset="-122"/>
              </a:rPr>
              <a:t>软件</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，它们就可以进行</a:t>
            </a:r>
            <a:r>
              <a:rPr lang="zh-CN" altLang="en-US" sz="2000" b="1" dirty="0">
                <a:solidFill>
                  <a:srgbClr val="0000FF"/>
                </a:solidFill>
                <a:latin typeface="微软雅黑" panose="020B0503020204020204" pitchFamily="34" charset="-122"/>
                <a:ea typeface="微软雅黑" panose="020B0503020204020204" pitchFamily="34" charset="-122"/>
              </a:rPr>
              <a:t>平等的、对等连接通信</a:t>
            </a:r>
            <a:r>
              <a:rPr lang="zh-CN" altLang="en-US" sz="2000" b="1" dirty="0">
                <a:latin typeface="微软雅黑" panose="020B0503020204020204" pitchFamily="34" charset="-122"/>
                <a:ea typeface="微软雅黑" panose="020B0503020204020204" pitchFamily="34" charset="-122"/>
              </a:rPr>
              <a:t>。</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双方都可以下载对方已经存储在硬盘中的共享文档。 </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61957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5071" y="542415"/>
            <a:ext cx="7140329"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 name="Rectangle 6"/>
          <p:cNvSpPr>
            <a:spLocks noChangeArrowheads="1"/>
          </p:cNvSpPr>
          <p:nvPr/>
        </p:nvSpPr>
        <p:spPr bwMode="auto">
          <a:xfrm>
            <a:off x="2934125" y="501076"/>
            <a:ext cx="2401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smtClean="0">
                <a:solidFill>
                  <a:schemeClr val="bg1"/>
                </a:solidFill>
                <a:latin typeface="微软雅黑" pitchFamily="34" charset="-122"/>
                <a:ea typeface="微软雅黑" pitchFamily="34" charset="-122"/>
              </a:rPr>
              <a:t>教学计划安排</a:t>
            </a:r>
            <a:endParaRPr lang="zh-CN" altLang="en-US" sz="2400" b="1" dirty="0">
              <a:solidFill>
                <a:schemeClr val="bg1"/>
              </a:solidFill>
              <a:latin typeface="微软雅黑" pitchFamily="34" charset="-122"/>
              <a:ea typeface="微软雅黑" pitchFamily="34" charset="-122"/>
            </a:endParaRPr>
          </a:p>
        </p:txBody>
      </p:sp>
      <p:sp>
        <p:nvSpPr>
          <p:cNvPr id="7" name="Rectangle 2"/>
          <p:cNvSpPr>
            <a:spLocks noChangeArrowheads="1"/>
          </p:cNvSpPr>
          <p:nvPr/>
        </p:nvSpPr>
        <p:spPr bwMode="auto">
          <a:xfrm>
            <a:off x="1003300" y="1060524"/>
            <a:ext cx="6324600" cy="3613939"/>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lnSpc>
                <a:spcPct val="110000"/>
              </a:lnSpc>
              <a:spcBef>
                <a:spcPct val="0"/>
              </a:spcBef>
              <a:buClrTx/>
              <a:buSzTx/>
              <a:buFont typeface="Wingdings" pitchFamily="2" charset="2"/>
              <a:buChar char="Ø"/>
            </a:pPr>
            <a:r>
              <a:rPr kumimoji="0" lang="zh-CN" altLang="en-US" sz="2600" dirty="0" smtClean="0">
                <a:solidFill>
                  <a:schemeClr val="tx1"/>
                </a:solidFill>
                <a:latin typeface="微软雅黑" pitchFamily="34" charset="-122"/>
                <a:ea typeface="微软雅黑" pitchFamily="34" charset="-122"/>
              </a:rPr>
              <a:t>概述 </a:t>
            </a:r>
            <a:r>
              <a:rPr kumimoji="0" lang="en-US" altLang="zh-CN" sz="2600" dirty="0">
                <a:solidFill>
                  <a:schemeClr val="tx1"/>
                </a:solidFill>
                <a:latin typeface="微软雅黑" pitchFamily="34" charset="-122"/>
                <a:ea typeface="微软雅黑" pitchFamily="34" charset="-122"/>
              </a:rPr>
              <a:t>2</a:t>
            </a:r>
            <a:r>
              <a:rPr kumimoji="0" lang="zh-CN" altLang="en-US" sz="2600" dirty="0">
                <a:solidFill>
                  <a:schemeClr val="tx1"/>
                </a:solidFill>
                <a:latin typeface="微软雅黑" pitchFamily="34" charset="-122"/>
                <a:ea typeface="微软雅黑" pitchFamily="34" charset="-122"/>
              </a:rPr>
              <a:t>节</a:t>
            </a:r>
          </a:p>
          <a:p>
            <a:pPr eaLnBrk="1" hangingPunct="1">
              <a:lnSpc>
                <a:spcPct val="110000"/>
              </a:lnSpc>
              <a:spcBef>
                <a:spcPct val="0"/>
              </a:spcBef>
              <a:buClrTx/>
              <a:buSzTx/>
              <a:buFont typeface="Wingdings" pitchFamily="2" charset="2"/>
              <a:buChar char="Ø"/>
            </a:pPr>
            <a:r>
              <a:rPr kumimoji="0" lang="zh-CN" altLang="en-US" sz="2600" dirty="0">
                <a:solidFill>
                  <a:schemeClr val="tx1"/>
                </a:solidFill>
                <a:latin typeface="微软雅黑" pitchFamily="34" charset="-122"/>
                <a:ea typeface="微软雅黑" pitchFamily="34" charset="-122"/>
              </a:rPr>
              <a:t>物理层 </a:t>
            </a:r>
            <a:r>
              <a:rPr kumimoji="0" lang="en-US" altLang="zh-CN" sz="2600" dirty="0" smtClean="0">
                <a:solidFill>
                  <a:schemeClr val="tx1"/>
                </a:solidFill>
                <a:latin typeface="微软雅黑" pitchFamily="34" charset="-122"/>
                <a:ea typeface="微软雅黑" pitchFamily="34" charset="-122"/>
              </a:rPr>
              <a:t>1</a:t>
            </a:r>
            <a:r>
              <a:rPr kumimoji="0" lang="zh-CN" altLang="en-US" sz="2600" dirty="0" smtClean="0">
                <a:solidFill>
                  <a:schemeClr val="tx1"/>
                </a:solidFill>
                <a:latin typeface="微软雅黑" pitchFamily="34" charset="-122"/>
                <a:ea typeface="微软雅黑" pitchFamily="34" charset="-122"/>
              </a:rPr>
              <a:t>节</a:t>
            </a:r>
            <a:endParaRPr kumimoji="0" lang="zh-CN" altLang="en-US" sz="2600" dirty="0">
              <a:solidFill>
                <a:schemeClr val="tx1"/>
              </a:solidFill>
              <a:latin typeface="微软雅黑" pitchFamily="34" charset="-122"/>
              <a:ea typeface="微软雅黑" pitchFamily="34" charset="-122"/>
            </a:endParaRPr>
          </a:p>
          <a:p>
            <a:pPr eaLnBrk="1" hangingPunct="1">
              <a:lnSpc>
                <a:spcPct val="110000"/>
              </a:lnSpc>
              <a:spcBef>
                <a:spcPct val="0"/>
              </a:spcBef>
              <a:buClrTx/>
              <a:buSzTx/>
              <a:buFont typeface="Wingdings" pitchFamily="2" charset="2"/>
              <a:buChar char="Ø"/>
            </a:pPr>
            <a:r>
              <a:rPr kumimoji="0" lang="zh-CN" altLang="en-US" sz="2600" dirty="0">
                <a:solidFill>
                  <a:schemeClr val="tx1"/>
                </a:solidFill>
                <a:latin typeface="微软雅黑" pitchFamily="34" charset="-122"/>
                <a:ea typeface="微软雅黑" pitchFamily="34" charset="-122"/>
              </a:rPr>
              <a:t>数据链路层 </a:t>
            </a:r>
            <a:r>
              <a:rPr kumimoji="0" lang="en-US" altLang="zh-CN" sz="2600" dirty="0">
                <a:solidFill>
                  <a:schemeClr val="tx1"/>
                </a:solidFill>
                <a:latin typeface="微软雅黑" pitchFamily="34" charset="-122"/>
                <a:ea typeface="微软雅黑" pitchFamily="34" charset="-122"/>
              </a:rPr>
              <a:t>2</a:t>
            </a:r>
            <a:r>
              <a:rPr kumimoji="0" lang="zh-CN" altLang="en-US" sz="2600" dirty="0">
                <a:solidFill>
                  <a:schemeClr val="tx1"/>
                </a:solidFill>
                <a:latin typeface="微软雅黑" pitchFamily="34" charset="-122"/>
                <a:ea typeface="微软雅黑" pitchFamily="34" charset="-122"/>
              </a:rPr>
              <a:t>节</a:t>
            </a:r>
          </a:p>
          <a:p>
            <a:pPr eaLnBrk="1" hangingPunct="1">
              <a:lnSpc>
                <a:spcPct val="110000"/>
              </a:lnSpc>
              <a:spcBef>
                <a:spcPct val="0"/>
              </a:spcBef>
              <a:buClrTx/>
              <a:buSzTx/>
              <a:buFont typeface="Wingdings" pitchFamily="2" charset="2"/>
              <a:buChar char="Ø"/>
            </a:pPr>
            <a:r>
              <a:rPr kumimoji="0" lang="zh-CN" altLang="en-US" sz="2600" dirty="0" smtClean="0">
                <a:solidFill>
                  <a:schemeClr val="tx1"/>
                </a:solidFill>
                <a:latin typeface="微软雅黑" pitchFamily="34" charset="-122"/>
                <a:ea typeface="微软雅黑" pitchFamily="34" charset="-122"/>
              </a:rPr>
              <a:t>网络层 </a:t>
            </a:r>
            <a:r>
              <a:rPr kumimoji="0" lang="en-US" altLang="zh-CN" sz="2600" dirty="0" smtClean="0">
                <a:solidFill>
                  <a:schemeClr val="tx1"/>
                </a:solidFill>
                <a:latin typeface="微软雅黑" pitchFamily="34" charset="-122"/>
                <a:ea typeface="微软雅黑" pitchFamily="34" charset="-122"/>
              </a:rPr>
              <a:t>3</a:t>
            </a:r>
            <a:r>
              <a:rPr kumimoji="0" lang="zh-CN" altLang="en-US" sz="2600" dirty="0" smtClean="0">
                <a:solidFill>
                  <a:schemeClr val="tx1"/>
                </a:solidFill>
                <a:latin typeface="微软雅黑" pitchFamily="34" charset="-122"/>
                <a:ea typeface="微软雅黑" pitchFamily="34" charset="-122"/>
              </a:rPr>
              <a:t>节</a:t>
            </a:r>
            <a:endParaRPr kumimoji="0" lang="zh-CN" altLang="en-US" sz="2600" dirty="0">
              <a:solidFill>
                <a:schemeClr val="tx1"/>
              </a:solidFill>
              <a:latin typeface="微软雅黑" pitchFamily="34" charset="-122"/>
              <a:ea typeface="微软雅黑" pitchFamily="34" charset="-122"/>
            </a:endParaRPr>
          </a:p>
          <a:p>
            <a:pPr eaLnBrk="1" hangingPunct="1">
              <a:lnSpc>
                <a:spcPct val="110000"/>
              </a:lnSpc>
              <a:spcBef>
                <a:spcPct val="0"/>
              </a:spcBef>
              <a:buClrTx/>
              <a:buSzTx/>
              <a:buFont typeface="Wingdings" pitchFamily="2" charset="2"/>
              <a:buChar char="Ø"/>
            </a:pPr>
            <a:r>
              <a:rPr lang="zh-CN" altLang="en-US" sz="2600" dirty="0" smtClean="0">
                <a:latin typeface="微软雅黑" pitchFamily="34" charset="-122"/>
                <a:ea typeface="微软雅黑" pitchFamily="34" charset="-122"/>
              </a:rPr>
              <a:t>运</a:t>
            </a:r>
            <a:r>
              <a:rPr kumimoji="0" lang="zh-CN" altLang="en-US" sz="2600" dirty="0" smtClean="0">
                <a:solidFill>
                  <a:schemeClr val="tx1"/>
                </a:solidFill>
                <a:latin typeface="微软雅黑" pitchFamily="34" charset="-122"/>
                <a:ea typeface="微软雅黑" pitchFamily="34" charset="-122"/>
              </a:rPr>
              <a:t>输层 </a:t>
            </a:r>
            <a:r>
              <a:rPr lang="en-US" altLang="zh-CN" sz="2600" dirty="0">
                <a:latin typeface="微软雅黑" pitchFamily="34" charset="-122"/>
                <a:ea typeface="微软雅黑" pitchFamily="34" charset="-122"/>
              </a:rPr>
              <a:t>3</a:t>
            </a:r>
            <a:r>
              <a:rPr kumimoji="0" lang="zh-CN" altLang="en-US" sz="2600" dirty="0" smtClean="0">
                <a:solidFill>
                  <a:schemeClr val="tx1"/>
                </a:solidFill>
                <a:latin typeface="微软雅黑" pitchFamily="34" charset="-122"/>
                <a:ea typeface="微软雅黑" pitchFamily="34" charset="-122"/>
              </a:rPr>
              <a:t>节</a:t>
            </a:r>
            <a:endParaRPr kumimoji="0" lang="zh-CN" altLang="en-US" sz="2600" dirty="0">
              <a:solidFill>
                <a:schemeClr val="tx1"/>
              </a:solidFill>
              <a:latin typeface="微软雅黑" pitchFamily="34" charset="-122"/>
              <a:ea typeface="微软雅黑" pitchFamily="34" charset="-122"/>
            </a:endParaRPr>
          </a:p>
          <a:p>
            <a:pPr eaLnBrk="1" hangingPunct="1">
              <a:lnSpc>
                <a:spcPct val="110000"/>
              </a:lnSpc>
              <a:spcBef>
                <a:spcPct val="0"/>
              </a:spcBef>
              <a:buClrTx/>
              <a:buSzTx/>
              <a:buFont typeface="Wingdings" pitchFamily="2" charset="2"/>
              <a:buChar char="Ø"/>
            </a:pPr>
            <a:r>
              <a:rPr kumimoji="0" lang="zh-CN" altLang="en-US" sz="2600" dirty="0">
                <a:solidFill>
                  <a:schemeClr val="tx1"/>
                </a:solidFill>
                <a:latin typeface="微软雅黑" pitchFamily="34" charset="-122"/>
                <a:ea typeface="微软雅黑" pitchFamily="34" charset="-122"/>
              </a:rPr>
              <a:t>应用层 2节</a:t>
            </a:r>
          </a:p>
          <a:p>
            <a:pPr eaLnBrk="1" hangingPunct="1">
              <a:lnSpc>
                <a:spcPct val="110000"/>
              </a:lnSpc>
              <a:spcBef>
                <a:spcPct val="0"/>
              </a:spcBef>
              <a:buClrTx/>
              <a:buSzTx/>
              <a:buFont typeface="Wingdings" pitchFamily="2" charset="2"/>
              <a:buChar char="Ø"/>
            </a:pPr>
            <a:r>
              <a:rPr kumimoji="0" lang="zh-CN" altLang="en-US" sz="2600" dirty="0">
                <a:solidFill>
                  <a:schemeClr val="tx1"/>
                </a:solidFill>
                <a:latin typeface="微软雅黑" pitchFamily="34" charset="-122"/>
                <a:ea typeface="微软雅黑" pitchFamily="34" charset="-122"/>
              </a:rPr>
              <a:t>网络安全 </a:t>
            </a:r>
            <a:r>
              <a:rPr kumimoji="0" lang="en-US" altLang="zh-CN" sz="2600" dirty="0" smtClean="0">
                <a:solidFill>
                  <a:schemeClr val="tx1"/>
                </a:solidFill>
                <a:latin typeface="微软雅黑" pitchFamily="34" charset="-122"/>
                <a:ea typeface="微软雅黑" pitchFamily="34" charset="-122"/>
              </a:rPr>
              <a:t>2</a:t>
            </a:r>
            <a:r>
              <a:rPr kumimoji="0" lang="zh-CN" altLang="en-US" sz="2600" dirty="0" smtClean="0">
                <a:solidFill>
                  <a:schemeClr val="tx1"/>
                </a:solidFill>
                <a:latin typeface="微软雅黑" pitchFamily="34" charset="-122"/>
                <a:ea typeface="微软雅黑" pitchFamily="34" charset="-122"/>
              </a:rPr>
              <a:t>节</a:t>
            </a:r>
            <a:endParaRPr kumimoji="0" lang="en-US" altLang="zh-CN" sz="2600" dirty="0" smtClean="0">
              <a:solidFill>
                <a:schemeClr val="tx1"/>
              </a:solidFill>
              <a:latin typeface="微软雅黑" pitchFamily="34" charset="-122"/>
              <a:ea typeface="微软雅黑" pitchFamily="34" charset="-122"/>
            </a:endParaRPr>
          </a:p>
          <a:p>
            <a:pPr eaLnBrk="1" hangingPunct="1">
              <a:lnSpc>
                <a:spcPct val="110000"/>
              </a:lnSpc>
              <a:spcBef>
                <a:spcPct val="0"/>
              </a:spcBef>
              <a:buClrTx/>
              <a:buSzTx/>
              <a:buFont typeface="Wingdings" pitchFamily="2" charset="2"/>
              <a:buChar char="Ø"/>
            </a:pPr>
            <a:r>
              <a:rPr lang="zh-CN" altLang="en-US" sz="2600" dirty="0" smtClean="0">
                <a:latin typeface="微软雅黑" pitchFamily="34" charset="-122"/>
                <a:ea typeface="微软雅黑" pitchFamily="34" charset="-122"/>
              </a:rPr>
              <a:t>复习 </a:t>
            </a:r>
            <a:r>
              <a:rPr lang="en-US" altLang="zh-CN" sz="2600" dirty="0" smtClean="0">
                <a:latin typeface="微软雅黑" pitchFamily="34" charset="-122"/>
                <a:ea typeface="微软雅黑" pitchFamily="34" charset="-122"/>
              </a:rPr>
              <a:t>1</a:t>
            </a:r>
            <a:r>
              <a:rPr lang="zh-CN" altLang="en-US" sz="2600" dirty="0" smtClean="0">
                <a:latin typeface="微软雅黑" pitchFamily="34" charset="-122"/>
                <a:ea typeface="微软雅黑" pitchFamily="34" charset="-122"/>
              </a:rPr>
              <a:t>节</a:t>
            </a:r>
            <a:endParaRPr kumimoji="0" lang="zh-CN" altLang="en-US" sz="2600" dirty="0">
              <a:solidFill>
                <a:schemeClr val="tx1"/>
              </a:solidFill>
              <a:latin typeface="微软雅黑" pitchFamily="34" charset="-122"/>
              <a:ea typeface="微软雅黑" pitchFamily="34" charset="-122"/>
            </a:endParaRPr>
          </a:p>
        </p:txBody>
      </p:sp>
    </p:spTree>
    <p:extLst>
      <p:ext uri="{BB962C8B-B14F-4D97-AF65-F5344CB8AC3E}">
        <p14:creationId xmlns:p14="http://schemas.microsoft.com/office/powerpoint/2010/main" val="4727036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矩形 1"/>
          <p:cNvSpPr>
            <a:spLocks noChangeArrowheads="1"/>
          </p:cNvSpPr>
          <p:nvPr/>
        </p:nvSpPr>
        <p:spPr bwMode="auto">
          <a:xfrm>
            <a:off x="2919933" y="589217"/>
            <a:ext cx="34708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b="1" dirty="0">
                <a:solidFill>
                  <a:srgbClr val="7030A0"/>
                </a:solidFill>
                <a:latin typeface="微软雅黑" panose="020B0503020204020204" pitchFamily="34" charset="-122"/>
                <a:ea typeface="微软雅黑" panose="020B0503020204020204" pitchFamily="34" charset="-122"/>
              </a:rPr>
              <a:t>对等连接工作方式（</a:t>
            </a:r>
            <a:r>
              <a:rPr lang="en-US" altLang="zh-CN" b="1" dirty="0">
                <a:solidFill>
                  <a:srgbClr val="7030A0"/>
                </a:solidFill>
                <a:latin typeface="微软雅黑" panose="020B0503020204020204" pitchFamily="34" charset="-122"/>
                <a:ea typeface="微软雅黑" panose="020B0503020204020204" pitchFamily="34" charset="-122"/>
              </a:rPr>
              <a:t>P2P </a:t>
            </a:r>
            <a:r>
              <a:rPr lang="zh-CN" altLang="zh-CN" b="1" dirty="0">
                <a:solidFill>
                  <a:srgbClr val="7030A0"/>
                </a:solidFill>
                <a:latin typeface="微软雅黑" panose="020B0503020204020204" pitchFamily="34" charset="-122"/>
                <a:ea typeface="微软雅黑" panose="020B0503020204020204" pitchFamily="34" charset="-122"/>
              </a:rPr>
              <a:t>方式）</a:t>
            </a:r>
            <a:endParaRPr lang="zh-CN" altLang="en-US" b="1" dirty="0">
              <a:solidFill>
                <a:srgbClr val="7030A0"/>
              </a:solidFill>
              <a:latin typeface="微软雅黑" panose="020B0503020204020204" pitchFamily="34" charset="-122"/>
              <a:ea typeface="微软雅黑" panose="020B0503020204020204" pitchFamily="34" charset="-122"/>
            </a:endParaRPr>
          </a:p>
        </p:txBody>
      </p:sp>
      <p:sp>
        <p:nvSpPr>
          <p:cNvPr id="3" name="Oval 4"/>
          <p:cNvSpPr>
            <a:spLocks noChangeArrowheads="1"/>
          </p:cNvSpPr>
          <p:nvPr/>
        </p:nvSpPr>
        <p:spPr bwMode="auto">
          <a:xfrm>
            <a:off x="1154350" y="942350"/>
            <a:ext cx="6854756" cy="349547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350" name="Line 5"/>
          <p:cNvSpPr>
            <a:spLocks noChangeShapeType="1"/>
          </p:cNvSpPr>
          <p:nvPr/>
        </p:nvSpPr>
        <p:spPr bwMode="auto">
          <a:xfrm flipV="1">
            <a:off x="3154363" y="2995867"/>
            <a:ext cx="558800" cy="363537"/>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1" name="Line 6"/>
          <p:cNvSpPr>
            <a:spLocks noChangeShapeType="1"/>
          </p:cNvSpPr>
          <p:nvPr/>
        </p:nvSpPr>
        <p:spPr bwMode="auto">
          <a:xfrm flipH="1" flipV="1">
            <a:off x="2736850" y="2395792"/>
            <a:ext cx="796925" cy="1825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2" name="Line 7"/>
          <p:cNvSpPr>
            <a:spLocks noChangeShapeType="1"/>
          </p:cNvSpPr>
          <p:nvPr/>
        </p:nvSpPr>
        <p:spPr bwMode="auto">
          <a:xfrm flipH="1">
            <a:off x="5308600" y="2743454"/>
            <a:ext cx="854075" cy="0"/>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3" name="Line 8"/>
          <p:cNvSpPr>
            <a:spLocks noChangeShapeType="1"/>
          </p:cNvSpPr>
          <p:nvPr/>
        </p:nvSpPr>
        <p:spPr bwMode="auto">
          <a:xfrm flipH="1">
            <a:off x="4818063" y="1748092"/>
            <a:ext cx="490537" cy="719137"/>
          </a:xfrm>
          <a:prstGeom prst="line">
            <a:avLst/>
          </a:prstGeom>
          <a:noFill/>
          <a:ln w="1905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4" name="Line 9"/>
          <p:cNvSpPr>
            <a:spLocks noChangeShapeType="1"/>
          </p:cNvSpPr>
          <p:nvPr/>
        </p:nvSpPr>
        <p:spPr bwMode="auto">
          <a:xfrm flipH="1" flipV="1">
            <a:off x="4818063" y="3184779"/>
            <a:ext cx="433387" cy="423863"/>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5" name="Line 10"/>
          <p:cNvSpPr>
            <a:spLocks noChangeShapeType="1"/>
          </p:cNvSpPr>
          <p:nvPr/>
        </p:nvSpPr>
        <p:spPr bwMode="auto">
          <a:xfrm>
            <a:off x="3498850" y="1856042"/>
            <a:ext cx="492125" cy="51911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356" name="Line 11"/>
          <p:cNvSpPr>
            <a:spLocks noChangeShapeType="1"/>
          </p:cNvSpPr>
          <p:nvPr/>
        </p:nvSpPr>
        <p:spPr bwMode="auto">
          <a:xfrm flipV="1">
            <a:off x="3922713" y="3129217"/>
            <a:ext cx="100012" cy="588962"/>
          </a:xfrm>
          <a:prstGeom prst="line">
            <a:avLst/>
          </a:prstGeom>
          <a:noFill/>
          <a:ln w="28575">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1" name="Group 17"/>
          <p:cNvGrpSpPr/>
          <p:nvPr/>
        </p:nvGrpSpPr>
        <p:grpSpPr bwMode="auto">
          <a:xfrm>
            <a:off x="3289006" y="1973586"/>
            <a:ext cx="2329056" cy="1520306"/>
            <a:chOff x="1680" y="240"/>
            <a:chExt cx="2529" cy="1270"/>
          </a:xfrm>
          <a:solidFill>
            <a:schemeClr val="bg1"/>
          </a:solidFill>
        </p:grpSpPr>
        <p:sp>
          <p:nvSpPr>
            <p:cNvPr id="12"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3"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4"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5"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6"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7"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8"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19"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sp>
          <p:nvSpPr>
            <p:cNvPr id="20"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2" charset="-122"/>
              </a:endParaRPr>
            </a:p>
          </p:txBody>
        </p:sp>
      </p:grpSp>
      <p:sp>
        <p:nvSpPr>
          <p:cNvPr id="57358" name="Text Box 27"/>
          <p:cNvSpPr txBox="1">
            <a:spLocks noChangeArrowheads="1"/>
          </p:cNvSpPr>
          <p:nvPr/>
        </p:nvSpPr>
        <p:spPr bwMode="auto">
          <a:xfrm>
            <a:off x="3941763" y="1489329"/>
            <a:ext cx="1004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网络边缘</a:t>
            </a:r>
          </a:p>
        </p:txBody>
      </p:sp>
      <p:sp>
        <p:nvSpPr>
          <p:cNvPr id="57359" name="Text Box 28"/>
          <p:cNvSpPr txBox="1">
            <a:spLocks noChangeArrowheads="1"/>
          </p:cNvSpPr>
          <p:nvPr/>
        </p:nvSpPr>
        <p:spPr bwMode="auto">
          <a:xfrm>
            <a:off x="4076700" y="2637092"/>
            <a:ext cx="1004888" cy="33813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a:solidFill>
                  <a:srgbClr val="0000FF"/>
                </a:solidFill>
                <a:latin typeface="微软雅黑" panose="020B0503020204020204" pitchFamily="34" charset="-122"/>
                <a:ea typeface="微软雅黑" panose="020B0503020204020204" pitchFamily="34" charset="-122"/>
              </a:rPr>
              <a:t>网络核心</a:t>
            </a:r>
          </a:p>
        </p:txBody>
      </p:sp>
      <p:sp>
        <p:nvSpPr>
          <p:cNvPr id="57360" name="Text Box 30"/>
          <p:cNvSpPr txBox="1">
            <a:spLocks noChangeArrowheads="1"/>
          </p:cNvSpPr>
          <p:nvPr/>
        </p:nvSpPr>
        <p:spPr bwMode="auto">
          <a:xfrm>
            <a:off x="5789613" y="1490917"/>
            <a:ext cx="8366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61" name="Text Box 31"/>
          <p:cNvSpPr txBox="1">
            <a:spLocks noChangeArrowheads="1"/>
          </p:cNvSpPr>
          <p:nvPr/>
        </p:nvSpPr>
        <p:spPr bwMode="auto">
          <a:xfrm>
            <a:off x="5900738" y="3376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25" name="Line 32"/>
          <p:cNvSpPr>
            <a:spLocks noChangeShapeType="1"/>
          </p:cNvSpPr>
          <p:nvPr/>
        </p:nvSpPr>
        <p:spPr bwMode="auto">
          <a:xfrm flipH="1">
            <a:off x="5354638" y="1808417"/>
            <a:ext cx="0" cy="1693862"/>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3" name="Line 33"/>
          <p:cNvSpPr>
            <a:spLocks noChangeShapeType="1"/>
          </p:cNvSpPr>
          <p:nvPr/>
        </p:nvSpPr>
        <p:spPr bwMode="auto">
          <a:xfrm flipH="1" flipV="1">
            <a:off x="5505450" y="1584579"/>
            <a:ext cx="412750" cy="5873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4" name="Line 34"/>
          <p:cNvSpPr>
            <a:spLocks noChangeShapeType="1"/>
          </p:cNvSpPr>
          <p:nvPr/>
        </p:nvSpPr>
        <p:spPr bwMode="auto">
          <a:xfrm flipH="1">
            <a:off x="5453063" y="3667379"/>
            <a:ext cx="447675" cy="508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5" name="Text Box 35"/>
          <p:cNvSpPr txBox="1">
            <a:spLocks noChangeArrowheads="1"/>
          </p:cNvSpPr>
          <p:nvPr/>
        </p:nvSpPr>
        <p:spPr bwMode="auto">
          <a:xfrm>
            <a:off x="5205413" y="3986467"/>
            <a:ext cx="2984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D</a:t>
            </a:r>
          </a:p>
        </p:txBody>
      </p:sp>
      <p:sp>
        <p:nvSpPr>
          <p:cNvPr id="57366" name="Text Box 36"/>
          <p:cNvSpPr txBox="1">
            <a:spLocks noChangeArrowheads="1"/>
          </p:cNvSpPr>
          <p:nvPr/>
        </p:nvSpPr>
        <p:spPr bwMode="auto">
          <a:xfrm>
            <a:off x="5195888" y="1065467"/>
            <a:ext cx="279400" cy="306387"/>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C</a:t>
            </a:r>
          </a:p>
        </p:txBody>
      </p:sp>
      <p:sp>
        <p:nvSpPr>
          <p:cNvPr id="30" name="Line 38"/>
          <p:cNvSpPr>
            <a:spLocks noChangeShapeType="1"/>
          </p:cNvSpPr>
          <p:nvPr/>
        </p:nvSpPr>
        <p:spPr bwMode="auto">
          <a:xfrm flipH="1">
            <a:off x="3128963" y="1951292"/>
            <a:ext cx="315912" cy="138112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68" name="Text Box 39"/>
          <p:cNvSpPr txBox="1">
            <a:spLocks noChangeArrowheads="1"/>
          </p:cNvSpPr>
          <p:nvPr/>
        </p:nvSpPr>
        <p:spPr bwMode="auto">
          <a:xfrm>
            <a:off x="3362325" y="1184529"/>
            <a:ext cx="27305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E</a:t>
            </a:r>
          </a:p>
        </p:txBody>
      </p:sp>
      <p:sp>
        <p:nvSpPr>
          <p:cNvPr id="57369" name="Text Box 40"/>
          <p:cNvSpPr txBox="1">
            <a:spLocks noChangeArrowheads="1"/>
          </p:cNvSpPr>
          <p:nvPr/>
        </p:nvSpPr>
        <p:spPr bwMode="auto">
          <a:xfrm>
            <a:off x="2967038" y="3759454"/>
            <a:ext cx="266700" cy="307975"/>
          </a:xfrm>
          <a:prstGeom prst="rect">
            <a:avLst/>
          </a:prstGeom>
          <a:solidFill>
            <a:srgbClr val="008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chemeClr val="bg1"/>
                </a:solidFill>
                <a:ea typeface="黑体" panose="02010609060101010101" pitchFamily="2" charset="-122"/>
              </a:rPr>
              <a:t>F</a:t>
            </a:r>
          </a:p>
        </p:txBody>
      </p:sp>
      <p:sp>
        <p:nvSpPr>
          <p:cNvPr id="57370" name="Text Box 41"/>
          <p:cNvSpPr txBox="1">
            <a:spLocks noChangeArrowheads="1"/>
          </p:cNvSpPr>
          <p:nvPr/>
        </p:nvSpPr>
        <p:spPr bwMode="auto">
          <a:xfrm>
            <a:off x="2293938" y="1471867"/>
            <a:ext cx="8350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1" name="Text Box 42"/>
          <p:cNvSpPr txBox="1">
            <a:spLocks noChangeArrowheads="1"/>
          </p:cNvSpPr>
          <p:nvPr/>
        </p:nvSpPr>
        <p:spPr bwMode="auto">
          <a:xfrm>
            <a:off x="1884363" y="2962529"/>
            <a:ext cx="8366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运行</a:t>
            </a:r>
          </a:p>
          <a:p>
            <a:pPr algn="ctr"/>
            <a:r>
              <a:rPr kumimoji="1" lang="en-US" altLang="zh-CN" sz="1200" b="1">
                <a:latin typeface="微软雅黑" panose="020B0503020204020204" pitchFamily="34" charset="-122"/>
                <a:ea typeface="微软雅黑" panose="020B0503020204020204" pitchFamily="34" charset="-122"/>
              </a:rPr>
              <a:t>P2P </a:t>
            </a:r>
            <a:r>
              <a:rPr kumimoji="1" lang="zh-CN" altLang="en-US" sz="1200" b="1">
                <a:latin typeface="微软雅黑" panose="020B0503020204020204" pitchFamily="34" charset="-122"/>
                <a:ea typeface="微软雅黑" panose="020B0503020204020204" pitchFamily="34" charset="-122"/>
              </a:rPr>
              <a:t>程序</a:t>
            </a:r>
          </a:p>
        </p:txBody>
      </p:sp>
      <p:sp>
        <p:nvSpPr>
          <p:cNvPr id="57372" name="Line 43"/>
          <p:cNvSpPr>
            <a:spLocks noChangeShapeType="1"/>
          </p:cNvSpPr>
          <p:nvPr/>
        </p:nvSpPr>
        <p:spPr bwMode="auto">
          <a:xfrm>
            <a:off x="2965450" y="1640142"/>
            <a:ext cx="539750" cy="3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373" name="Line 44"/>
          <p:cNvSpPr>
            <a:spLocks noChangeShapeType="1"/>
          </p:cNvSpPr>
          <p:nvPr/>
        </p:nvSpPr>
        <p:spPr bwMode="auto">
          <a:xfrm>
            <a:off x="2711450" y="3295904"/>
            <a:ext cx="331788" cy="1635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45"/>
          <p:cNvSpPr>
            <a:spLocks noChangeShapeType="1"/>
          </p:cNvSpPr>
          <p:nvPr/>
        </p:nvSpPr>
        <p:spPr bwMode="auto">
          <a:xfrm flipH="1">
            <a:off x="3348038" y="1808417"/>
            <a:ext cx="1836737" cy="1539875"/>
          </a:xfrm>
          <a:prstGeom prst="line">
            <a:avLst/>
          </a:prstGeom>
          <a:noFill/>
          <a:ln w="28575">
            <a:solidFill>
              <a:srgbClr val="CC00CC">
                <a:alpha val="79999"/>
              </a:srgbClr>
            </a:solidFill>
            <a:prstDash val="dash"/>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5737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5175" y="150996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6" name="图片 3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62663" y="2257679"/>
            <a:ext cx="6762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4588" y="223069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5125" y="33324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79"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1100" y="3667379"/>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3561017"/>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81"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0325" y="138455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2178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Horizontal)">
                                      <p:cBhvr>
                                        <p:cTn id="7" dur="2000"/>
                                        <p:tgtEl>
                                          <p:spTgt spid="25"/>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37"/>
                                        </p:tgtEl>
                                        <p:attrNameLst>
                                          <p:attrName>style.visibility</p:attrName>
                                        </p:attrNameLst>
                                      </p:cBhvr>
                                      <p:to>
                                        <p:strVal val="visible"/>
                                      </p:to>
                                    </p:set>
                                    <p:animEffect transition="in" filter="barn(outHorizontal)">
                                      <p:cBhvr>
                                        <p:cTn id="11" dur="2000"/>
                                        <p:tgtEl>
                                          <p:spTgt spid="37"/>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30"/>
                                        </p:tgtEl>
                                        <p:attrNameLst>
                                          <p:attrName>style.visibility</p:attrName>
                                        </p:attrNameLst>
                                      </p:cBhvr>
                                      <p:to>
                                        <p:strVal val="visible"/>
                                      </p:to>
                                    </p:set>
                                    <p:animEffect transition="in" filter="barn(outHorizontal)">
                                      <p:cBhvr>
                                        <p:cTn id="15"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0" grpId="0" animBg="1"/>
      <p:bldP spid="3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AutoShape 5"/>
          <p:cNvSpPr>
            <a:spLocks noChangeArrowheads="1"/>
          </p:cNvSpPr>
          <p:nvPr/>
        </p:nvSpPr>
        <p:spPr bwMode="auto">
          <a:xfrm>
            <a:off x="545145" y="596825"/>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panose="02010600030101010101" pitchFamily="2" charset="-122"/>
            </a:endParaRPr>
          </a:p>
        </p:txBody>
      </p:sp>
      <p:sp>
        <p:nvSpPr>
          <p:cNvPr id="87" name="Rectangle 6"/>
          <p:cNvSpPr>
            <a:spLocks noChangeArrowheads="1"/>
          </p:cNvSpPr>
          <p:nvPr/>
        </p:nvSpPr>
        <p:spPr bwMode="auto">
          <a:xfrm>
            <a:off x="3231730" y="554554"/>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anose="020B0503020204020204" pitchFamily="34" charset="-122"/>
                <a:ea typeface="微软雅黑" panose="020B0503020204020204" pitchFamily="34" charset="-122"/>
              </a:rPr>
              <a:t>1.3  </a:t>
            </a:r>
            <a:r>
              <a:rPr lang="zh-CN" altLang="en-US" sz="2400" b="1" dirty="0">
                <a:solidFill>
                  <a:schemeClr val="bg1"/>
                </a:solidFill>
                <a:latin typeface="微软雅黑" panose="020B0503020204020204" pitchFamily="34" charset="-122"/>
                <a:ea typeface="微软雅黑" panose="020B0503020204020204" pitchFamily="34" charset="-122"/>
              </a:rPr>
              <a:t>互联网的组成</a:t>
            </a:r>
          </a:p>
        </p:txBody>
      </p:sp>
      <p:sp>
        <p:nvSpPr>
          <p:cNvPr id="84"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5"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grpSp>
        <p:nvGrpSpPr>
          <p:cNvPr id="47104" name="组合 47103"/>
          <p:cNvGrpSpPr/>
          <p:nvPr/>
        </p:nvGrpSpPr>
        <p:grpSpPr>
          <a:xfrm>
            <a:off x="1385888" y="1118045"/>
            <a:ext cx="6299200" cy="3198812"/>
            <a:chOff x="1385888" y="1118045"/>
            <a:chExt cx="6299200" cy="3198812"/>
          </a:xfrm>
        </p:grpSpPr>
        <p:sp>
          <p:nvSpPr>
            <p:cNvPr id="5"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47112" name="Oval 5"/>
            <p:cNvSpPr>
              <a:spLocks noChangeArrowheads="1"/>
            </p:cNvSpPr>
            <p:nvPr/>
          </p:nvSpPr>
          <p:spPr bwMode="auto">
            <a:xfrm>
              <a:off x="2401595" y="1883373"/>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47120" name="Text Box 79"/>
            <p:cNvSpPr txBox="1">
              <a:spLocks noChangeArrowheads="1"/>
            </p:cNvSpPr>
            <p:nvPr/>
          </p:nvSpPr>
          <p:spPr bwMode="auto">
            <a:xfrm>
              <a:off x="3693606" y="1372290"/>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p>
          </p:txBody>
        </p:sp>
        <p:sp>
          <p:nvSpPr>
            <p:cNvPr id="47129" name="Text Box 1523"/>
            <p:cNvSpPr txBox="1">
              <a:spLocks noChangeArrowheads="1"/>
            </p:cNvSpPr>
            <p:nvPr/>
          </p:nvSpPr>
          <p:spPr bwMode="auto">
            <a:xfrm>
              <a:off x="3478271" y="1939151"/>
              <a:ext cx="646005"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p>
          </p:txBody>
        </p:sp>
        <p:sp>
          <p:nvSpPr>
            <p:cNvPr id="47130"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p>
          </p:txBody>
        </p:sp>
        <p:cxnSp>
          <p:nvCxnSpPr>
            <p:cNvPr id="3" name="直接连接符 2"/>
            <p:cNvCxnSpPr/>
            <p:nvPr/>
          </p:nvCxnSpPr>
          <p:spPr>
            <a:xfrm flipV="1">
              <a:off x="3829114" y="2242472"/>
              <a:ext cx="726827" cy="7889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flipV="1">
              <a:off x="4167323" y="3210766"/>
              <a:ext cx="1071833" cy="1096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4815964" y="2173289"/>
              <a:ext cx="1118900" cy="323737"/>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97" name="直接连接符 96"/>
            <p:cNvCxnSpPr/>
            <p:nvPr/>
          </p:nvCxnSpPr>
          <p:spPr>
            <a:xfrm>
              <a:off x="3327609" y="3081385"/>
              <a:ext cx="517467" cy="139001"/>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0" name="直接连接符 99"/>
            <p:cNvCxnSpPr/>
            <p:nvPr/>
          </p:nvCxnSpPr>
          <p:spPr>
            <a:xfrm flipV="1">
              <a:off x="3198733" y="2335157"/>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2" name="直接连接符 101"/>
            <p:cNvCxnSpPr/>
            <p:nvPr/>
          </p:nvCxnSpPr>
          <p:spPr>
            <a:xfrm flipV="1">
              <a:off x="5509041" y="3010286"/>
              <a:ext cx="570758" cy="225522"/>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H="1" flipV="1">
              <a:off x="5996091" y="2603380"/>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nvCxnSpPr>
          <p:spPr>
            <a:xfrm flipH="1" flipV="1">
              <a:off x="3126458" y="2702276"/>
              <a:ext cx="113348" cy="337878"/>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pic>
          <p:nvPicPr>
            <p:cNvPr id="47117" name="Picture 7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6" name="Picture 6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0" name="直接连接符 109"/>
            <p:cNvCxnSpPr/>
            <p:nvPr/>
          </p:nvCxnSpPr>
          <p:spPr>
            <a:xfrm flipH="1" flipV="1">
              <a:off x="3734378" y="2295964"/>
              <a:ext cx="112810" cy="855373"/>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sp>
          <p:nvSpPr>
            <p:cNvPr id="47119"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p>
          </p:txBody>
        </p:sp>
        <p:cxnSp>
          <p:nvCxnSpPr>
            <p:cNvPr id="112" name="直接连接符 111"/>
            <p:cNvCxnSpPr/>
            <p:nvPr/>
          </p:nvCxnSpPr>
          <p:spPr>
            <a:xfrm flipV="1">
              <a:off x="5435194" y="2256354"/>
              <a:ext cx="55682" cy="881990"/>
            </a:xfrm>
            <a:prstGeom prst="line">
              <a:avLst/>
            </a:prstGeom>
            <a:ln w="1270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47134" name="Group 162"/>
            <p:cNvGrpSpPr/>
            <p:nvPr/>
          </p:nvGrpSpPr>
          <p:grpSpPr bwMode="auto">
            <a:xfrm>
              <a:off x="4281237" y="2016981"/>
              <a:ext cx="736809" cy="400824"/>
              <a:chOff x="130" y="1123"/>
              <a:chExt cx="568" cy="309"/>
            </a:xfrm>
          </p:grpSpPr>
          <p:sp>
            <p:nvSpPr>
              <p:cNvPr id="47135"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6"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7"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8"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39"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0"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1"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2"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3"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4"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45"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5" name="Picture 6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8" name="Picture 7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132" name="Group 138"/>
            <p:cNvGrpSpPr/>
            <p:nvPr/>
          </p:nvGrpSpPr>
          <p:grpSpPr bwMode="auto">
            <a:xfrm>
              <a:off x="5059557" y="2958724"/>
              <a:ext cx="736809" cy="400824"/>
              <a:chOff x="130" y="1123"/>
              <a:chExt cx="568" cy="309"/>
            </a:xfrm>
          </p:grpSpPr>
          <p:sp>
            <p:nvSpPr>
              <p:cNvPr id="47157"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8"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9"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0"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1"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2"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3"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4"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5"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6"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67"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47131" name="Group 126"/>
            <p:cNvGrpSpPr/>
            <p:nvPr/>
          </p:nvGrpSpPr>
          <p:grpSpPr bwMode="auto">
            <a:xfrm>
              <a:off x="3683228" y="2987262"/>
              <a:ext cx="736809" cy="400824"/>
              <a:chOff x="130" y="1123"/>
              <a:chExt cx="568" cy="309"/>
            </a:xfrm>
          </p:grpSpPr>
          <p:sp>
            <p:nvSpPr>
              <p:cNvPr id="4716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6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7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7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47113" name="Picture 7"/>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7" name="直接连接符 116"/>
            <p:cNvCxnSpPr/>
            <p:nvPr/>
          </p:nvCxnSpPr>
          <p:spPr>
            <a:xfrm>
              <a:off x="2236764" y="2363535"/>
              <a:ext cx="670083" cy="26624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2236764" y="2649548"/>
              <a:ext cx="704672" cy="390188"/>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14" name="Group 124"/>
            <p:cNvGrpSpPr/>
            <p:nvPr/>
          </p:nvGrpSpPr>
          <p:grpSpPr bwMode="auto">
            <a:xfrm>
              <a:off x="2649360" y="2428183"/>
              <a:ext cx="736809" cy="400824"/>
              <a:chOff x="130" y="1123"/>
              <a:chExt cx="568" cy="309"/>
            </a:xfrm>
          </p:grpSpPr>
          <p:sp>
            <p:nvSpPr>
              <p:cNvPr id="4717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8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8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123" name="Text Box 1523"/>
            <p:cNvSpPr txBox="1">
              <a:spLocks noChangeArrowheads="1"/>
            </p:cNvSpPr>
            <p:nvPr/>
          </p:nvSpPr>
          <p:spPr bwMode="auto">
            <a:xfrm>
              <a:off x="2772840" y="250625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网络</a:t>
              </a:r>
            </a:p>
          </p:txBody>
        </p:sp>
        <p:cxnSp>
          <p:nvCxnSpPr>
            <p:cNvPr id="124" name="直接连接符 123"/>
            <p:cNvCxnSpPr/>
            <p:nvPr/>
          </p:nvCxnSpPr>
          <p:spPr>
            <a:xfrm flipH="1">
              <a:off x="6094889" y="2196129"/>
              <a:ext cx="826414" cy="419902"/>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flipH="1" flipV="1">
              <a:off x="6137091" y="2579524"/>
              <a:ext cx="826416" cy="458805"/>
            </a:xfrm>
            <a:prstGeom prst="line">
              <a:avLst/>
            </a:prstGeom>
            <a:ln w="12700">
              <a:solidFill>
                <a:srgbClr val="6699FF"/>
              </a:solidFill>
            </a:ln>
          </p:spPr>
          <p:style>
            <a:lnRef idx="1">
              <a:schemeClr val="accent1"/>
            </a:lnRef>
            <a:fillRef idx="0">
              <a:schemeClr val="accent1"/>
            </a:fillRef>
            <a:effectRef idx="0">
              <a:schemeClr val="accent1"/>
            </a:effectRef>
            <a:fontRef idx="minor">
              <a:schemeClr val="tx1"/>
            </a:fontRef>
          </p:style>
        </p:cxnSp>
        <p:grpSp>
          <p:nvGrpSpPr>
            <p:cNvPr id="47133" name="Group 150"/>
            <p:cNvGrpSpPr/>
            <p:nvPr/>
          </p:nvGrpSpPr>
          <p:grpSpPr bwMode="auto">
            <a:xfrm>
              <a:off x="5660160" y="2384079"/>
              <a:ext cx="736809" cy="400824"/>
              <a:chOff x="130" y="1123"/>
              <a:chExt cx="568" cy="309"/>
            </a:xfrm>
          </p:grpSpPr>
          <p:sp>
            <p:nvSpPr>
              <p:cNvPr id="47146"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7"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8"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49"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0"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1"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2"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3"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154"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5"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156"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132" name="矩形 131"/>
          <p:cNvSpPr/>
          <p:nvPr/>
        </p:nvSpPr>
        <p:spPr>
          <a:xfrm>
            <a:off x="864020" y="3531557"/>
            <a:ext cx="4256225" cy="1126462"/>
          </a:xfrm>
          <a:prstGeom prst="rect">
            <a:avLst/>
          </a:prstGeom>
        </p:spPr>
        <p:txBody>
          <a:bodyPr wrap="square">
            <a:spAutoFit/>
          </a:bodyPr>
          <a:lstStyle/>
          <a:p>
            <a:pPr marL="285750" indent="-285750">
              <a:lnSpc>
                <a:spcPct val="120000"/>
              </a:lnSpc>
              <a:spcBef>
                <a:spcPts val="0"/>
              </a:spcBef>
              <a:buFont typeface="Wingdings" pitchFamily="2" charset="2"/>
              <a:buChar char="l"/>
            </a:pPr>
            <a:r>
              <a:rPr lang="zh-CN" altLang="en-US" sz="1400" b="1" dirty="0">
                <a:latin typeface="微软雅黑" pitchFamily="34" charset="-122"/>
                <a:ea typeface="微软雅黑" pitchFamily="34" charset="-122"/>
              </a:rPr>
              <a:t>在网络核心部分起特殊作用的是</a:t>
            </a:r>
            <a:r>
              <a:rPr lang="zh-CN" altLang="en-US" sz="1400" b="1" dirty="0">
                <a:solidFill>
                  <a:srgbClr val="0000FF"/>
                </a:solidFill>
                <a:latin typeface="微软雅黑" pitchFamily="34" charset="-122"/>
                <a:ea typeface="微软雅黑" pitchFamily="34" charset="-122"/>
              </a:rPr>
              <a:t>路由器</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(router)</a:t>
            </a:r>
            <a:r>
              <a:rPr lang="zh-CN" altLang="en-US" sz="1400" b="1" dirty="0">
                <a:latin typeface="微软雅黑" pitchFamily="34" charset="-122"/>
                <a:ea typeface="微软雅黑" pitchFamily="34" charset="-122"/>
              </a:rPr>
              <a:t>。</a:t>
            </a:r>
          </a:p>
          <a:p>
            <a:pPr marL="285750" indent="-285750">
              <a:lnSpc>
                <a:spcPct val="120000"/>
              </a:lnSpc>
              <a:spcBef>
                <a:spcPts val="0"/>
              </a:spcBef>
              <a:buFont typeface="Wingdings" pitchFamily="2" charset="2"/>
              <a:buChar char="l"/>
            </a:pPr>
            <a:r>
              <a:rPr lang="zh-CN" altLang="en-US" sz="1400" b="1" dirty="0">
                <a:latin typeface="微软雅黑" pitchFamily="34" charset="-122"/>
                <a:ea typeface="微软雅黑" pitchFamily="34" charset="-122"/>
              </a:rPr>
              <a:t>路由器是实现</a:t>
            </a:r>
            <a:r>
              <a:rPr lang="zh-CN" altLang="en-US" sz="1400" b="1" dirty="0">
                <a:solidFill>
                  <a:srgbClr val="0000FF"/>
                </a:solidFill>
                <a:latin typeface="微软雅黑" pitchFamily="34" charset="-122"/>
                <a:ea typeface="微软雅黑" pitchFamily="34" charset="-122"/>
              </a:rPr>
              <a:t>分组交换</a:t>
            </a:r>
            <a:r>
              <a:rPr lang="zh-CN" altLang="en-US" sz="1400" b="1" dirty="0">
                <a:latin typeface="微软雅黑" pitchFamily="34" charset="-122"/>
                <a:ea typeface="微软雅黑" pitchFamily="34" charset="-122"/>
              </a:rPr>
              <a:t> </a:t>
            </a:r>
            <a:r>
              <a:rPr lang="en-US" altLang="zh-CN" sz="1400" b="1" dirty="0">
                <a:latin typeface="微软雅黑" pitchFamily="34" charset="-122"/>
                <a:ea typeface="微软雅黑" pitchFamily="34" charset="-122"/>
              </a:rPr>
              <a:t>(packet switching) </a:t>
            </a:r>
            <a:r>
              <a:rPr lang="zh-CN" altLang="en-US" sz="1400" b="1" dirty="0">
                <a:latin typeface="微软雅黑" pitchFamily="34" charset="-122"/>
                <a:ea typeface="微软雅黑" pitchFamily="34" charset="-122"/>
              </a:rPr>
              <a:t>的关键构件，其任务是转发收到的分组，这是网络核心部分最重要的功能。</a:t>
            </a:r>
          </a:p>
        </p:txBody>
      </p:sp>
      <p:sp>
        <p:nvSpPr>
          <p:cNvPr id="47106" name="矩形 47105"/>
          <p:cNvSpPr/>
          <p:nvPr/>
        </p:nvSpPr>
        <p:spPr>
          <a:xfrm>
            <a:off x="5689215" y="3531557"/>
            <a:ext cx="2638863" cy="757130"/>
          </a:xfrm>
          <a:prstGeom prst="rect">
            <a:avLst/>
          </a:prstGeom>
        </p:spPr>
        <p:txBody>
          <a:bodyPr wrap="square">
            <a:spAutoFit/>
          </a:bodyPr>
          <a:lstStyle/>
          <a:p>
            <a:pPr>
              <a:lnSpc>
                <a:spcPct val="120000"/>
              </a:lnSpc>
            </a:pPr>
            <a:r>
              <a:rPr lang="zh-CN" altLang="zh-CN" b="1" dirty="0">
                <a:solidFill>
                  <a:srgbClr val="FF0000"/>
                </a:solidFill>
                <a:latin typeface="微软雅黑" pitchFamily="34" charset="-122"/>
                <a:ea typeface="微软雅黑" pitchFamily="34" charset="-122"/>
              </a:rPr>
              <a:t>分组转发</a:t>
            </a:r>
            <a:r>
              <a:rPr lang="zh-CN" altLang="en-US" b="1" dirty="0">
                <a:latin typeface="微软雅黑" pitchFamily="34" charset="-122"/>
                <a:ea typeface="微软雅黑" pitchFamily="34" charset="-122"/>
              </a:rPr>
              <a:t>是</a:t>
            </a:r>
            <a:r>
              <a:rPr lang="zh-CN" altLang="zh-CN" b="1" dirty="0">
                <a:latin typeface="微软雅黑" pitchFamily="34" charset="-122"/>
                <a:ea typeface="微软雅黑" pitchFamily="34" charset="-122"/>
              </a:rPr>
              <a:t>网络核心部分最重要的功能。</a:t>
            </a:r>
          </a:p>
        </p:txBody>
      </p:sp>
    </p:spTree>
    <p:extLst>
      <p:ext uri="{BB962C8B-B14F-4D97-AF65-F5344CB8AC3E}">
        <p14:creationId xmlns:p14="http://schemas.microsoft.com/office/powerpoint/2010/main" val="627921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AutoShape 5"/>
          <p:cNvSpPr>
            <a:spLocks noChangeArrowheads="1"/>
          </p:cNvSpPr>
          <p:nvPr/>
        </p:nvSpPr>
        <p:spPr bwMode="auto">
          <a:xfrm>
            <a:off x="505072" y="614372"/>
            <a:ext cx="8133857" cy="387350"/>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58371" name="Rectangle 6"/>
          <p:cNvSpPr>
            <a:spLocks noChangeArrowheads="1"/>
          </p:cNvSpPr>
          <p:nvPr/>
        </p:nvSpPr>
        <p:spPr bwMode="auto">
          <a:xfrm>
            <a:off x="2785294" y="568071"/>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1.3.2  </a:t>
            </a:r>
            <a:r>
              <a:rPr lang="zh-CN" altLang="en-US" sz="2400" b="1" dirty="0">
                <a:solidFill>
                  <a:schemeClr val="bg1"/>
                </a:solidFill>
                <a:latin typeface="微软雅黑" panose="020B0503020204020204" pitchFamily="34" charset="-122"/>
                <a:ea typeface="微软雅黑" panose="020B0503020204020204" pitchFamily="34" charset="-122"/>
              </a:rPr>
              <a:t>互联网的核心部分</a:t>
            </a:r>
          </a:p>
        </p:txBody>
      </p:sp>
      <p:sp>
        <p:nvSpPr>
          <p:cNvPr id="58372" name="Rectangle 8"/>
          <p:cNvSpPr>
            <a:spLocks noChangeArrowheads="1"/>
          </p:cNvSpPr>
          <p:nvPr/>
        </p:nvSpPr>
        <p:spPr bwMode="auto">
          <a:xfrm>
            <a:off x="497959" y="990283"/>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典型交换技术包括：</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电路交换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分组交换</a:t>
            </a:r>
            <a:endParaRPr lang="en-US" altLang="zh-CN" sz="2000" b="1" dirty="0">
              <a:latin typeface="微软雅黑" panose="020B0503020204020204" pitchFamily="34" charset="-122"/>
              <a:ea typeface="微软雅黑" panose="020B0503020204020204" pitchFamily="34" charset="-122"/>
            </a:endParaRPr>
          </a:p>
          <a:p>
            <a:pPr marL="63373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报文交换</a:t>
            </a:r>
            <a:r>
              <a:rPr lang="zh-CN" altLang="en-US" sz="2000" b="1" dirty="0" smtClean="0">
                <a:latin typeface="微软雅黑" panose="020B0503020204020204" pitchFamily="34" charset="-122"/>
                <a:ea typeface="微软雅黑" panose="020B0503020204020204" pitchFamily="34" charset="-122"/>
              </a:rPr>
              <a:t>等</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互联网的核心部分采用了分组交换技术。</a:t>
            </a:r>
            <a:endParaRPr lang="en-US" altLang="zh-CN" sz="20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4110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AutoShape 5"/>
          <p:cNvSpPr>
            <a:spLocks noChangeArrowheads="1"/>
          </p:cNvSpPr>
          <p:nvPr/>
        </p:nvSpPr>
        <p:spPr bwMode="auto">
          <a:xfrm>
            <a:off x="497960" y="804863"/>
            <a:ext cx="8133856"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9395" name="矩形 3"/>
          <p:cNvSpPr>
            <a:spLocks noChangeArrowheads="1"/>
          </p:cNvSpPr>
          <p:nvPr/>
        </p:nvSpPr>
        <p:spPr bwMode="auto">
          <a:xfrm>
            <a:off x="615950" y="753999"/>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
        <p:nvSpPr>
          <p:cNvPr id="59396" name="矩形 6"/>
          <p:cNvSpPr>
            <a:spLocks noChangeArrowheads="1"/>
          </p:cNvSpPr>
          <p:nvPr/>
        </p:nvSpPr>
        <p:spPr bwMode="auto">
          <a:xfrm>
            <a:off x="497960" y="1347660"/>
            <a:ext cx="81338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2000" b="1" dirty="0" smtClean="0">
                <a:solidFill>
                  <a:prstClr val="black"/>
                </a:solidFill>
                <a:latin typeface="微软雅黑" panose="020B0503020204020204" pitchFamily="34" charset="-122"/>
                <a:ea typeface="微软雅黑" panose="020B0503020204020204" pitchFamily="34" charset="-122"/>
              </a:rPr>
              <a:t>2</a:t>
            </a:r>
            <a:r>
              <a:rPr lang="zh-CN" altLang="en-US" sz="2000" b="1" dirty="0" smtClean="0">
                <a:solidFill>
                  <a:prstClr val="black"/>
                </a:solidFill>
                <a:latin typeface="微软雅黑" panose="020B0503020204020204" pitchFamily="34" charset="-122"/>
                <a:ea typeface="微软雅黑" panose="020B0503020204020204" pitchFamily="34" charset="-122"/>
              </a:rPr>
              <a:t>部</a:t>
            </a:r>
            <a:r>
              <a:rPr lang="zh-CN" altLang="en-US" sz="2000" b="1" dirty="0">
                <a:solidFill>
                  <a:prstClr val="black"/>
                </a:solidFill>
                <a:latin typeface="微软雅黑" panose="020B0503020204020204" pitchFamily="34" charset="-122"/>
                <a:ea typeface="微软雅黑" panose="020B0503020204020204" pitchFamily="34" charset="-122"/>
              </a:rPr>
              <a:t>电话机只需要</a:t>
            </a:r>
            <a:r>
              <a:rPr lang="zh-CN" altLang="en-US" sz="2000" b="1" dirty="0" smtClean="0">
                <a:solidFill>
                  <a:prstClr val="black"/>
                </a:solidFill>
                <a:latin typeface="微软雅黑" panose="020B0503020204020204" pitchFamily="34" charset="-122"/>
                <a:ea typeface="微软雅黑" panose="020B0503020204020204" pitchFamily="34" charset="-122"/>
              </a:rPr>
              <a:t>用</a:t>
            </a:r>
            <a:r>
              <a:rPr lang="en-US" altLang="zh-CN" sz="2000" b="1" dirty="0" smtClean="0">
                <a:solidFill>
                  <a:prstClr val="black"/>
                </a:solidFill>
                <a:latin typeface="微软雅黑" panose="020B0503020204020204" pitchFamily="34" charset="-122"/>
                <a:ea typeface="微软雅黑" panose="020B0503020204020204" pitchFamily="34" charset="-122"/>
              </a:rPr>
              <a:t>1</a:t>
            </a:r>
            <a:r>
              <a:rPr lang="zh-CN" altLang="en-US" sz="2000" b="1" dirty="0" smtClean="0">
                <a:solidFill>
                  <a:prstClr val="black"/>
                </a:solidFill>
                <a:latin typeface="微软雅黑" panose="020B0503020204020204" pitchFamily="34" charset="-122"/>
                <a:ea typeface="微软雅黑" panose="020B0503020204020204" pitchFamily="34" charset="-122"/>
              </a:rPr>
              <a:t>对</a:t>
            </a:r>
            <a:r>
              <a:rPr lang="zh-CN" altLang="en-US" sz="2000" b="1" dirty="0">
                <a:solidFill>
                  <a:prstClr val="black"/>
                </a:solidFill>
                <a:latin typeface="微软雅黑" panose="020B0503020204020204" pitchFamily="34" charset="-122"/>
                <a:ea typeface="微软雅黑" panose="020B0503020204020204" pitchFamily="34" charset="-122"/>
              </a:rPr>
              <a:t>电线直接连接就能够互相通话。 </a:t>
            </a:r>
          </a:p>
        </p:txBody>
      </p:sp>
      <p:sp>
        <p:nvSpPr>
          <p:cNvPr id="8" name="圆角矩形 7"/>
          <p:cNvSpPr/>
          <p:nvPr/>
        </p:nvSpPr>
        <p:spPr>
          <a:xfrm>
            <a:off x="497960" y="1814562"/>
            <a:ext cx="8133856" cy="2021840"/>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59400" name="矩形 8"/>
          <p:cNvSpPr>
            <a:spLocks noChangeArrowheads="1"/>
          </p:cNvSpPr>
          <p:nvPr/>
        </p:nvSpPr>
        <p:spPr bwMode="auto">
          <a:xfrm>
            <a:off x="3316288" y="3397250"/>
            <a:ext cx="24526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1400" b="1">
                <a:solidFill>
                  <a:prstClr val="white"/>
                </a:solidFill>
                <a:ea typeface="黑体" panose="02010609060101010101" pitchFamily="2" charset="-122"/>
              </a:rPr>
              <a:t> </a:t>
            </a:r>
            <a:r>
              <a:rPr lang="en-US" altLang="zh-CN" sz="1400" b="1">
                <a:solidFill>
                  <a:prstClr val="white"/>
                </a:solidFill>
                <a:ea typeface="微软雅黑" panose="020B0503020204020204" pitchFamily="34" charset="-122"/>
              </a:rPr>
              <a:t>(a) </a:t>
            </a:r>
            <a:r>
              <a:rPr lang="zh-CN" altLang="zh-CN" sz="1400" b="1">
                <a:solidFill>
                  <a:prstClr val="white"/>
                </a:solidFill>
                <a:ea typeface="微软雅黑" panose="020B0503020204020204" pitchFamily="34" charset="-122"/>
              </a:rPr>
              <a:t>两部电话直接相</a:t>
            </a:r>
            <a:r>
              <a:rPr lang="zh-CN" altLang="en-US" sz="1400" b="1">
                <a:solidFill>
                  <a:prstClr val="white"/>
                </a:solidFill>
                <a:ea typeface="微软雅黑" panose="020B0503020204020204" pitchFamily="34" charset="-122"/>
              </a:rPr>
              <a:t>连</a:t>
            </a:r>
          </a:p>
        </p:txBody>
      </p:sp>
      <p:sp>
        <p:nvSpPr>
          <p:cNvPr id="59401" name="矩形 9"/>
          <p:cNvSpPr>
            <a:spLocks noChangeArrowheads="1"/>
          </p:cNvSpPr>
          <p:nvPr/>
        </p:nvSpPr>
        <p:spPr bwMode="auto">
          <a:xfrm>
            <a:off x="3586353" y="3854641"/>
            <a:ext cx="2236788"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zh-CN" altLang="zh-CN" sz="16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2236788" y="2822575"/>
            <a:ext cx="5192712"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59403" name="组合 11"/>
          <p:cNvGrpSpPr/>
          <p:nvPr/>
        </p:nvGrpSpPr>
        <p:grpSpPr bwMode="auto">
          <a:xfrm>
            <a:off x="1490663" y="2400300"/>
            <a:ext cx="6286500" cy="825500"/>
            <a:chOff x="115860" y="3847459"/>
            <a:chExt cx="6286332" cy="824998"/>
          </a:xfrm>
        </p:grpSpPr>
        <p:pic>
          <p:nvPicPr>
            <p:cNvPr id="59404"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405"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87784" y="384745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035675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矩形 3"/>
          <p:cNvSpPr>
            <a:spLocks noChangeArrowheads="1"/>
          </p:cNvSpPr>
          <p:nvPr/>
        </p:nvSpPr>
        <p:spPr bwMode="auto">
          <a:xfrm>
            <a:off x="497960" y="1101725"/>
            <a:ext cx="3382924"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300"/>
              </a:lnSpc>
              <a:spcBef>
                <a:spcPts val="600"/>
              </a:spcBef>
            </a:pPr>
            <a:r>
              <a:rPr lang="en-US" altLang="zh-CN" sz="2000" b="1" dirty="0" smtClean="0">
                <a:solidFill>
                  <a:prstClr val="black"/>
                </a:solidFill>
                <a:latin typeface="微软雅黑" panose="020B0503020204020204" pitchFamily="34" charset="-122"/>
                <a:ea typeface="微软雅黑" panose="020B0503020204020204" pitchFamily="34" charset="-122"/>
              </a:rPr>
              <a:t>N</a:t>
            </a:r>
            <a:r>
              <a:rPr lang="zh-CN" altLang="en-US" sz="2000" b="1" dirty="0" smtClean="0">
                <a:solidFill>
                  <a:prstClr val="black"/>
                </a:solidFill>
                <a:latin typeface="微软雅黑" panose="020B0503020204020204" pitchFamily="34" charset="-122"/>
                <a:ea typeface="微软雅黑" panose="020B0503020204020204" pitchFamily="34" charset="-122"/>
              </a:rPr>
              <a:t>部</a:t>
            </a:r>
            <a:r>
              <a:rPr lang="zh-CN" altLang="en-US" sz="2000" b="1" dirty="0">
                <a:solidFill>
                  <a:prstClr val="black"/>
                </a:solidFill>
                <a:latin typeface="微软雅黑" panose="020B0503020204020204" pitchFamily="34" charset="-122"/>
                <a:ea typeface="微软雅黑" panose="020B0503020204020204" pitchFamily="34" charset="-122"/>
              </a:rPr>
              <a:t>电话机两两直接相连，需 </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–1)/2 </a:t>
            </a:r>
            <a:r>
              <a:rPr lang="zh-CN" altLang="en-US" sz="2000" b="1" dirty="0">
                <a:solidFill>
                  <a:prstClr val="black"/>
                </a:solidFill>
                <a:latin typeface="微软雅黑" panose="020B0503020204020204" pitchFamily="34" charset="-122"/>
                <a:ea typeface="微软雅黑" panose="020B0503020204020204" pitchFamily="34" charset="-122"/>
              </a:rPr>
              <a:t>对电线。这种直接连接方法所需要的电线对的数量与电话机数量的平方</a:t>
            </a:r>
            <a:r>
              <a:rPr lang="zh-CN" altLang="en-US" sz="2000" b="1" dirty="0">
                <a:solidFill>
                  <a:srgbClr val="0000FF"/>
                </a:solidFill>
                <a:latin typeface="微软雅黑" panose="020B0503020204020204" pitchFamily="34" charset="-122"/>
                <a:ea typeface="微软雅黑" panose="020B0503020204020204" pitchFamily="34" charset="-122"/>
              </a:rPr>
              <a:t>（</a:t>
            </a:r>
            <a:r>
              <a:rPr lang="en-US" altLang="zh-CN" sz="2000" b="1" i="1" dirty="0">
                <a:solidFill>
                  <a:srgbClr val="0000FF"/>
                </a:solidFill>
                <a:latin typeface="微软雅黑" panose="020B0503020204020204" pitchFamily="34" charset="-122"/>
                <a:ea typeface="微软雅黑" panose="020B0503020204020204" pitchFamily="34" charset="-122"/>
              </a:rPr>
              <a:t>N</a:t>
            </a:r>
            <a:r>
              <a:rPr lang="en-US" altLang="zh-CN" sz="2000" b="1" dirty="0">
                <a:solidFill>
                  <a:srgbClr val="0000FF"/>
                </a:solidFill>
                <a:latin typeface="微软雅黑" panose="020B0503020204020204" pitchFamily="34" charset="-122"/>
                <a:ea typeface="微软雅黑" panose="020B0503020204020204" pitchFamily="34" charset="-122"/>
              </a:rPr>
              <a:t> </a:t>
            </a:r>
            <a:r>
              <a:rPr lang="en-US" altLang="zh-CN" sz="2000" b="1" baseline="30000" dirty="0">
                <a:solidFill>
                  <a:srgbClr val="0000FF"/>
                </a:solidFill>
                <a:latin typeface="微软雅黑" panose="020B0503020204020204" pitchFamily="34" charset="-122"/>
                <a:ea typeface="微软雅黑" panose="020B0503020204020204" pitchFamily="34" charset="-122"/>
              </a:rPr>
              <a:t>2</a:t>
            </a:r>
            <a:r>
              <a:rPr lang="zh-CN" altLang="en-US" sz="2000" b="1" dirty="0">
                <a:solidFill>
                  <a:srgbClr val="0000FF"/>
                </a:solidFill>
                <a:latin typeface="微软雅黑" panose="020B0503020204020204" pitchFamily="34" charset="-122"/>
                <a:ea typeface="微软雅黑" panose="020B0503020204020204" pitchFamily="34" charset="-122"/>
              </a:rPr>
              <a:t>）</a:t>
            </a:r>
            <a:r>
              <a:rPr lang="zh-CN" altLang="en-US" sz="2000" b="1" dirty="0">
                <a:solidFill>
                  <a:prstClr val="black"/>
                </a:solidFill>
                <a:latin typeface="微软雅黑" panose="020B0503020204020204" pitchFamily="34" charset="-122"/>
                <a:ea typeface="微软雅黑" panose="020B0503020204020204" pitchFamily="34" charset="-122"/>
              </a:rPr>
              <a:t>成正比。</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093535" y="1096637"/>
            <a:ext cx="4538281" cy="3190019"/>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1448" name="组合 23"/>
          <p:cNvGrpSpPr/>
          <p:nvPr/>
        </p:nvGrpSpPr>
        <p:grpSpPr bwMode="auto">
          <a:xfrm>
            <a:off x="4489906" y="1120775"/>
            <a:ext cx="3757613" cy="3144838"/>
            <a:chOff x="2607464" y="2947482"/>
            <a:chExt cx="3757622" cy="3145044"/>
          </a:xfrm>
        </p:grpSpPr>
        <p:cxnSp>
          <p:nvCxnSpPr>
            <p:cNvPr id="25" name="直接连接符 24"/>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61477" name="图片 5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8"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79" name="组合 54"/>
            <p:cNvGrpSpPr/>
            <p:nvPr/>
          </p:nvGrpSpPr>
          <p:grpSpPr bwMode="auto">
            <a:xfrm>
              <a:off x="2607464" y="4292409"/>
              <a:ext cx="3757622" cy="455190"/>
              <a:chOff x="2627784" y="4149080"/>
              <a:chExt cx="3757622" cy="455190"/>
            </a:xfrm>
          </p:grpSpPr>
          <p:pic>
            <p:nvPicPr>
              <p:cNvPr id="61485" name="图片 6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6" name="图片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61480" name="图片 5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1" name="图片 5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1482" name="组合 57"/>
            <p:cNvGrpSpPr/>
            <p:nvPr/>
          </p:nvGrpSpPr>
          <p:grpSpPr bwMode="auto">
            <a:xfrm>
              <a:off x="4227644" y="2947482"/>
              <a:ext cx="517262" cy="3145044"/>
              <a:chOff x="4311758" y="2755370"/>
              <a:chExt cx="517262" cy="3145044"/>
            </a:xfrm>
          </p:grpSpPr>
          <p:pic>
            <p:nvPicPr>
              <p:cNvPr id="61483"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4"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53" name="AutoShape 5"/>
          <p:cNvSpPr>
            <a:spLocks noChangeArrowheads="1"/>
          </p:cNvSpPr>
          <p:nvPr/>
        </p:nvSpPr>
        <p:spPr bwMode="auto">
          <a:xfrm>
            <a:off x="497960" y="701675"/>
            <a:ext cx="8133856"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54" name="矩形 2"/>
          <p:cNvSpPr>
            <a:spLocks noChangeArrowheads="1"/>
          </p:cNvSpPr>
          <p:nvPr/>
        </p:nvSpPr>
        <p:spPr bwMode="auto">
          <a:xfrm>
            <a:off x="615950" y="659956"/>
            <a:ext cx="28023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solidFill>
                  <a:prstClr val="black"/>
                </a:solidFill>
                <a:latin typeface="微软雅黑" panose="020B0503020204020204" pitchFamily="34" charset="-122"/>
                <a:ea typeface="微软雅黑" panose="020B0503020204020204" pitchFamily="34" charset="-122"/>
              </a:rPr>
              <a:t>1. </a:t>
            </a:r>
            <a:r>
              <a:rPr lang="zh-CN" altLang="en-US" sz="2000" b="1" dirty="0">
                <a:solidFill>
                  <a:prstClr val="black"/>
                </a:solidFill>
                <a:latin typeface="微软雅黑" panose="020B0503020204020204" pitchFamily="34" charset="-122"/>
                <a:ea typeface="微软雅黑" panose="020B0503020204020204" pitchFamily="34" charset="-122"/>
              </a:rPr>
              <a:t>电路交换的主要特点</a:t>
            </a:r>
          </a:p>
        </p:txBody>
      </p:sp>
    </p:spTree>
    <p:extLst>
      <p:ext uri="{BB962C8B-B14F-4D97-AF65-F5344CB8AC3E}">
        <p14:creationId xmlns:p14="http://schemas.microsoft.com/office/powerpoint/2010/main" val="3754799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AutoShape 5"/>
          <p:cNvSpPr>
            <a:spLocks noChangeArrowheads="1"/>
          </p:cNvSpPr>
          <p:nvPr/>
        </p:nvSpPr>
        <p:spPr bwMode="auto">
          <a:xfrm>
            <a:off x="497960" y="622935"/>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2467" name="Rectangle 6"/>
          <p:cNvSpPr>
            <a:spLocks noChangeArrowheads="1"/>
          </p:cNvSpPr>
          <p:nvPr/>
        </p:nvSpPr>
        <p:spPr bwMode="auto">
          <a:xfrm>
            <a:off x="3829050" y="595948"/>
            <a:ext cx="1468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使用交换机</a:t>
            </a:r>
          </a:p>
        </p:txBody>
      </p:sp>
      <p:sp>
        <p:nvSpPr>
          <p:cNvPr id="62468" name="Rectangle 68"/>
          <p:cNvSpPr>
            <a:spLocks noChangeArrowheads="1"/>
          </p:cNvSpPr>
          <p:nvPr/>
        </p:nvSpPr>
        <p:spPr bwMode="auto">
          <a:xfrm>
            <a:off x="497960" y="978535"/>
            <a:ext cx="7768153"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pPr>
            <a:r>
              <a:rPr lang="zh-CN" altLang="en-US" sz="2000" b="1" dirty="0">
                <a:solidFill>
                  <a:prstClr val="black"/>
                </a:solidFill>
                <a:latin typeface="微软雅黑" panose="020B0503020204020204" pitchFamily="34" charset="-122"/>
                <a:ea typeface="微软雅黑" panose="020B0503020204020204" pitchFamily="34" charset="-122"/>
              </a:rPr>
              <a:t>当电话机的数量增多时，就要使用</a:t>
            </a:r>
            <a:r>
              <a:rPr lang="zh-CN" altLang="en-US" sz="2000" b="1" dirty="0">
                <a:solidFill>
                  <a:srgbClr val="0000FF"/>
                </a:solidFill>
                <a:latin typeface="微软雅黑" panose="020B0503020204020204" pitchFamily="34" charset="-122"/>
                <a:ea typeface="微软雅黑" panose="020B0503020204020204" pitchFamily="34" charset="-122"/>
              </a:rPr>
              <a:t>交换机</a:t>
            </a:r>
            <a:r>
              <a:rPr lang="zh-CN" altLang="en-US" sz="2000" b="1" dirty="0">
                <a:solidFill>
                  <a:prstClr val="black"/>
                </a:solidFill>
                <a:latin typeface="微软雅黑" panose="020B0503020204020204" pitchFamily="34" charset="-122"/>
                <a:ea typeface="微软雅黑" panose="020B0503020204020204" pitchFamily="34" charset="-122"/>
              </a:rPr>
              <a:t>来完成全网的交换任务。</a:t>
            </a:r>
            <a:endParaRPr lang="en-US" altLang="zh-CN" sz="2000" b="1" dirty="0">
              <a:solidFill>
                <a:prstClr val="black"/>
              </a:solidFill>
              <a:latin typeface="微软雅黑" panose="020B0503020204020204" pitchFamily="34" charset="-122"/>
              <a:ea typeface="微软雅黑" panose="020B0503020204020204" pitchFamily="34" charset="-122"/>
            </a:endParaRPr>
          </a:p>
        </p:txBody>
      </p:sp>
      <p:sp>
        <p:nvSpPr>
          <p:cNvPr id="5" name="圆角矩形 4"/>
          <p:cNvSpPr/>
          <p:nvPr/>
        </p:nvSpPr>
        <p:spPr>
          <a:xfrm>
            <a:off x="497960" y="1443740"/>
            <a:ext cx="5154513" cy="2881177"/>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6" name="直接连接符 5"/>
          <p:cNvCxnSpPr/>
          <p:nvPr/>
        </p:nvCxnSpPr>
        <p:spPr>
          <a:xfrm>
            <a:off x="2135719" y="1956137"/>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1426106" y="2562562"/>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934106" y="2808625"/>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824694" y="2892762"/>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3340631" y="2868950"/>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24" idx="1"/>
          </p:cNvCxnSpPr>
          <p:nvPr/>
        </p:nvCxnSpPr>
        <p:spPr>
          <a:xfrm flipV="1">
            <a:off x="2980269" y="1716425"/>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3435881" y="1840250"/>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24" idx="5"/>
          </p:cNvCxnSpPr>
          <p:nvPr/>
        </p:nvCxnSpPr>
        <p:spPr>
          <a:xfrm flipV="1">
            <a:off x="3567644" y="2437150"/>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456644" y="2984837"/>
            <a:ext cx="346075" cy="0"/>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62481"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7344" y="23863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2"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0256" y="32229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3"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4981" y="357221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4"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8469" y="3134062"/>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5"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16631" y="167515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6"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4694" y="1500525"/>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7"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59731" y="1613237"/>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488"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35994" y="219902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组合 22"/>
          <p:cNvGrpSpPr/>
          <p:nvPr/>
        </p:nvGrpSpPr>
        <p:grpSpPr>
          <a:xfrm>
            <a:off x="2547351" y="2369229"/>
            <a:ext cx="1020162" cy="614353"/>
            <a:chOff x="2495198" y="3865333"/>
            <a:chExt cx="1020162" cy="614353"/>
          </a:xfrm>
          <a:solidFill>
            <a:srgbClr val="0000FF"/>
          </a:solidFill>
        </p:grpSpPr>
        <p:sp>
          <p:nvSpPr>
            <p:cNvPr id="24" name="立方体 23"/>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25" name="矩形 24"/>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p>
          </p:txBody>
        </p:sp>
      </p:grpSp>
      <p:grpSp>
        <p:nvGrpSpPr>
          <p:cNvPr id="62490" name="组合 25"/>
          <p:cNvGrpSpPr/>
          <p:nvPr/>
        </p:nvGrpSpPr>
        <p:grpSpPr bwMode="auto">
          <a:xfrm>
            <a:off x="5830888" y="1443673"/>
            <a:ext cx="2800928" cy="2881312"/>
            <a:chOff x="5342542" y="2445543"/>
            <a:chExt cx="2801549" cy="2881177"/>
          </a:xfrm>
        </p:grpSpPr>
        <p:sp>
          <p:nvSpPr>
            <p:cNvPr id="27" name="对角圆角矩形 26"/>
            <p:cNvSpPr/>
            <p:nvPr/>
          </p:nvSpPr>
          <p:spPr>
            <a:xfrm>
              <a:off x="5342542" y="2445543"/>
              <a:ext cx="2801549" cy="288117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62496" name="矩形 27"/>
            <p:cNvSpPr>
              <a:spLocks noChangeArrowheads="1"/>
            </p:cNvSpPr>
            <p:nvPr/>
          </p:nvSpPr>
          <p:spPr bwMode="auto">
            <a:xfrm>
              <a:off x="5446975" y="2893228"/>
              <a:ext cx="2669798" cy="1938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sz="1600" b="1" dirty="0">
                  <a:solidFill>
                    <a:prstClr val="white"/>
                  </a:solidFill>
                  <a:latin typeface="微软雅黑" panose="020B0503020204020204" pitchFamily="34" charset="-122"/>
                  <a:ea typeface="微软雅黑" panose="020B0503020204020204" pitchFamily="34" charset="-122"/>
                </a:rPr>
                <a:t>每一部电话都</a:t>
              </a:r>
              <a:r>
                <a:rPr lang="zh-CN" altLang="en-US" sz="1600" b="1" dirty="0">
                  <a:solidFill>
                    <a:prstClr val="white"/>
                  </a:solidFill>
                  <a:latin typeface="微软雅黑" panose="020B0503020204020204" pitchFamily="34" charset="-122"/>
                  <a:ea typeface="微软雅黑" panose="020B0503020204020204" pitchFamily="34" charset="-122"/>
                </a:rPr>
                <a:t>直接</a:t>
              </a:r>
              <a:r>
                <a:rPr lang="zh-CN" altLang="zh-CN" sz="1600" b="1" dirty="0">
                  <a:solidFill>
                    <a:prstClr val="white"/>
                  </a:solidFill>
                  <a:latin typeface="微软雅黑" panose="020B0503020204020204" pitchFamily="34" charset="-122"/>
                  <a:ea typeface="微软雅黑" panose="020B0503020204020204" pitchFamily="34" charset="-122"/>
                </a:rPr>
                <a:t>连接到交换机上，而交换机使用交换的方法，让电话用户彼此之间可以很方便地通信。</a:t>
              </a:r>
              <a:r>
                <a:rPr lang="zh-CN" altLang="en-US" sz="1600" b="1" dirty="0">
                  <a:solidFill>
                    <a:prstClr val="white"/>
                  </a:solidFill>
                  <a:latin typeface="微软雅黑" panose="020B0503020204020204" pitchFamily="34" charset="-122"/>
                  <a:ea typeface="微软雅黑" panose="020B0503020204020204" pitchFamily="34" charset="-122"/>
                </a:rPr>
                <a:t> </a:t>
              </a:r>
              <a:endParaRPr lang="en-US" altLang="zh-CN" sz="1600"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sz="1600" b="1" dirty="0">
                  <a:solidFill>
                    <a:prstClr val="white"/>
                  </a:solidFill>
                  <a:latin typeface="微软雅黑" panose="020B0503020204020204" pitchFamily="34" charset="-122"/>
                  <a:ea typeface="微软雅黑" panose="020B0503020204020204" pitchFamily="34" charset="-122"/>
                </a:rPr>
                <a:t>所采用的</a:t>
              </a:r>
              <a:r>
                <a:rPr lang="zh-CN" altLang="zh-CN" sz="1600" b="1" dirty="0">
                  <a:solidFill>
                    <a:prstClr val="white"/>
                  </a:solidFill>
                  <a:latin typeface="微软雅黑" panose="020B0503020204020204" pitchFamily="34" charset="-122"/>
                  <a:ea typeface="微软雅黑" panose="020B0503020204020204" pitchFamily="34" charset="-122"/>
                </a:rPr>
                <a:t>交换方式</a:t>
              </a:r>
              <a:r>
                <a:rPr lang="zh-CN" altLang="en-US" sz="1600" b="1" dirty="0">
                  <a:solidFill>
                    <a:prstClr val="white"/>
                  </a:solidFill>
                  <a:latin typeface="微软雅黑" panose="020B0503020204020204" pitchFamily="34" charset="-122"/>
                  <a:ea typeface="微软雅黑" panose="020B0503020204020204" pitchFamily="34" charset="-122"/>
                </a:rPr>
                <a:t>就</a:t>
              </a:r>
              <a:r>
                <a:rPr lang="zh-CN" altLang="zh-CN" sz="1600" b="1" dirty="0">
                  <a:solidFill>
                    <a:prstClr val="white"/>
                  </a:solidFill>
                  <a:latin typeface="微软雅黑" panose="020B0503020204020204" pitchFamily="34" charset="-122"/>
                  <a:ea typeface="微软雅黑" panose="020B0503020204020204" pitchFamily="34" charset="-122"/>
                </a:rPr>
                <a:t>是</a:t>
              </a:r>
              <a:r>
                <a:rPr lang="zh-CN" altLang="zh-CN" sz="1600" b="1" dirty="0">
                  <a:solidFill>
                    <a:prstClr val="black"/>
                  </a:solidFill>
                  <a:latin typeface="微软雅黑" panose="020B0503020204020204" pitchFamily="34" charset="-122"/>
                  <a:ea typeface="微软雅黑" panose="020B0503020204020204" pitchFamily="34" charset="-122"/>
                </a:rPr>
                <a:t>电路交换</a:t>
              </a:r>
              <a:r>
                <a:rPr lang="en-US" altLang="zh-CN" sz="1600" b="1" dirty="0">
                  <a:solidFill>
                    <a:prstClr val="black"/>
                  </a:solidFill>
                  <a:latin typeface="微软雅黑" panose="020B0503020204020204" pitchFamily="34" charset="-122"/>
                  <a:ea typeface="微软雅黑" panose="020B0503020204020204" pitchFamily="34" charset="-122"/>
                </a:rPr>
                <a:t> (circuit switching)</a:t>
              </a:r>
              <a:r>
                <a:rPr lang="zh-CN" altLang="en-US" sz="1600" b="1" dirty="0">
                  <a:solidFill>
                    <a:prstClr val="black"/>
                  </a:solidFill>
                  <a:latin typeface="微软雅黑" panose="020B0503020204020204" pitchFamily="34" charset="-122"/>
                  <a:ea typeface="微软雅黑" panose="020B0503020204020204" pitchFamily="34" charset="-122"/>
                </a:rPr>
                <a:t>。</a:t>
              </a:r>
            </a:p>
          </p:txBody>
        </p:sp>
      </p:grpSp>
      <p:sp>
        <p:nvSpPr>
          <p:cNvPr id="62491" name="矩形 29"/>
          <p:cNvSpPr>
            <a:spLocks noChangeArrowheads="1"/>
          </p:cNvSpPr>
          <p:nvPr/>
        </p:nvSpPr>
        <p:spPr bwMode="auto">
          <a:xfrm>
            <a:off x="1891574" y="3984971"/>
            <a:ext cx="2427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400" b="1" dirty="0">
                <a:solidFill>
                  <a:srgbClr val="368AD6"/>
                </a:solidFill>
                <a:ea typeface="黑体" panose="02010609060101010101" pitchFamily="2" charset="-122"/>
              </a:rPr>
              <a:t> </a:t>
            </a:r>
            <a:r>
              <a:rPr lang="en-US" altLang="zh-CN" sz="1400" b="1" dirty="0">
                <a:solidFill>
                  <a:prstClr val="white"/>
                </a:solidFill>
                <a:ea typeface="微软雅黑" panose="020B0503020204020204" pitchFamily="34" charset="-122"/>
              </a:rPr>
              <a:t>(c) </a:t>
            </a:r>
            <a:r>
              <a:rPr lang="zh-CN" altLang="en-US" sz="1400" b="1" dirty="0">
                <a:solidFill>
                  <a:prstClr val="white"/>
                </a:solidFill>
                <a:ea typeface="微软雅黑" panose="020B0503020204020204" pitchFamily="34" charset="-122"/>
              </a:rPr>
              <a:t>用交换机连接许多</a:t>
            </a:r>
            <a:r>
              <a:rPr lang="zh-CN" altLang="zh-CN" sz="1400" b="1" dirty="0">
                <a:solidFill>
                  <a:prstClr val="white"/>
                </a:solidFill>
                <a:ea typeface="微软雅黑" panose="020B0503020204020204" pitchFamily="34" charset="-122"/>
              </a:rPr>
              <a:t>部电话</a:t>
            </a:r>
            <a:endParaRPr lang="zh-CN" altLang="en-US" sz="1400" b="1" dirty="0">
              <a:solidFill>
                <a:prstClr val="white"/>
              </a:solidFill>
              <a:ea typeface="微软雅黑" panose="020B0503020204020204" pitchFamily="34" charset="-122"/>
            </a:endParaRPr>
          </a:p>
        </p:txBody>
      </p:sp>
      <p:sp>
        <p:nvSpPr>
          <p:cNvPr id="62492" name="矩形 30"/>
          <p:cNvSpPr>
            <a:spLocks noChangeArrowheads="1"/>
          </p:cNvSpPr>
          <p:nvPr/>
        </p:nvSpPr>
        <p:spPr bwMode="auto">
          <a:xfrm>
            <a:off x="2156985" y="4335478"/>
            <a:ext cx="1979613" cy="307975"/>
          </a:xfrm>
          <a:prstGeom prst="rect">
            <a:avLst/>
          </a:prstGeom>
          <a:noFill/>
          <a:ln>
            <a:noFill/>
          </a:ln>
        </p:spPr>
        <p:txBody>
          <a:bodyPr wrap="none">
            <a:spAutoFit/>
          </a:bodyPr>
          <a:lstStyle/>
          <a:p>
            <a:pPr algn="ctr"/>
            <a:r>
              <a:rPr lang="zh-CN" altLang="zh-CN" sz="1400" b="1" dirty="0">
                <a:solidFill>
                  <a:srgbClr val="0000FF"/>
                </a:solidFill>
                <a:latin typeface="微软雅黑" panose="020B0503020204020204" pitchFamily="34" charset="-122"/>
                <a:ea typeface="微软雅黑" panose="020B0503020204020204" pitchFamily="34" charset="-122"/>
              </a:rPr>
              <a:t>电话机的不同连接方法</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7928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AutoShape 5"/>
          <p:cNvSpPr>
            <a:spLocks noChangeArrowheads="1"/>
          </p:cNvSpPr>
          <p:nvPr/>
        </p:nvSpPr>
        <p:spPr bwMode="auto">
          <a:xfrm>
            <a:off x="505072" y="789166"/>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63491" name="Rectangle 6"/>
          <p:cNvSpPr>
            <a:spLocks noChangeArrowheads="1"/>
          </p:cNvSpPr>
          <p:nvPr/>
        </p:nvSpPr>
        <p:spPr bwMode="auto">
          <a:xfrm>
            <a:off x="3591751" y="762178"/>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“交换”的含义</a:t>
            </a:r>
          </a:p>
        </p:txBody>
      </p:sp>
      <p:sp>
        <p:nvSpPr>
          <p:cNvPr id="63492" name="Rectangle 68"/>
          <p:cNvSpPr>
            <a:spLocks noChangeArrowheads="1"/>
          </p:cNvSpPr>
          <p:nvPr/>
        </p:nvSpPr>
        <p:spPr bwMode="auto">
          <a:xfrm>
            <a:off x="505072" y="1144766"/>
            <a:ext cx="382777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zh-CN" altLang="en-US" sz="2000" b="1" dirty="0">
                <a:solidFill>
                  <a:srgbClr val="0000FF"/>
                </a:solidFill>
                <a:latin typeface="微软雅黑" panose="020B0503020204020204" pitchFamily="34" charset="-122"/>
                <a:ea typeface="微软雅黑" panose="020B0503020204020204" pitchFamily="34" charset="-122"/>
              </a:rPr>
              <a:t>交换</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(switching)</a:t>
            </a:r>
            <a:r>
              <a:rPr lang="zh-CN" altLang="en-US" sz="2000" b="1" dirty="0">
                <a:latin typeface="微软雅黑" panose="020B0503020204020204" pitchFamily="34" charset="-122"/>
                <a:ea typeface="微软雅黑" panose="020B0503020204020204" pitchFamily="34" charset="-122"/>
              </a:rPr>
              <a:t>的含义就是</a:t>
            </a:r>
            <a:r>
              <a:rPr lang="zh-CN" altLang="en-US" sz="2000" b="1" dirty="0">
                <a:solidFill>
                  <a:srgbClr val="0000FF"/>
                </a:solidFill>
                <a:latin typeface="微软雅黑" panose="020B0503020204020204" pitchFamily="34" charset="-122"/>
                <a:ea typeface="微软雅黑" panose="020B0503020204020204" pitchFamily="34" charset="-122"/>
              </a:rPr>
              <a:t>转接</a:t>
            </a:r>
            <a:r>
              <a:rPr lang="zh-CN" altLang="en-US" sz="2000" b="1" dirty="0">
                <a:solidFill>
                  <a:srgbClr val="FF0000"/>
                </a:solidFill>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把一条电话线转接到另一条电话线，使它们连通起来。</a:t>
            </a: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从通信资源的分配角度来看，“交换”就是按照某种方式</a:t>
            </a:r>
            <a:r>
              <a:rPr lang="zh-CN" altLang="en-US" sz="2000" b="1" dirty="0">
                <a:solidFill>
                  <a:srgbClr val="0000FF"/>
                </a:solidFill>
                <a:latin typeface="微软雅黑" panose="020B0503020204020204" pitchFamily="34" charset="-122"/>
                <a:ea typeface="微软雅黑" panose="020B0503020204020204" pitchFamily="34" charset="-122"/>
              </a:rPr>
              <a:t>动态地分配</a:t>
            </a:r>
            <a:r>
              <a:rPr lang="zh-CN" altLang="en-US" sz="2000" b="1" dirty="0">
                <a:latin typeface="微软雅黑" panose="020B0503020204020204" pitchFamily="34" charset="-122"/>
                <a:ea typeface="微软雅黑" panose="020B0503020204020204" pitchFamily="34" charset="-122"/>
              </a:rPr>
              <a:t>传输线路的资源。</a:t>
            </a:r>
            <a:endParaRPr lang="en-US" altLang="zh-CN" sz="2000" b="1" dirty="0">
              <a:latin typeface="微软雅黑" panose="020B0503020204020204" pitchFamily="34" charset="-122"/>
              <a:ea typeface="微软雅黑" panose="020B0503020204020204" pitchFamily="34" charset="-122"/>
            </a:endParaRPr>
          </a:p>
        </p:txBody>
      </p:sp>
      <p:sp>
        <p:nvSpPr>
          <p:cNvPr id="45" name="圆角矩形 44"/>
          <p:cNvSpPr/>
          <p:nvPr/>
        </p:nvSpPr>
        <p:spPr>
          <a:xfrm>
            <a:off x="4515445" y="1491537"/>
            <a:ext cx="4088939" cy="2750736"/>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6" name="直接连接符 45"/>
          <p:cNvCxnSpPr/>
          <p:nvPr/>
        </p:nvCxnSpPr>
        <p:spPr>
          <a:xfrm>
            <a:off x="5666705" y="2067731"/>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4957092" y="2674156"/>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5465092" y="2920219"/>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V="1">
            <a:off x="6355680" y="3004356"/>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flipV="1">
            <a:off x="6871617" y="2980544"/>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a:stCxn id="64" idx="1"/>
          </p:cNvCxnSpPr>
          <p:nvPr/>
        </p:nvCxnSpPr>
        <p:spPr>
          <a:xfrm flipV="1">
            <a:off x="6467988" y="1743942"/>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flipV="1">
            <a:off x="6966867" y="1951844"/>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64" idx="5"/>
          </p:cNvCxnSpPr>
          <p:nvPr/>
        </p:nvCxnSpPr>
        <p:spPr>
          <a:xfrm flipV="1">
            <a:off x="7290717" y="2464666"/>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55" name="图片 1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98330" y="24979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1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41242" y="33345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图片 1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967" y="368380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17"/>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49455" y="3245656"/>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图片 1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47617" y="1786744"/>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55680" y="1612119"/>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2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90717" y="1724831"/>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2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66980" y="2310619"/>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 name="立方体 63"/>
          <p:cNvSpPr/>
          <p:nvPr/>
        </p:nvSpPr>
        <p:spPr>
          <a:xfrm>
            <a:off x="5865143" y="2370955"/>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7" name="直接连接符 86"/>
          <p:cNvCxnSpPr/>
          <p:nvPr/>
        </p:nvCxnSpPr>
        <p:spPr>
          <a:xfrm>
            <a:off x="6115967" y="2425791"/>
            <a:ext cx="975832" cy="723471"/>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6494587" y="2425791"/>
            <a:ext cx="796130" cy="26092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nvCxnSpPr>
        <p:spPr>
          <a:xfrm>
            <a:off x="5950867" y="2768518"/>
            <a:ext cx="531189" cy="467904"/>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接连接符 98"/>
          <p:cNvCxnSpPr/>
          <p:nvPr/>
        </p:nvCxnSpPr>
        <p:spPr>
          <a:xfrm flipV="1">
            <a:off x="5956382" y="2425791"/>
            <a:ext cx="1079145" cy="779743"/>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a:off x="6089304" y="2434918"/>
            <a:ext cx="472375" cy="815572"/>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50295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AutoShape 5"/>
          <p:cNvSpPr>
            <a:spLocks noChangeArrowheads="1"/>
          </p:cNvSpPr>
          <p:nvPr/>
        </p:nvSpPr>
        <p:spPr bwMode="auto">
          <a:xfrm>
            <a:off x="505072" y="814007"/>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4515" name="Rectangle 6"/>
          <p:cNvSpPr>
            <a:spLocks noChangeArrowheads="1"/>
          </p:cNvSpPr>
          <p:nvPr/>
        </p:nvSpPr>
        <p:spPr bwMode="auto">
          <a:xfrm>
            <a:off x="3702050" y="788607"/>
            <a:ext cx="17224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电路交换特点</a:t>
            </a:r>
          </a:p>
        </p:txBody>
      </p:sp>
      <p:sp>
        <p:nvSpPr>
          <p:cNvPr id="64516" name="Rectangle 68"/>
          <p:cNvSpPr>
            <a:spLocks noChangeArrowheads="1"/>
          </p:cNvSpPr>
          <p:nvPr/>
        </p:nvSpPr>
        <p:spPr bwMode="auto">
          <a:xfrm>
            <a:off x="505072" y="1171194"/>
            <a:ext cx="8133857" cy="39010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电路交换必定是</a:t>
            </a:r>
            <a:r>
              <a:rPr lang="zh-CN" altLang="en-US" sz="2000" b="1" dirty="0">
                <a:solidFill>
                  <a:srgbClr val="0000FF"/>
                </a:solidFill>
                <a:latin typeface="微软雅黑" panose="020B0503020204020204" pitchFamily="34" charset="-122"/>
                <a:ea typeface="微软雅黑" panose="020B0503020204020204" pitchFamily="34" charset="-122"/>
              </a:rPr>
              <a:t>面向连接</a:t>
            </a:r>
            <a:r>
              <a:rPr lang="zh-CN" altLang="en-US" sz="2000" b="1" dirty="0">
                <a:solidFill>
                  <a:prstClr val="black"/>
                </a:solidFill>
                <a:latin typeface="微软雅黑" panose="020B0503020204020204" pitchFamily="34" charset="-122"/>
                <a:ea typeface="微软雅黑" panose="020B0503020204020204" pitchFamily="34" charset="-122"/>
              </a:rPr>
              <a:t>的。 </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电路交换分为三个阶段：</a:t>
            </a: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建立连接：</a:t>
            </a:r>
            <a:r>
              <a:rPr lang="zh-CN" altLang="en-US" sz="2000" b="1" dirty="0">
                <a:solidFill>
                  <a:prstClr val="black"/>
                </a:solidFill>
                <a:latin typeface="微软雅黑" panose="020B0503020204020204" pitchFamily="34" charset="-122"/>
                <a:ea typeface="微软雅黑" panose="020B0503020204020204" pitchFamily="34" charset="-122"/>
              </a:rPr>
              <a:t>建立</a:t>
            </a:r>
            <a:r>
              <a:rPr lang="zh-CN" altLang="zh-CN" sz="2000" b="1" dirty="0">
                <a:solidFill>
                  <a:prstClr val="black"/>
                </a:solidFill>
                <a:latin typeface="微软雅黑" panose="020B0503020204020204" pitchFamily="34" charset="-122"/>
                <a:ea typeface="微软雅黑" panose="020B0503020204020204" pitchFamily="34" charset="-122"/>
              </a:rPr>
              <a:t>一条专用的物理通路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，以</a:t>
            </a:r>
            <a:r>
              <a:rPr lang="zh-CN" altLang="zh-CN" sz="2000" b="1" dirty="0">
                <a:solidFill>
                  <a:prstClr val="black"/>
                </a:solidFill>
                <a:latin typeface="微软雅黑" panose="020B0503020204020204" pitchFamily="34" charset="-122"/>
                <a:ea typeface="微软雅黑" panose="020B0503020204020204" pitchFamily="34" charset="-122"/>
              </a:rPr>
              <a:t>保证双方通话时所需的通信资源在通信时不会被其他用户占用</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通信：</a:t>
            </a:r>
            <a:r>
              <a:rPr lang="zh-CN" altLang="zh-CN" sz="2000" b="1" dirty="0">
                <a:solidFill>
                  <a:prstClr val="black"/>
                </a:solidFill>
                <a:latin typeface="微软雅黑" panose="020B0503020204020204" pitchFamily="34" charset="-122"/>
                <a:ea typeface="微软雅黑" panose="020B0503020204020204" pitchFamily="34" charset="-122"/>
              </a:rPr>
              <a:t>主叫和被叫双方就能互相通电话</a:t>
            </a:r>
            <a:r>
              <a:rPr lang="zh-CN" altLang="en-US" sz="2000" b="1" dirty="0">
                <a:solidFill>
                  <a:prstClr val="black"/>
                </a:solidFill>
                <a:latin typeface="微软雅黑" panose="020B0503020204020204" pitchFamily="34" charset="-122"/>
                <a:ea typeface="微软雅黑" panose="020B0503020204020204" pitchFamily="34" charset="-122"/>
              </a:rPr>
              <a:t>；</a:t>
            </a:r>
            <a:endParaRPr lang="zh-CN" altLang="en-US" sz="2000" b="1" dirty="0">
              <a:solidFill>
                <a:srgbClr val="0000CC"/>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释放连接：</a:t>
            </a:r>
            <a:r>
              <a:rPr lang="zh-CN" altLang="zh-CN" sz="2000" b="1" dirty="0">
                <a:solidFill>
                  <a:prstClr val="black"/>
                </a:solidFill>
                <a:latin typeface="微软雅黑" panose="020B0503020204020204" pitchFamily="34" charset="-122"/>
                <a:ea typeface="微软雅黑" panose="020B0503020204020204" pitchFamily="34" charset="-122"/>
              </a:rPr>
              <a:t>释放刚才使用的这条专用的物理通路（</a:t>
            </a:r>
            <a:r>
              <a:rPr lang="zh-CN" altLang="en-US" sz="2000" b="1" dirty="0">
                <a:solidFill>
                  <a:prstClr val="black"/>
                </a:solidFill>
                <a:latin typeface="微软雅黑" panose="020B0503020204020204" pitchFamily="34" charset="-122"/>
                <a:ea typeface="微软雅黑" panose="020B0503020204020204" pitchFamily="34" charset="-122"/>
              </a:rPr>
              <a:t>释放</a:t>
            </a:r>
            <a:r>
              <a:rPr lang="zh-CN" altLang="zh-CN" sz="2000" b="1" dirty="0">
                <a:solidFill>
                  <a:prstClr val="black"/>
                </a:solidFill>
                <a:latin typeface="微软雅黑" panose="020B0503020204020204" pitchFamily="34" charset="-122"/>
                <a:ea typeface="微软雅黑" panose="020B0503020204020204" pitchFamily="34" charset="-122"/>
              </a:rPr>
              <a:t>刚才占用的所有通信资源</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en-US" sz="2000" b="1" dirty="0" smtClean="0">
                <a:solidFill>
                  <a:prstClr val="black"/>
                </a:solidFill>
                <a:latin typeface="微软雅黑" panose="020B0503020204020204" pitchFamily="34" charset="-122"/>
                <a:ea typeface="微软雅黑" panose="020B0503020204020204" pitchFamily="34" charset="-122"/>
              </a:rPr>
              <a:t>。</a:t>
            </a:r>
            <a:endParaRPr lang="en-US" altLang="zh-CN" sz="2000" b="1" dirty="0" smtClean="0">
              <a:solidFill>
                <a:prstClr val="black"/>
              </a:solidFill>
              <a:latin typeface="微软雅黑" panose="020B0503020204020204" pitchFamily="34" charset="-122"/>
              <a:ea typeface="微软雅黑" panose="020B0503020204020204" pitchFamily="34" charset="-122"/>
            </a:endParaRPr>
          </a:p>
          <a:p>
            <a:pPr marL="285750" lvl="1" indent="-285750">
              <a:lnSpc>
                <a:spcPts val="3300"/>
              </a:lnSpc>
              <a:buClr>
                <a:srgbClr val="0070C0"/>
              </a:buClr>
              <a:buFont typeface="Wingdings" panose="05000000000000000000" pitchFamily="2" charset="2"/>
              <a:buChar char="l"/>
            </a:pPr>
            <a:r>
              <a:rPr lang="zh-CN" altLang="en-US" sz="2000" b="1" dirty="0" smtClean="0">
                <a:solidFill>
                  <a:prstClr val="black"/>
                </a:solidFill>
                <a:latin typeface="微软雅黑" panose="020B0503020204020204" pitchFamily="34" charset="-122"/>
                <a:ea typeface="微软雅黑" panose="020B0503020204020204" pitchFamily="34" charset="-122"/>
              </a:rPr>
              <a:t>电路交换的通信线路利用率往往很低。</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542925" lvl="1" indent="-274638">
              <a:lnSpc>
                <a:spcPts val="3300"/>
              </a:lnSpc>
              <a:buClr>
                <a:srgbClr val="7030A0"/>
              </a:buClr>
              <a:buFont typeface="Calibri" panose="020F0502020204030204" pitchFamily="34" charset="0"/>
              <a:buAutoNum type="arabicPeriod"/>
            </a:pP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8299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AutoShape 5"/>
          <p:cNvSpPr>
            <a:spLocks noChangeArrowheads="1"/>
          </p:cNvSpPr>
          <p:nvPr/>
        </p:nvSpPr>
        <p:spPr bwMode="auto">
          <a:xfrm>
            <a:off x="505072" y="905447"/>
            <a:ext cx="8133857" cy="309562"/>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87" name="矩形 2"/>
          <p:cNvSpPr>
            <a:spLocks noChangeArrowheads="1"/>
          </p:cNvSpPr>
          <p:nvPr/>
        </p:nvSpPr>
        <p:spPr bwMode="auto">
          <a:xfrm>
            <a:off x="615950" y="863727"/>
            <a:ext cx="28793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分组交换的主要特点 </a:t>
            </a:r>
          </a:p>
        </p:txBody>
      </p:sp>
      <p:sp>
        <p:nvSpPr>
          <p:cNvPr id="67588" name="矩形 3"/>
          <p:cNvSpPr>
            <a:spLocks noChangeArrowheads="1"/>
          </p:cNvSpPr>
          <p:nvPr/>
        </p:nvSpPr>
        <p:spPr bwMode="auto">
          <a:xfrm>
            <a:off x="505072" y="1283272"/>
            <a:ext cx="7651376" cy="938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分组交换则采用</a:t>
            </a:r>
            <a:r>
              <a:rPr lang="zh-CN" altLang="zh-CN" sz="2000" b="1" dirty="0">
                <a:solidFill>
                  <a:srgbClr val="0000FF"/>
                </a:solidFill>
                <a:latin typeface="微软雅黑" panose="020B0503020204020204" pitchFamily="34" charset="-122"/>
                <a:ea typeface="微软雅黑" panose="020B0503020204020204" pitchFamily="34" charset="-122"/>
              </a:rPr>
              <a:t>存储转发</a:t>
            </a:r>
            <a:r>
              <a:rPr lang="zh-CN" altLang="zh-CN" sz="2000" b="1" dirty="0">
                <a:latin typeface="微软雅黑" panose="020B0503020204020204" pitchFamily="34" charset="-122"/>
                <a:ea typeface="微软雅黑" panose="020B0503020204020204" pitchFamily="34" charset="-122"/>
              </a:rPr>
              <a:t>技术</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在发送端，先把较长的报文</a:t>
            </a:r>
            <a:r>
              <a:rPr lang="zh-CN" altLang="en-US" sz="2000" b="1" dirty="0">
                <a:solidFill>
                  <a:srgbClr val="0000FF"/>
                </a:solidFill>
                <a:latin typeface="微软雅黑" panose="020B0503020204020204" pitchFamily="34" charset="-122"/>
                <a:ea typeface="微软雅黑" panose="020B0503020204020204" pitchFamily="34" charset="-122"/>
              </a:rPr>
              <a:t>划分成较短的、固定长度的数据段。 </a:t>
            </a:r>
          </a:p>
        </p:txBody>
      </p:sp>
      <p:sp>
        <p:nvSpPr>
          <p:cNvPr id="67589" name="Line 8"/>
          <p:cNvSpPr>
            <a:spLocks noChangeShapeType="1"/>
          </p:cNvSpPr>
          <p:nvPr/>
        </p:nvSpPr>
        <p:spPr bwMode="auto">
          <a:xfrm>
            <a:off x="1833563" y="2546350"/>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0" name="Text Box 9"/>
          <p:cNvSpPr txBox="1">
            <a:spLocks noChangeArrowheads="1"/>
          </p:cNvSpPr>
          <p:nvPr/>
        </p:nvSpPr>
        <p:spPr bwMode="auto">
          <a:xfrm>
            <a:off x="4330700" y="2395538"/>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p>
        </p:txBody>
      </p:sp>
      <p:sp>
        <p:nvSpPr>
          <p:cNvPr id="67591" name="Rectangle 74"/>
          <p:cNvSpPr>
            <a:spLocks noChangeArrowheads="1"/>
          </p:cNvSpPr>
          <p:nvPr/>
        </p:nvSpPr>
        <p:spPr bwMode="auto">
          <a:xfrm>
            <a:off x="1833563" y="2762250"/>
            <a:ext cx="5616575"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grpSp>
        <p:nvGrpSpPr>
          <p:cNvPr id="8" name="Group 81"/>
          <p:cNvGrpSpPr/>
          <p:nvPr/>
        </p:nvGrpSpPr>
        <p:grpSpPr bwMode="auto">
          <a:xfrm>
            <a:off x="3035300" y="3222625"/>
            <a:ext cx="3179763" cy="922338"/>
            <a:chOff x="1882" y="2496"/>
            <a:chExt cx="1849" cy="581"/>
          </a:xfrm>
        </p:grpSpPr>
        <p:sp>
          <p:nvSpPr>
            <p:cNvPr id="67596" name="Text Box 78"/>
            <p:cNvSpPr txBox="1">
              <a:spLocks noChangeArrowheads="1"/>
            </p:cNvSpPr>
            <p:nvPr/>
          </p:nvSpPr>
          <p:spPr bwMode="auto">
            <a:xfrm>
              <a:off x="1882" y="2864"/>
              <a:ext cx="1849"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latin typeface="微软雅黑" panose="020B0503020204020204" pitchFamily="34" charset="-122"/>
                  <a:ea typeface="微软雅黑" panose="020B0503020204020204" pitchFamily="34" charset="-122"/>
                </a:rPr>
                <a:t>假定这个报文较长不便于传输</a:t>
              </a:r>
            </a:p>
          </p:txBody>
        </p:sp>
        <p:sp>
          <p:nvSpPr>
            <p:cNvPr id="67597" name="Line 79"/>
            <p:cNvSpPr>
              <a:spLocks noChangeShapeType="1"/>
            </p:cNvSpPr>
            <p:nvPr/>
          </p:nvSpPr>
          <p:spPr bwMode="auto">
            <a:xfrm flipV="1">
              <a:off x="2789" y="2496"/>
              <a:ext cx="91" cy="362"/>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cxnSp>
        <p:nvCxnSpPr>
          <p:cNvPr id="67593" name="直接连接符 10"/>
          <p:cNvCxnSpPr>
            <a:cxnSpLocks noChangeShapeType="1"/>
          </p:cNvCxnSpPr>
          <p:nvPr/>
        </p:nvCxnSpPr>
        <p:spPr bwMode="auto">
          <a:xfrm>
            <a:off x="1835150"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594" name="直接连接符 11"/>
          <p:cNvCxnSpPr>
            <a:cxnSpLocks noChangeShapeType="1"/>
          </p:cNvCxnSpPr>
          <p:nvPr/>
        </p:nvCxnSpPr>
        <p:spPr bwMode="auto">
          <a:xfrm>
            <a:off x="7434263" y="2306638"/>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7595" name="Text Box 76"/>
          <p:cNvSpPr txBox="1">
            <a:spLocks noChangeArrowheads="1"/>
          </p:cNvSpPr>
          <p:nvPr/>
        </p:nvSpPr>
        <p:spPr bwMode="auto">
          <a:xfrm>
            <a:off x="1835150" y="2782888"/>
            <a:ext cx="5614988" cy="41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a:solidFill>
                  <a:srgbClr val="0000FF"/>
                </a:solidFill>
              </a:rPr>
              <a:t>1101000110101010110101011100010011010010</a:t>
            </a:r>
          </a:p>
        </p:txBody>
      </p:sp>
      <p:grpSp>
        <p:nvGrpSpPr>
          <p:cNvPr id="3" name="组合 2"/>
          <p:cNvGrpSpPr/>
          <p:nvPr/>
        </p:nvGrpSpPr>
        <p:grpSpPr>
          <a:xfrm>
            <a:off x="1909947" y="2829071"/>
            <a:ext cx="5524317" cy="323557"/>
            <a:chOff x="1909947" y="2829071"/>
            <a:chExt cx="5524317" cy="323557"/>
          </a:xfrm>
        </p:grpSpPr>
        <p:sp>
          <p:nvSpPr>
            <p:cNvPr id="2" name="矩形 1"/>
            <p:cNvSpPr/>
            <p:nvPr/>
          </p:nvSpPr>
          <p:spPr>
            <a:xfrm>
              <a:off x="1909947" y="2829071"/>
              <a:ext cx="195866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868614" y="2829071"/>
              <a:ext cx="1856937"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5725552" y="2829071"/>
              <a:ext cx="1708712" cy="323557"/>
            </a:xfrm>
            <a:prstGeom prst="rect">
              <a:avLst/>
            </a:prstGeom>
            <a:solidFill>
              <a:srgbClr val="66CCFF">
                <a:alpha val="40000"/>
              </a:srgbClr>
            </a:solid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5171256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8611" name="Rectangle 6"/>
          <p:cNvSpPr>
            <a:spLocks noChangeArrowheads="1"/>
          </p:cNvSpPr>
          <p:nvPr/>
        </p:nvSpPr>
        <p:spPr bwMode="auto">
          <a:xfrm>
            <a:off x="3444875" y="723900"/>
            <a:ext cx="22367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prstClr val="white"/>
                </a:solidFill>
                <a:ea typeface="微软雅黑" panose="020B0503020204020204" pitchFamily="34" charset="-122"/>
              </a:rPr>
              <a:t>添加首部构成分组</a:t>
            </a:r>
          </a:p>
        </p:txBody>
      </p:sp>
      <p:sp>
        <p:nvSpPr>
          <p:cNvPr id="68612" name="Rectangle 68"/>
          <p:cNvSpPr>
            <a:spLocks noChangeArrowheads="1"/>
          </p:cNvSpPr>
          <p:nvPr/>
        </p:nvSpPr>
        <p:spPr bwMode="auto">
          <a:xfrm>
            <a:off x="505072" y="1143000"/>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solidFill>
                  <a:prstClr val="black"/>
                </a:solidFill>
                <a:latin typeface="微软雅黑" panose="020B0503020204020204" pitchFamily="34" charset="-122"/>
                <a:ea typeface="微软雅黑" panose="020B0503020204020204" pitchFamily="34" charset="-122"/>
              </a:rPr>
              <a:t>每一个数据段前面添加上</a:t>
            </a:r>
            <a:r>
              <a:rPr lang="zh-CN" altLang="en-US" sz="2000" b="1" dirty="0">
                <a:solidFill>
                  <a:srgbClr val="0000FF"/>
                </a:solidFill>
                <a:latin typeface="微软雅黑" panose="020B0503020204020204" pitchFamily="34" charset="-122"/>
                <a:ea typeface="微软雅黑" panose="020B0503020204020204" pitchFamily="34" charset="-122"/>
              </a:rPr>
              <a:t>首部</a:t>
            </a:r>
            <a:r>
              <a:rPr lang="zh-CN" altLang="en-US" sz="2000" b="1" dirty="0">
                <a:solidFill>
                  <a:prstClr val="black"/>
                </a:solidFill>
                <a:latin typeface="微软雅黑" panose="020B0503020204020204" pitchFamily="34" charset="-122"/>
                <a:ea typeface="微软雅黑" panose="020B0503020204020204" pitchFamily="34" charset="-122"/>
              </a:rPr>
              <a:t>构成</a:t>
            </a:r>
            <a:r>
              <a:rPr lang="zh-CN" altLang="en-US" sz="2000" b="1" dirty="0">
                <a:solidFill>
                  <a:srgbClr val="0000FF"/>
                </a:solidFill>
                <a:latin typeface="微软雅黑" panose="020B0503020204020204" pitchFamily="34" charset="-122"/>
                <a:ea typeface="微软雅黑" panose="020B0503020204020204" pitchFamily="34" charset="-122"/>
              </a:rPr>
              <a:t>分组 </a:t>
            </a:r>
            <a:r>
              <a:rPr lang="en-US" altLang="zh-CN" sz="2000" b="1" dirty="0">
                <a:solidFill>
                  <a:prstClr val="black"/>
                </a:solidFill>
                <a:latin typeface="微软雅黑" panose="020B0503020204020204" pitchFamily="34" charset="-122"/>
                <a:ea typeface="微软雅黑" panose="020B0503020204020204" pitchFamily="34" charset="-122"/>
              </a:rPr>
              <a:t>(packet)</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5" name="Rectangle 12"/>
          <p:cNvSpPr>
            <a:spLocks noChangeArrowheads="1"/>
          </p:cNvSpPr>
          <p:nvPr/>
        </p:nvSpPr>
        <p:spPr bwMode="auto">
          <a:xfrm>
            <a:off x="2027238" y="1917700"/>
            <a:ext cx="1870075"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6" name="Rectangle 13"/>
          <p:cNvSpPr>
            <a:spLocks noChangeArrowheads="1"/>
          </p:cNvSpPr>
          <p:nvPr/>
        </p:nvSpPr>
        <p:spPr bwMode="auto">
          <a:xfrm>
            <a:off x="389890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7" name="Rectangle 14"/>
          <p:cNvSpPr>
            <a:spLocks noChangeArrowheads="1"/>
          </p:cNvSpPr>
          <p:nvPr/>
        </p:nvSpPr>
        <p:spPr bwMode="auto">
          <a:xfrm>
            <a:off x="5772150" y="1917700"/>
            <a:ext cx="1871663" cy="431800"/>
          </a:xfrm>
          <a:prstGeom prst="rect">
            <a:avLst/>
          </a:prstGeom>
          <a:solidFill>
            <a:srgbClr val="B1D8F9"/>
          </a:solidFill>
          <a:ln w="28575">
            <a:solidFill>
              <a:srgbClr val="0070C0"/>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p>
        </p:txBody>
      </p:sp>
      <p:sp>
        <p:nvSpPr>
          <p:cNvPr id="8" name="Rectangle 16"/>
          <p:cNvSpPr>
            <a:spLocks noChangeArrowheads="1"/>
          </p:cNvSpPr>
          <p:nvPr/>
        </p:nvSpPr>
        <p:spPr bwMode="auto">
          <a:xfrm>
            <a:off x="1401763" y="2525713"/>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9" name="Rectangle 19"/>
          <p:cNvSpPr>
            <a:spLocks noChangeArrowheads="1"/>
          </p:cNvSpPr>
          <p:nvPr/>
        </p:nvSpPr>
        <p:spPr bwMode="auto">
          <a:xfrm>
            <a:off x="3273425" y="3252788"/>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sp>
        <p:nvSpPr>
          <p:cNvPr id="10" name="Rectangle 20"/>
          <p:cNvSpPr>
            <a:spLocks noChangeArrowheads="1"/>
          </p:cNvSpPr>
          <p:nvPr/>
        </p:nvSpPr>
        <p:spPr bwMode="auto">
          <a:xfrm>
            <a:off x="5153025" y="392747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p>
        </p:txBody>
      </p:sp>
      <p:grpSp>
        <p:nvGrpSpPr>
          <p:cNvPr id="11" name="Group 25"/>
          <p:cNvGrpSpPr/>
          <p:nvPr/>
        </p:nvGrpSpPr>
        <p:grpSpPr bwMode="auto">
          <a:xfrm>
            <a:off x="1390650" y="1949450"/>
            <a:ext cx="2495550" cy="479425"/>
            <a:chOff x="2063" y="2544"/>
            <a:chExt cx="1451" cy="302"/>
          </a:xfrm>
        </p:grpSpPr>
        <p:sp>
          <p:nvSpPr>
            <p:cNvPr id="68633" name="AutoShape 21"/>
            <p:cNvSpPr/>
            <p:nvPr/>
          </p:nvSpPr>
          <p:spPr bwMode="auto">
            <a:xfrm rot="5400000">
              <a:off x="2744" y="2075"/>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4" name="Text Box 24"/>
            <p:cNvSpPr txBox="1">
              <a:spLocks noChangeArrowheads="1"/>
            </p:cNvSpPr>
            <p:nvPr/>
          </p:nvSpPr>
          <p:spPr bwMode="auto">
            <a:xfrm>
              <a:off x="2627" y="2544"/>
              <a:ext cx="411"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nvGrpSpPr>
          <p:cNvPr id="14" name="Group 26"/>
          <p:cNvGrpSpPr/>
          <p:nvPr/>
        </p:nvGrpSpPr>
        <p:grpSpPr bwMode="auto">
          <a:xfrm>
            <a:off x="3273425" y="2724150"/>
            <a:ext cx="2495550" cy="488950"/>
            <a:chOff x="1973" y="2484"/>
            <a:chExt cx="1451" cy="308"/>
          </a:xfrm>
        </p:grpSpPr>
        <p:sp>
          <p:nvSpPr>
            <p:cNvPr id="68631" name="AutoShape 27"/>
            <p:cNvSpPr/>
            <p:nvPr/>
          </p:nvSpPr>
          <p:spPr bwMode="auto">
            <a:xfrm rot="5400000">
              <a:off x="2654" y="2021"/>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2" name="Text Box 28"/>
            <p:cNvSpPr txBox="1">
              <a:spLocks noChangeArrowheads="1"/>
            </p:cNvSpPr>
            <p:nvPr/>
          </p:nvSpPr>
          <p:spPr bwMode="auto">
            <a:xfrm>
              <a:off x="2513" y="248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nvGrpSpPr>
          <p:cNvPr id="17" name="Group 29"/>
          <p:cNvGrpSpPr/>
          <p:nvPr/>
        </p:nvGrpSpPr>
        <p:grpSpPr bwMode="auto">
          <a:xfrm>
            <a:off x="5146675" y="3419475"/>
            <a:ext cx="2495550" cy="469900"/>
            <a:chOff x="1883" y="2364"/>
            <a:chExt cx="1451" cy="296"/>
          </a:xfrm>
        </p:grpSpPr>
        <p:sp>
          <p:nvSpPr>
            <p:cNvPr id="68629" name="AutoShape 30"/>
            <p:cNvSpPr/>
            <p:nvPr/>
          </p:nvSpPr>
          <p:spPr bwMode="auto">
            <a:xfrm rot="5400000">
              <a:off x="2564" y="188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8630" name="Text Box 31"/>
            <p:cNvSpPr txBox="1">
              <a:spLocks noChangeArrowheads="1"/>
            </p:cNvSpPr>
            <p:nvPr/>
          </p:nvSpPr>
          <p:spPr bwMode="auto">
            <a:xfrm>
              <a:off x="2411" y="2364"/>
              <a:ext cx="368" cy="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nvGrpSpPr>
          <p:cNvPr id="20" name="组合 19"/>
          <p:cNvGrpSpPr/>
          <p:nvPr/>
        </p:nvGrpSpPr>
        <p:grpSpPr bwMode="auto">
          <a:xfrm>
            <a:off x="2027238" y="1566863"/>
            <a:ext cx="5616575" cy="307975"/>
            <a:chOff x="1898781" y="2727667"/>
            <a:chExt cx="5616840" cy="307975"/>
          </a:xfrm>
        </p:grpSpPr>
        <p:grpSp>
          <p:nvGrpSpPr>
            <p:cNvPr id="68624" name="Group 15"/>
            <p:cNvGrpSpPr/>
            <p:nvPr/>
          </p:nvGrpSpPr>
          <p:grpSpPr bwMode="auto">
            <a:xfrm>
              <a:off x="1898781" y="2727667"/>
              <a:ext cx="5616840" cy="307975"/>
              <a:chOff x="1247" y="1803"/>
              <a:chExt cx="3266" cy="194"/>
            </a:xfrm>
          </p:grpSpPr>
          <p:sp>
            <p:nvSpPr>
              <p:cNvPr id="68627"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68628"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p>
            </p:txBody>
          </p:sp>
        </p:grpSp>
        <p:cxnSp>
          <p:nvCxnSpPr>
            <p:cNvPr id="68625"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8626"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4068046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20"/>
                                        </p:tgtEl>
                                        <p:attrNameLst>
                                          <p:attrName>style.visibility</p:attrName>
                                        </p:attrNameLst>
                                      </p:cBhvr>
                                      <p:to>
                                        <p:strVal val="hidden"/>
                                      </p:to>
                                    </p:set>
                                  </p:childTnLst>
                                </p:cTn>
                              </p:par>
                              <p:par>
                                <p:cTn id="7" presetID="42" presetClass="path" presetSubtype="0" accel="50000" decel="50000" fill="hold" grpId="0" nodeType="withEffect">
                                  <p:stCondLst>
                                    <p:cond delay="0"/>
                                  </p:stCondLst>
                                  <p:childTnLst>
                                    <p:animMotion origin="layout" path="M 1.66667E-6 -0.00555 L 1.66667E-6 0.11934 " pathEditMode="relative" rAng="0" ptsTypes="AA">
                                      <p:cBhvr>
                                        <p:cTn id="8" dur="2000" fill="hold"/>
                                        <p:tgtEl>
                                          <p:spTgt spid="5"/>
                                        </p:tgtEl>
                                        <p:attrNameLst>
                                          <p:attrName>ppt_x</p:attrName>
                                          <p:attrName>ppt_y</p:attrName>
                                        </p:attrNameLst>
                                      </p:cBhvr>
                                      <p:rCtr x="0" y="6229"/>
                                    </p:animMotion>
                                  </p:childTnLst>
                                </p:cTn>
                              </p:par>
                            </p:childTnLst>
                          </p:cTn>
                        </p:par>
                        <p:par>
                          <p:cTn id="9" fill="hold">
                            <p:stCondLst>
                              <p:cond delay="0"/>
                            </p:stCondLst>
                            <p:childTnLst>
                              <p:par>
                                <p:cTn id="10" presetID="1" presetClass="entr" presetSubtype="0" fill="hold" grpId="0" nodeType="afterEffect">
                                  <p:stCondLst>
                                    <p:cond delay="500"/>
                                  </p:stCondLst>
                                  <p:childTnLst>
                                    <p:set>
                                      <p:cBhvr>
                                        <p:cTn id="11" dur="1" fill="hold">
                                          <p:stCondLst>
                                            <p:cond delay="0"/>
                                          </p:stCondLst>
                                        </p:cTn>
                                        <p:tgtEl>
                                          <p:spTgt spid="8"/>
                                        </p:tgtEl>
                                        <p:attrNameLst>
                                          <p:attrName>style.visibility</p:attrName>
                                        </p:attrNameLst>
                                      </p:cBhvr>
                                      <p:to>
                                        <p:strVal val="visible"/>
                                      </p:to>
                                    </p:set>
                                  </p:childTnLst>
                                </p:cTn>
                              </p:par>
                            </p:childTnLst>
                          </p:cTn>
                        </p:par>
                        <p:par>
                          <p:cTn id="12" fill="hold">
                            <p:stCondLst>
                              <p:cond delay="500"/>
                            </p:stCondLst>
                            <p:childTnLst>
                              <p:par>
                                <p:cTn id="13" presetID="1" presetClass="entr" presetSubtype="0" fill="hold" nodeType="afterEffect">
                                  <p:stCondLst>
                                    <p:cond delay="500"/>
                                  </p:stCondLst>
                                  <p:childTnLst>
                                    <p:set>
                                      <p:cBhvr>
                                        <p:cTn id="14" dur="1" fill="hold">
                                          <p:stCondLst>
                                            <p:cond delay="0"/>
                                          </p:stCondLst>
                                        </p:cTn>
                                        <p:tgtEl>
                                          <p:spTgt spid="11"/>
                                        </p:tgtEl>
                                        <p:attrNameLst>
                                          <p:attrName>style.visibility</p:attrName>
                                        </p:attrNameLst>
                                      </p:cBhvr>
                                      <p:to>
                                        <p:strVal val="visible"/>
                                      </p:to>
                                    </p:set>
                                  </p:childTnLst>
                                </p:cTn>
                              </p:par>
                            </p:childTnLst>
                          </p:cTn>
                        </p:par>
                        <p:par>
                          <p:cTn id="15" fill="hold">
                            <p:stCondLst>
                              <p:cond delay="1000"/>
                            </p:stCondLst>
                            <p:childTnLst>
                              <p:par>
                                <p:cTn id="16" presetID="42" presetClass="path" presetSubtype="0" accel="50000" decel="50000" fill="hold" grpId="0" nodeType="afterEffect">
                                  <p:stCondLst>
                                    <p:cond delay="500"/>
                                  </p:stCondLst>
                                  <p:childTnLst>
                                    <p:animMotion origin="layout" path="M 4.16667E-6 3.57077E-6 L 4.16667E-6 0.26025 " pathEditMode="relative" rAng="0" ptsTypes="AA">
                                      <p:cBhvr>
                                        <p:cTn id="17" dur="2000" fill="hold"/>
                                        <p:tgtEl>
                                          <p:spTgt spid="6"/>
                                        </p:tgtEl>
                                        <p:attrNameLst>
                                          <p:attrName>ppt_x</p:attrName>
                                          <p:attrName>ppt_y</p:attrName>
                                        </p:attrNameLst>
                                      </p:cBhvr>
                                      <p:rCtr x="0" y="13013"/>
                                    </p:animMotion>
                                  </p:childTnLst>
                                </p:cTn>
                              </p:par>
                            </p:childTnLst>
                          </p:cTn>
                        </p:par>
                        <p:par>
                          <p:cTn id="18" fill="hold">
                            <p:stCondLst>
                              <p:cond delay="3500"/>
                            </p:stCondLst>
                            <p:childTnLst>
                              <p:par>
                                <p:cTn id="19" presetID="1" presetClass="entr" presetSubtype="0" fill="hold" grpId="0" nodeType="afterEffect">
                                  <p:stCondLst>
                                    <p:cond delay="50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4000"/>
                            </p:stCondLst>
                            <p:childTnLst>
                              <p:par>
                                <p:cTn id="22" presetID="1" presetClass="entr" presetSubtype="0" fill="hold" nodeType="afterEffect">
                                  <p:stCondLst>
                                    <p:cond delay="50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4500"/>
                            </p:stCondLst>
                            <p:childTnLst>
                              <p:par>
                                <p:cTn id="25" presetID="42" presetClass="path" presetSubtype="0" accel="50000" decel="50000" fill="hold" grpId="0" nodeType="afterEffect">
                                  <p:stCondLst>
                                    <p:cond delay="500"/>
                                  </p:stCondLst>
                                  <p:childTnLst>
                                    <p:animMotion origin="layout" path="M 3.05556E-6 -0.01233 L 3.05556E-6 0.39161 " pathEditMode="relative" rAng="0" ptsTypes="AA">
                                      <p:cBhvr>
                                        <p:cTn id="26" dur="2000" fill="hold"/>
                                        <p:tgtEl>
                                          <p:spTgt spid="7"/>
                                        </p:tgtEl>
                                        <p:attrNameLst>
                                          <p:attrName>ppt_x</p:attrName>
                                          <p:attrName>ppt_y</p:attrName>
                                        </p:attrNameLst>
                                      </p:cBhvr>
                                      <p:rCtr x="0" y="20197"/>
                                    </p:animMotion>
                                  </p:childTnLst>
                                </p:cTn>
                              </p:par>
                            </p:childTnLst>
                          </p:cTn>
                        </p:par>
                        <p:par>
                          <p:cTn id="27" fill="hold">
                            <p:stCondLst>
                              <p:cond delay="7000"/>
                            </p:stCondLst>
                            <p:childTnLst>
                              <p:par>
                                <p:cTn id="28" presetID="1" presetClass="entr" presetSubtype="0" fill="hold" grpId="0" nodeType="afterEffect">
                                  <p:stCondLst>
                                    <p:cond delay="500"/>
                                  </p:stCondLst>
                                  <p:childTnLst>
                                    <p:set>
                                      <p:cBhvr>
                                        <p:cTn id="29" dur="1" fill="hold">
                                          <p:stCondLst>
                                            <p:cond delay="0"/>
                                          </p:stCondLst>
                                        </p:cTn>
                                        <p:tgtEl>
                                          <p:spTgt spid="10"/>
                                        </p:tgtEl>
                                        <p:attrNameLst>
                                          <p:attrName>style.visibility</p:attrName>
                                        </p:attrNameLst>
                                      </p:cBhvr>
                                      <p:to>
                                        <p:strVal val="visible"/>
                                      </p:to>
                                    </p:set>
                                  </p:childTnLst>
                                </p:cTn>
                              </p:par>
                            </p:childTnLst>
                          </p:cTn>
                        </p:par>
                        <p:par>
                          <p:cTn id="30" fill="hold">
                            <p:stCondLst>
                              <p:cond delay="7500"/>
                            </p:stCondLst>
                            <p:childTnLst>
                              <p:par>
                                <p:cTn id="31" presetID="1" presetClass="entr" presetSubtype="0" fill="hold" nodeType="afterEffect">
                                  <p:stCondLst>
                                    <p:cond delay="50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4"/>
          <p:cNvSpPr>
            <a:spLocks noChangeArrowheads="1"/>
          </p:cNvSpPr>
          <p:nvPr/>
        </p:nvSpPr>
        <p:spPr bwMode="auto">
          <a:xfrm>
            <a:off x="648968" y="1284940"/>
            <a:ext cx="7315200" cy="289401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eaLnBrk="1" hangingPunct="1">
              <a:lnSpc>
                <a:spcPct val="130000"/>
              </a:lnSpc>
              <a:spcBef>
                <a:spcPct val="0"/>
              </a:spcBef>
              <a:buClrTx/>
              <a:buSzTx/>
              <a:buFont typeface="Wingdings" pitchFamily="2" charset="2"/>
              <a:buChar char="Ø"/>
            </a:pPr>
            <a:r>
              <a:rPr kumimoji="0" lang="zh-CN" altLang="en-US" sz="2800" dirty="0">
                <a:solidFill>
                  <a:schemeClr val="tx1"/>
                </a:solidFill>
                <a:latin typeface="微软雅黑" pitchFamily="34" charset="-122"/>
                <a:ea typeface="微软雅黑" pitchFamily="34" charset="-122"/>
              </a:rPr>
              <a:t>了解有关计算机网络的基本概念</a:t>
            </a:r>
          </a:p>
          <a:p>
            <a:pPr eaLnBrk="1" hangingPunct="1">
              <a:lnSpc>
                <a:spcPct val="130000"/>
              </a:lnSpc>
              <a:spcBef>
                <a:spcPct val="0"/>
              </a:spcBef>
              <a:buClrTx/>
              <a:buSzTx/>
              <a:buFont typeface="Wingdings" pitchFamily="2" charset="2"/>
              <a:buChar char="Ø"/>
            </a:pPr>
            <a:r>
              <a:rPr kumimoji="0" lang="zh-CN" altLang="en-US" sz="2800" dirty="0">
                <a:solidFill>
                  <a:schemeClr val="tx1"/>
                </a:solidFill>
                <a:latin typeface="微软雅黑" pitchFamily="34" charset="-122"/>
                <a:ea typeface="微软雅黑" pitchFamily="34" charset="-122"/>
              </a:rPr>
              <a:t>掌握计算机网络的基本工作原理和主要技术</a:t>
            </a:r>
          </a:p>
          <a:p>
            <a:pPr eaLnBrk="1" hangingPunct="1">
              <a:lnSpc>
                <a:spcPct val="130000"/>
              </a:lnSpc>
              <a:spcBef>
                <a:spcPct val="0"/>
              </a:spcBef>
              <a:buClrTx/>
              <a:buSzTx/>
              <a:buFont typeface="Wingdings" pitchFamily="2" charset="2"/>
              <a:buChar char="Ø"/>
            </a:pPr>
            <a:r>
              <a:rPr kumimoji="0" lang="zh-CN" altLang="en-US" sz="2800" dirty="0">
                <a:solidFill>
                  <a:schemeClr val="tx1"/>
                </a:solidFill>
                <a:latin typeface="微软雅黑" pitchFamily="34" charset="-122"/>
                <a:ea typeface="微软雅黑" pitchFamily="34" charset="-122"/>
              </a:rPr>
              <a:t>学会基本的计算机网络应用原理及其方法</a:t>
            </a:r>
          </a:p>
          <a:p>
            <a:pPr eaLnBrk="1" hangingPunct="1">
              <a:lnSpc>
                <a:spcPct val="130000"/>
              </a:lnSpc>
              <a:spcBef>
                <a:spcPct val="0"/>
              </a:spcBef>
              <a:buClrTx/>
              <a:buSzTx/>
              <a:buFont typeface="Wingdings" pitchFamily="2" charset="2"/>
              <a:buChar char="Ø"/>
            </a:pPr>
            <a:r>
              <a:rPr kumimoji="0" lang="zh-CN" altLang="en-US" sz="2800" dirty="0">
                <a:solidFill>
                  <a:schemeClr val="tx1"/>
                </a:solidFill>
                <a:latin typeface="微软雅黑" pitchFamily="34" charset="-122"/>
                <a:ea typeface="微软雅黑" pitchFamily="34" charset="-122"/>
              </a:rPr>
              <a:t>为今后各种计算机网络及其应用的专题学习和研究打下基础</a:t>
            </a:r>
            <a:endParaRPr kumimoji="0" lang="zh-TW" altLang="en-US" sz="2800" dirty="0">
              <a:solidFill>
                <a:schemeClr val="tx1"/>
              </a:solidFill>
              <a:latin typeface="微软雅黑" pitchFamily="34" charset="-122"/>
              <a:ea typeface="微软雅黑" pitchFamily="34" charset="-122"/>
            </a:endParaRPr>
          </a:p>
        </p:txBody>
      </p:sp>
      <p:sp>
        <p:nvSpPr>
          <p:cNvPr id="5" name="AutoShape 5"/>
          <p:cNvSpPr>
            <a:spLocks noChangeArrowheads="1"/>
          </p:cNvSpPr>
          <p:nvPr/>
        </p:nvSpPr>
        <p:spPr bwMode="auto">
          <a:xfrm>
            <a:off x="505071" y="542415"/>
            <a:ext cx="7140329"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6" name="Rectangle 6"/>
          <p:cNvSpPr>
            <a:spLocks noChangeArrowheads="1"/>
          </p:cNvSpPr>
          <p:nvPr/>
        </p:nvSpPr>
        <p:spPr bwMode="auto">
          <a:xfrm>
            <a:off x="2934125" y="501076"/>
            <a:ext cx="240155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2400" b="1" dirty="0" smtClean="0">
                <a:solidFill>
                  <a:schemeClr val="bg1"/>
                </a:solidFill>
                <a:latin typeface="微软雅黑" pitchFamily="34" charset="-122"/>
                <a:ea typeface="微软雅黑" pitchFamily="34" charset="-122"/>
              </a:rPr>
              <a:t>教学目标</a:t>
            </a:r>
            <a:endParaRPr lang="zh-CN" altLang="en-US" sz="24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709817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69635" name="Rectangle 6"/>
          <p:cNvSpPr>
            <a:spLocks noChangeArrowheads="1"/>
          </p:cNvSpPr>
          <p:nvPr/>
        </p:nvSpPr>
        <p:spPr bwMode="auto">
          <a:xfrm>
            <a:off x="3316288" y="723900"/>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prstClr val="white"/>
                </a:solidFill>
                <a:ea typeface="微软雅黑" panose="020B0503020204020204" pitchFamily="34" charset="-122"/>
              </a:rPr>
              <a:t>分组交换的传输单元</a:t>
            </a:r>
          </a:p>
        </p:txBody>
      </p:sp>
      <p:sp>
        <p:nvSpPr>
          <p:cNvPr id="4" name="Rectangle 68"/>
          <p:cNvSpPr>
            <a:spLocks noChangeArrowheads="1"/>
          </p:cNvSpPr>
          <p:nvPr/>
        </p:nvSpPr>
        <p:spPr bwMode="auto">
          <a:xfrm>
            <a:off x="505072" y="1106424"/>
            <a:ext cx="776104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分组交换网以“</a:t>
            </a:r>
            <a:r>
              <a:rPr lang="zh-CN" altLang="en-US" sz="2000" b="1" dirty="0">
                <a:solidFill>
                  <a:srgbClr val="0000FF"/>
                </a:solidFill>
                <a:latin typeface="微软雅黑" panose="020B0503020204020204" pitchFamily="34" charset="-122"/>
                <a:ea typeface="微软雅黑" panose="020B0503020204020204" pitchFamily="34" charset="-122"/>
              </a:rPr>
              <a:t>分组</a:t>
            </a:r>
            <a:r>
              <a:rPr lang="zh-CN" altLang="en-US" sz="2000" b="1" dirty="0">
                <a:solidFill>
                  <a:prstClr val="black"/>
                </a:solidFill>
                <a:latin typeface="微软雅黑" panose="020B0503020204020204" pitchFamily="34" charset="-122"/>
                <a:ea typeface="微软雅黑" panose="020B0503020204020204" pitchFamily="34" charset="-122"/>
              </a:rPr>
              <a:t>”作为数据传输单元。</a:t>
            </a: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依次</a:t>
            </a:r>
            <a:r>
              <a:rPr lang="zh-CN" altLang="en-US" sz="2000" b="1" dirty="0">
                <a:solidFill>
                  <a:prstClr val="black"/>
                </a:solidFill>
                <a:latin typeface="微软雅黑" panose="020B0503020204020204" pitchFamily="34" charset="-122"/>
                <a:ea typeface="微软雅黑" panose="020B0503020204020204" pitchFamily="34" charset="-122"/>
              </a:rPr>
              <a:t>把各分组发送到接收端（假定接收端在左边）。</a:t>
            </a:r>
          </a:p>
        </p:txBody>
      </p:sp>
      <p:grpSp>
        <p:nvGrpSpPr>
          <p:cNvPr id="5" name="组合 4"/>
          <p:cNvGrpSpPr/>
          <p:nvPr/>
        </p:nvGrpSpPr>
        <p:grpSpPr bwMode="auto">
          <a:xfrm>
            <a:off x="1016000" y="2057400"/>
            <a:ext cx="2136775" cy="850900"/>
            <a:chOff x="2040721" y="2912943"/>
            <a:chExt cx="2135660" cy="849919"/>
          </a:xfrm>
        </p:grpSpPr>
        <p:sp>
          <p:nvSpPr>
            <p:cNvPr id="69651"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52"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53" name="Group 13"/>
            <p:cNvGrpSpPr/>
            <p:nvPr/>
          </p:nvGrpSpPr>
          <p:grpSpPr bwMode="auto">
            <a:xfrm>
              <a:off x="2042192" y="2912943"/>
              <a:ext cx="2134189" cy="418171"/>
              <a:chOff x="1973" y="2532"/>
              <a:chExt cx="1451" cy="308"/>
            </a:xfrm>
          </p:grpSpPr>
          <p:sp>
            <p:nvSpPr>
              <p:cNvPr id="69654" name="AutoShape 14"/>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5"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1</a:t>
                </a:r>
              </a:p>
            </p:txBody>
          </p:sp>
        </p:grpSp>
      </p:grpSp>
      <p:grpSp>
        <p:nvGrpSpPr>
          <p:cNvPr id="11" name="组合 10"/>
          <p:cNvGrpSpPr/>
          <p:nvPr/>
        </p:nvGrpSpPr>
        <p:grpSpPr bwMode="auto">
          <a:xfrm>
            <a:off x="3516313" y="2551113"/>
            <a:ext cx="2133600" cy="849312"/>
            <a:chOff x="3642465" y="3652888"/>
            <a:chExt cx="2134187" cy="849919"/>
          </a:xfrm>
        </p:grpSpPr>
        <p:sp>
          <p:nvSpPr>
            <p:cNvPr id="69646"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7"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8" name="Group 16"/>
            <p:cNvGrpSpPr/>
            <p:nvPr/>
          </p:nvGrpSpPr>
          <p:grpSpPr bwMode="auto">
            <a:xfrm>
              <a:off x="3642465" y="3652888"/>
              <a:ext cx="2134187" cy="418171"/>
              <a:chOff x="1973" y="2532"/>
              <a:chExt cx="1451" cy="308"/>
            </a:xfrm>
          </p:grpSpPr>
          <p:sp>
            <p:nvSpPr>
              <p:cNvPr id="69649" name="AutoShape 17"/>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50"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p>
            </p:txBody>
          </p:sp>
        </p:grpSp>
      </p:grpSp>
      <p:grpSp>
        <p:nvGrpSpPr>
          <p:cNvPr id="17" name="组合 16"/>
          <p:cNvGrpSpPr/>
          <p:nvPr/>
        </p:nvGrpSpPr>
        <p:grpSpPr bwMode="auto">
          <a:xfrm>
            <a:off x="6062663" y="3106738"/>
            <a:ext cx="2139950" cy="839787"/>
            <a:chOff x="5242738" y="4391485"/>
            <a:chExt cx="2140071" cy="839059"/>
          </a:xfrm>
        </p:grpSpPr>
        <p:sp>
          <p:nvSpPr>
            <p:cNvPr id="69641"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p>
          </p:txBody>
        </p:sp>
        <p:sp>
          <p:nvSpPr>
            <p:cNvPr id="69642"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p>
          </p:txBody>
        </p:sp>
        <p:grpSp>
          <p:nvGrpSpPr>
            <p:cNvPr id="69643" name="Group 19"/>
            <p:cNvGrpSpPr/>
            <p:nvPr/>
          </p:nvGrpSpPr>
          <p:grpSpPr bwMode="auto">
            <a:xfrm>
              <a:off x="5242738" y="4391485"/>
              <a:ext cx="2134188" cy="418172"/>
              <a:chOff x="1973" y="2532"/>
              <a:chExt cx="1451" cy="308"/>
            </a:xfrm>
          </p:grpSpPr>
          <p:sp>
            <p:nvSpPr>
              <p:cNvPr id="69644" name="AutoShape 20"/>
              <p:cNvSpPr/>
              <p:nvPr/>
            </p:nvSpPr>
            <p:spPr bwMode="auto">
              <a:xfrm rot="5400000">
                <a:off x="2654" y="2069"/>
                <a:ext cx="90" cy="1451"/>
              </a:xfrm>
              <a:prstGeom prst="leftBrace">
                <a:avLst>
                  <a:gd name="adj1" fmla="val 134352"/>
                  <a:gd name="adj2" fmla="val 50000"/>
                </a:avLst>
              </a:prstGeom>
              <a:noFill/>
              <a:ln w="28575">
                <a:solidFill>
                  <a:srgbClr val="85D1F7"/>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69645"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p>
            </p:txBody>
          </p:sp>
        </p:grpSp>
      </p:grpSp>
      <p:sp>
        <p:nvSpPr>
          <p:cNvPr id="69640" name="矩形 22"/>
          <p:cNvSpPr>
            <a:spLocks noChangeArrowheads="1"/>
          </p:cNvSpPr>
          <p:nvPr/>
        </p:nvSpPr>
        <p:spPr bwMode="auto">
          <a:xfrm>
            <a:off x="819150" y="4038600"/>
            <a:ext cx="31908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0" hangingPunct="0"/>
            <a:r>
              <a:rPr lang="zh-CN" altLang="zh-CN" sz="1600" b="1">
                <a:solidFill>
                  <a:srgbClr val="CC00CC"/>
                </a:solidFill>
                <a:latin typeface="微软雅黑" panose="020B0503020204020204" pitchFamily="34" charset="-122"/>
                <a:ea typeface="微软雅黑" panose="020B0503020204020204" pitchFamily="34" charset="-122"/>
              </a:rPr>
              <a:t>以分组为基本单位在网络中传送</a:t>
            </a:r>
            <a:endParaRPr lang="zh-CN" altLang="en-US" sz="1600" b="1">
              <a:solidFill>
                <a:srgbClr val="CC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20850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750"/>
                            </p:stCondLst>
                            <p:childTnLst>
                              <p:par>
                                <p:cTn id="11" presetID="1" presetClass="entr" presetSubtype="0" fill="hold" nodeType="afterEffect">
                                  <p:stCondLst>
                                    <p:cond delay="750"/>
                                  </p:stCondLst>
                                  <p:childTnLst>
                                    <p:set>
                                      <p:cBhvr>
                                        <p:cTn id="12" dur="1" fill="hold">
                                          <p:stCondLst>
                                            <p:cond delay="0"/>
                                          </p:stCondLst>
                                        </p:cTn>
                                        <p:tgtEl>
                                          <p:spTgt spid="1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childTnLst>
                                </p:cTn>
                              </p:par>
                            </p:childTnLst>
                          </p:cTn>
                        </p:par>
                        <p:par>
                          <p:cTn id="16" fill="hold">
                            <p:stCondLst>
                              <p:cond delay="1500"/>
                            </p:stCondLst>
                            <p:childTnLst>
                              <p:par>
                                <p:cTn id="17" presetID="2" presetClass="exit" presetSubtype="8" fill="hold" nodeType="afterEffect">
                                  <p:stCondLst>
                                    <p:cond delay="1750"/>
                                  </p:stCondLst>
                                  <p:childTnLst>
                                    <p:anim calcmode="lin" valueType="num">
                                      <p:cBhvr additive="base">
                                        <p:cTn id="18" dur="1500"/>
                                        <p:tgtEl>
                                          <p:spTgt spid="5"/>
                                        </p:tgtEl>
                                        <p:attrNameLst>
                                          <p:attrName>ppt_x</p:attrName>
                                        </p:attrNameLst>
                                      </p:cBhvr>
                                      <p:tavLst>
                                        <p:tav tm="0">
                                          <p:val>
                                            <p:strVal val="ppt_x"/>
                                          </p:val>
                                        </p:tav>
                                        <p:tav tm="100000">
                                          <p:val>
                                            <p:strVal val="0-ppt_w/2"/>
                                          </p:val>
                                        </p:tav>
                                      </p:tavLst>
                                    </p:anim>
                                    <p:anim calcmode="lin" valueType="num">
                                      <p:cBhvr additive="base">
                                        <p:cTn id="19" dur="1500"/>
                                        <p:tgtEl>
                                          <p:spTgt spid="5"/>
                                        </p:tgtEl>
                                        <p:attrNameLst>
                                          <p:attrName>ppt_y</p:attrName>
                                        </p:attrNameLst>
                                      </p:cBhvr>
                                      <p:tavLst>
                                        <p:tav tm="0">
                                          <p:val>
                                            <p:strVal val="ppt_y"/>
                                          </p:val>
                                        </p:tav>
                                        <p:tav tm="100000">
                                          <p:val>
                                            <p:strVal val="ppt_y"/>
                                          </p:val>
                                        </p:tav>
                                      </p:tavLst>
                                    </p:anim>
                                    <p:set>
                                      <p:cBhvr>
                                        <p:cTn id="20" dur="1" fill="hold">
                                          <p:stCondLst>
                                            <p:cond delay="1499"/>
                                          </p:stCondLst>
                                        </p:cTn>
                                        <p:tgtEl>
                                          <p:spTgt spid="5"/>
                                        </p:tgtEl>
                                        <p:attrNameLst>
                                          <p:attrName>style.visibility</p:attrName>
                                        </p:attrNameLst>
                                      </p:cBhvr>
                                      <p:to>
                                        <p:strVal val="hidden"/>
                                      </p:to>
                                    </p:set>
                                  </p:childTnLst>
                                </p:cTn>
                              </p:par>
                            </p:childTnLst>
                          </p:cTn>
                        </p:par>
                        <p:par>
                          <p:cTn id="21" fill="hold">
                            <p:stCondLst>
                              <p:cond delay="4750"/>
                            </p:stCondLst>
                            <p:childTnLst>
                              <p:par>
                                <p:cTn id="22" presetID="2" presetClass="exit" presetSubtype="8" fill="hold" nodeType="afterEffect">
                                  <p:stCondLst>
                                    <p:cond delay="250"/>
                                  </p:stCondLst>
                                  <p:childTnLst>
                                    <p:anim calcmode="lin" valueType="num">
                                      <p:cBhvr additive="base">
                                        <p:cTn id="23" dur="1500"/>
                                        <p:tgtEl>
                                          <p:spTgt spid="11"/>
                                        </p:tgtEl>
                                        <p:attrNameLst>
                                          <p:attrName>ppt_x</p:attrName>
                                        </p:attrNameLst>
                                      </p:cBhvr>
                                      <p:tavLst>
                                        <p:tav tm="0">
                                          <p:val>
                                            <p:strVal val="ppt_x"/>
                                          </p:val>
                                        </p:tav>
                                        <p:tav tm="100000">
                                          <p:val>
                                            <p:strVal val="0-ppt_w/2"/>
                                          </p:val>
                                        </p:tav>
                                      </p:tavLst>
                                    </p:anim>
                                    <p:anim calcmode="lin" valueType="num">
                                      <p:cBhvr additive="base">
                                        <p:cTn id="24" dur="1500"/>
                                        <p:tgtEl>
                                          <p:spTgt spid="11"/>
                                        </p:tgtEl>
                                        <p:attrNameLst>
                                          <p:attrName>ppt_y</p:attrName>
                                        </p:attrNameLst>
                                      </p:cBhvr>
                                      <p:tavLst>
                                        <p:tav tm="0">
                                          <p:val>
                                            <p:strVal val="ppt_y"/>
                                          </p:val>
                                        </p:tav>
                                        <p:tav tm="100000">
                                          <p:val>
                                            <p:strVal val="ppt_y"/>
                                          </p:val>
                                        </p:tav>
                                      </p:tavLst>
                                    </p:anim>
                                    <p:set>
                                      <p:cBhvr>
                                        <p:cTn id="25" dur="1" fill="hold">
                                          <p:stCondLst>
                                            <p:cond delay="1499"/>
                                          </p:stCondLst>
                                        </p:cTn>
                                        <p:tgtEl>
                                          <p:spTgt spid="11"/>
                                        </p:tgtEl>
                                        <p:attrNameLst>
                                          <p:attrName>style.visibility</p:attrName>
                                        </p:attrNameLst>
                                      </p:cBhvr>
                                      <p:to>
                                        <p:strVal val="hidden"/>
                                      </p:to>
                                    </p:set>
                                  </p:childTnLst>
                                </p:cTn>
                              </p:par>
                            </p:childTnLst>
                          </p:cTn>
                        </p:par>
                        <p:par>
                          <p:cTn id="26" fill="hold">
                            <p:stCondLst>
                              <p:cond delay="6500"/>
                            </p:stCondLst>
                            <p:childTnLst>
                              <p:par>
                                <p:cTn id="27" presetID="2" presetClass="exit" presetSubtype="8" fill="hold" nodeType="afterEffect">
                                  <p:stCondLst>
                                    <p:cond delay="250"/>
                                  </p:stCondLst>
                                  <p:childTnLst>
                                    <p:anim calcmode="lin" valueType="num">
                                      <p:cBhvr additive="base">
                                        <p:cTn id="28" dur="1500"/>
                                        <p:tgtEl>
                                          <p:spTgt spid="17"/>
                                        </p:tgtEl>
                                        <p:attrNameLst>
                                          <p:attrName>ppt_x</p:attrName>
                                        </p:attrNameLst>
                                      </p:cBhvr>
                                      <p:tavLst>
                                        <p:tav tm="0">
                                          <p:val>
                                            <p:strVal val="ppt_x"/>
                                          </p:val>
                                        </p:tav>
                                        <p:tav tm="100000">
                                          <p:val>
                                            <p:strVal val="0-ppt_w/2"/>
                                          </p:val>
                                        </p:tav>
                                      </p:tavLst>
                                    </p:anim>
                                    <p:anim calcmode="lin" valueType="num">
                                      <p:cBhvr additive="base">
                                        <p:cTn id="29" dur="1500"/>
                                        <p:tgtEl>
                                          <p:spTgt spid="17"/>
                                        </p:tgtEl>
                                        <p:attrNameLst>
                                          <p:attrName>ppt_y</p:attrName>
                                        </p:attrNameLst>
                                      </p:cBhvr>
                                      <p:tavLst>
                                        <p:tav tm="0">
                                          <p:val>
                                            <p:strVal val="ppt_y"/>
                                          </p:val>
                                        </p:tav>
                                        <p:tav tm="100000">
                                          <p:val>
                                            <p:strVal val="ppt_y"/>
                                          </p:val>
                                        </p:tav>
                                      </p:tavLst>
                                    </p:anim>
                                    <p:set>
                                      <p:cBhvr>
                                        <p:cTn id="30" dur="1" fill="hold">
                                          <p:stCondLst>
                                            <p:cond delay="1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5072" y="747713"/>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3" name="Rectangle 6"/>
          <p:cNvSpPr>
            <a:spLocks noChangeArrowheads="1"/>
          </p:cNvSpPr>
          <p:nvPr/>
        </p:nvSpPr>
        <p:spPr bwMode="auto">
          <a:xfrm>
            <a:off x="3325432" y="73342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solidFill>
                  <a:schemeClr val="bg1"/>
                </a:solidFill>
                <a:ea typeface="微软雅黑" pitchFamily="34" charset="-122"/>
              </a:rPr>
              <a:t>收到分组后剥去首部</a:t>
            </a:r>
          </a:p>
        </p:txBody>
      </p:sp>
      <p:sp>
        <p:nvSpPr>
          <p:cNvPr id="4" name="Rectangle 68"/>
          <p:cNvSpPr>
            <a:spLocks noChangeArrowheads="1"/>
          </p:cNvSpPr>
          <p:nvPr/>
        </p:nvSpPr>
        <p:spPr bwMode="auto">
          <a:xfrm>
            <a:off x="505073" y="1143000"/>
            <a:ext cx="47146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2000" b="1" dirty="0">
                <a:latin typeface="微软雅黑" pitchFamily="34" charset="-122"/>
                <a:ea typeface="微软雅黑" pitchFamily="34" charset="-122"/>
              </a:rPr>
              <a:t>接收端收到分组后</a:t>
            </a:r>
            <a:r>
              <a:rPr lang="zh-CN" altLang="en-US" sz="2000" b="1" dirty="0">
                <a:solidFill>
                  <a:srgbClr val="0000FF"/>
                </a:solidFill>
                <a:latin typeface="微软雅黑" pitchFamily="34" charset="-122"/>
                <a:ea typeface="微软雅黑" pitchFamily="34" charset="-122"/>
              </a:rPr>
              <a:t>剥去</a:t>
            </a:r>
            <a:r>
              <a:rPr lang="zh-CN" altLang="en-US" sz="2000" b="1" dirty="0">
                <a:latin typeface="微软雅黑" pitchFamily="34" charset="-122"/>
                <a:ea typeface="微软雅黑" pitchFamily="34" charset="-122"/>
              </a:rPr>
              <a:t>首部还原成报文。</a:t>
            </a:r>
          </a:p>
        </p:txBody>
      </p:sp>
      <p:sp>
        <p:nvSpPr>
          <p:cNvPr id="5" name="Rectangle 2"/>
          <p:cNvSpPr>
            <a:spLocks noChangeArrowheads="1"/>
          </p:cNvSpPr>
          <p:nvPr/>
        </p:nvSpPr>
        <p:spPr bwMode="auto">
          <a:xfrm>
            <a:off x="3008313" y="1957388"/>
            <a:ext cx="1601787"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6" name="Rectangle 10"/>
          <p:cNvSpPr>
            <a:spLocks noChangeArrowheads="1"/>
          </p:cNvSpPr>
          <p:nvPr/>
        </p:nvSpPr>
        <p:spPr bwMode="auto">
          <a:xfrm>
            <a:off x="2474913" y="195738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7" name="Group 13"/>
          <p:cNvGrpSpPr>
            <a:grpSpLocks/>
          </p:cNvGrpSpPr>
          <p:nvPr/>
        </p:nvGrpSpPr>
        <p:grpSpPr bwMode="auto">
          <a:xfrm>
            <a:off x="2476500" y="1485900"/>
            <a:ext cx="2133600" cy="417513"/>
            <a:chOff x="1973" y="2532"/>
            <a:chExt cx="1451" cy="308"/>
          </a:xfrm>
        </p:grpSpPr>
        <p:sp>
          <p:nvSpPr>
            <p:cNvPr id="8" name="AutoShape 14"/>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9" name="Text Box 15"/>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1</a:t>
              </a:r>
            </a:p>
          </p:txBody>
        </p:sp>
      </p:grpSp>
      <p:sp>
        <p:nvSpPr>
          <p:cNvPr id="10" name="Rectangle 3"/>
          <p:cNvSpPr>
            <a:spLocks noChangeArrowheads="1"/>
          </p:cNvSpPr>
          <p:nvPr/>
        </p:nvSpPr>
        <p:spPr bwMode="auto">
          <a:xfrm>
            <a:off x="4619625" y="2687638"/>
            <a:ext cx="1600200" cy="369887"/>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1" name="Rectangle 11"/>
          <p:cNvSpPr>
            <a:spLocks noChangeArrowheads="1"/>
          </p:cNvSpPr>
          <p:nvPr/>
        </p:nvSpPr>
        <p:spPr bwMode="auto">
          <a:xfrm>
            <a:off x="4086225" y="2687638"/>
            <a:ext cx="533400" cy="369887"/>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2" name="Group 16"/>
          <p:cNvGrpSpPr>
            <a:grpSpLocks/>
          </p:cNvGrpSpPr>
          <p:nvPr/>
        </p:nvGrpSpPr>
        <p:grpSpPr bwMode="auto">
          <a:xfrm>
            <a:off x="4086225" y="2206625"/>
            <a:ext cx="2133600" cy="419100"/>
            <a:chOff x="1973" y="2532"/>
            <a:chExt cx="1451" cy="308"/>
          </a:xfrm>
        </p:grpSpPr>
        <p:sp>
          <p:nvSpPr>
            <p:cNvPr id="13" name="AutoShape 17"/>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2</a:t>
              </a:r>
            </a:p>
          </p:txBody>
        </p:sp>
      </p:grpSp>
      <p:sp>
        <p:nvSpPr>
          <p:cNvPr id="15" name="Rectangle 4"/>
          <p:cNvSpPr>
            <a:spLocks noChangeArrowheads="1"/>
          </p:cNvSpPr>
          <p:nvPr/>
        </p:nvSpPr>
        <p:spPr bwMode="auto">
          <a:xfrm>
            <a:off x="6235700" y="3397250"/>
            <a:ext cx="1600200" cy="369888"/>
          </a:xfrm>
          <a:prstGeom prst="rect">
            <a:avLst/>
          </a:prstGeom>
          <a:solidFill>
            <a:srgbClr val="B1D8F9"/>
          </a:solidFill>
          <a:ln w="28575">
            <a:solidFill>
              <a:schemeClr val="tx1"/>
            </a:solidFill>
            <a:miter lim="800000"/>
            <a:headEnd/>
            <a:tailEnd/>
          </a:ln>
        </p:spPr>
        <p:txBody>
          <a:bodyPr wrap="none" anchor="ctr"/>
          <a:lstStyle/>
          <a:p>
            <a:pPr algn="ctr" eaLnBrk="0" hangingPunct="0"/>
            <a:r>
              <a:rPr lang="zh-CN" altLang="en-US" sz="1600" b="1">
                <a:latin typeface="微软雅黑" pitchFamily="34" charset="-122"/>
                <a:ea typeface="微软雅黑" pitchFamily="34" charset="-122"/>
              </a:rPr>
              <a:t>数     据</a:t>
            </a:r>
          </a:p>
        </p:txBody>
      </p:sp>
      <p:sp>
        <p:nvSpPr>
          <p:cNvPr id="16" name="Rectangle 12"/>
          <p:cNvSpPr>
            <a:spLocks noChangeArrowheads="1"/>
          </p:cNvSpPr>
          <p:nvPr/>
        </p:nvSpPr>
        <p:spPr bwMode="auto">
          <a:xfrm>
            <a:off x="5695950" y="3395663"/>
            <a:ext cx="533400" cy="371475"/>
          </a:xfrm>
          <a:prstGeom prst="rect">
            <a:avLst/>
          </a:prstGeom>
          <a:solidFill>
            <a:srgbClr val="00B050"/>
          </a:solidFill>
          <a:ln w="28575">
            <a:solidFill>
              <a:schemeClr val="tx1"/>
            </a:solidFill>
            <a:miter lim="800000"/>
            <a:headEnd/>
            <a:tailEnd/>
          </a:ln>
        </p:spPr>
        <p:txBody>
          <a:bodyPr wrap="none" anchor="ctr"/>
          <a:lstStyle/>
          <a:p>
            <a:pPr algn="ctr" eaLnBrk="0" hangingPunct="0"/>
            <a:r>
              <a:rPr lang="zh-CN" altLang="en-US" sz="1600" b="1">
                <a:solidFill>
                  <a:schemeClr val="bg1"/>
                </a:solidFill>
                <a:latin typeface="微软雅黑" pitchFamily="34" charset="-122"/>
                <a:ea typeface="微软雅黑" pitchFamily="34" charset="-122"/>
              </a:rPr>
              <a:t>首部</a:t>
            </a:r>
          </a:p>
        </p:txBody>
      </p:sp>
      <p:grpSp>
        <p:nvGrpSpPr>
          <p:cNvPr id="17" name="Group 19"/>
          <p:cNvGrpSpPr>
            <a:grpSpLocks/>
          </p:cNvGrpSpPr>
          <p:nvPr/>
        </p:nvGrpSpPr>
        <p:grpSpPr bwMode="auto">
          <a:xfrm>
            <a:off x="5695950" y="2927350"/>
            <a:ext cx="2133600" cy="419100"/>
            <a:chOff x="1973" y="2532"/>
            <a:chExt cx="1451" cy="308"/>
          </a:xfrm>
        </p:grpSpPr>
        <p:sp>
          <p:nvSpPr>
            <p:cNvPr id="18" name="AutoShape 20"/>
            <p:cNvSpPr>
              <a:spLocks/>
            </p:cNvSpPr>
            <p:nvPr/>
          </p:nvSpPr>
          <p:spPr bwMode="auto">
            <a:xfrm rot="5400000">
              <a:off x="2654" y="2069"/>
              <a:ext cx="90" cy="1451"/>
            </a:xfrm>
            <a:prstGeom prst="leftBrace">
              <a:avLst>
                <a:gd name="adj1" fmla="val 134352"/>
                <a:gd name="adj2" fmla="val 50000"/>
              </a:avLst>
            </a:prstGeom>
            <a:noFill/>
            <a:ln w="28575">
              <a:solidFill>
                <a:srgbClr val="85D1F7"/>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9"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1400" b="1">
                  <a:solidFill>
                    <a:srgbClr val="0000FF"/>
                  </a:solidFill>
                  <a:latin typeface="微软雅黑" pitchFamily="34" charset="-122"/>
                  <a:ea typeface="微软雅黑" pitchFamily="34" charset="-122"/>
                </a:rPr>
                <a:t>分组 </a:t>
              </a:r>
              <a:r>
                <a:rPr lang="en-US" altLang="zh-CN" sz="1400" b="1">
                  <a:solidFill>
                    <a:srgbClr val="0000FF"/>
                  </a:solidFill>
                  <a:latin typeface="微软雅黑" pitchFamily="34" charset="-122"/>
                  <a:ea typeface="微软雅黑" pitchFamily="34" charset="-122"/>
                </a:rPr>
                <a:t>3</a:t>
              </a:r>
            </a:p>
          </p:txBody>
        </p:sp>
      </p:grpSp>
      <p:sp>
        <p:nvSpPr>
          <p:cNvPr id="20" name="矩形 19"/>
          <p:cNvSpPr>
            <a:spLocks noChangeArrowheads="1"/>
          </p:cNvSpPr>
          <p:nvPr/>
        </p:nvSpPr>
        <p:spPr bwMode="auto">
          <a:xfrm>
            <a:off x="1546225" y="3962400"/>
            <a:ext cx="157003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en-US" sz="1600" b="1">
                <a:solidFill>
                  <a:srgbClr val="CC00CC"/>
                </a:solidFill>
                <a:latin typeface="微软雅黑" pitchFamily="34" charset="-122"/>
                <a:ea typeface="微软雅黑" pitchFamily="34" charset="-122"/>
              </a:rPr>
              <a:t>收到的数据</a:t>
            </a:r>
          </a:p>
        </p:txBody>
      </p:sp>
    </p:spTree>
    <p:extLst>
      <p:ext uri="{BB962C8B-B14F-4D97-AF65-F5344CB8AC3E}">
        <p14:creationId xmlns:p14="http://schemas.microsoft.com/office/powerpoint/2010/main" val="23080877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6"/>
                                        </p:tgtEl>
                                        <p:attrNameLst>
                                          <p:attrName>ppt_x</p:attrName>
                                        </p:attrNameLst>
                                      </p:cBhvr>
                                      <p:tavLst>
                                        <p:tav tm="0">
                                          <p:val>
                                            <p:strVal val="#ppt_x"/>
                                          </p:val>
                                        </p:tav>
                                        <p:tav tm="100000">
                                          <p:val>
                                            <p:strVal val="#ppt_x-#ppt_w*1.125000"/>
                                          </p:val>
                                        </p:tav>
                                      </p:tavLst>
                                    </p:anim>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1.11111E-6 -2.72587E-6 L 1.11111E-6 0.36972 " pathEditMode="relative" rAng="0" ptsTypes="AA">
                                      <p:cBhvr>
                                        <p:cTn id="14" dur="2000" fill="hold"/>
                                        <p:tgtEl>
                                          <p:spTgt spid="5"/>
                                        </p:tgtEl>
                                        <p:attrNameLst>
                                          <p:attrName>ppt_x</p:attrName>
                                          <p:attrName>ppt_y</p:attrName>
                                        </p:attrNameLst>
                                      </p:cBhvr>
                                      <p:rCtr x="0" y="18471"/>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2"/>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1"/>
                                        </p:tgtEl>
                                        <p:attrNameLst>
                                          <p:attrName>ppt_x</p:attrName>
                                        </p:attrNameLst>
                                      </p:cBhvr>
                                      <p:tavLst>
                                        <p:tav tm="0">
                                          <p:val>
                                            <p:strVal val="#ppt_x"/>
                                          </p:val>
                                        </p:tav>
                                        <p:tav tm="100000">
                                          <p:val>
                                            <p:strVal val="#ppt_x-#ppt_w*1.125000"/>
                                          </p:val>
                                        </p:tav>
                                      </p:tavLst>
                                    </p:anim>
                                    <p:animEffect transition="out" filter="wipe(left)">
                                      <p:cBhvr>
                                        <p:cTn id="21" dur="500"/>
                                        <p:tgtEl>
                                          <p:spTgt spid="11"/>
                                        </p:tgtEl>
                                      </p:cBhvr>
                                    </p:animEffect>
                                    <p:set>
                                      <p:cBhvr>
                                        <p:cTn id="22" dur="1" fill="hold">
                                          <p:stCondLst>
                                            <p:cond delay="499"/>
                                          </p:stCondLst>
                                        </p:cTn>
                                        <p:tgtEl>
                                          <p:spTgt spid="11"/>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8.33333E-7 -6.06061E-7 L -8.33333E-7 0.22831 " pathEditMode="relative" rAng="0" ptsTypes="AA">
                                      <p:cBhvr>
                                        <p:cTn id="25" dur="2000" fill="hold"/>
                                        <p:tgtEl>
                                          <p:spTgt spid="10"/>
                                        </p:tgtEl>
                                        <p:attrNameLst>
                                          <p:attrName>ppt_x</p:attrName>
                                          <p:attrName>ppt_y</p:attrName>
                                        </p:attrNameLst>
                                      </p:cBhvr>
                                      <p:rCtr x="0" y="11404"/>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7"/>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6"/>
                                        </p:tgtEl>
                                        <p:attrNameLst>
                                          <p:attrName>ppt_x</p:attrName>
                                        </p:attrNameLst>
                                      </p:cBhvr>
                                      <p:tavLst>
                                        <p:tav tm="0">
                                          <p:val>
                                            <p:strVal val="#ppt_x"/>
                                          </p:val>
                                        </p:tav>
                                        <p:tav tm="100000">
                                          <p:val>
                                            <p:strVal val="#ppt_x-#ppt_w*1.125000"/>
                                          </p:val>
                                        </p:tav>
                                      </p:tavLst>
                                    </p:anim>
                                    <p:animEffect transition="out" filter="wipe(left)">
                                      <p:cBhvr>
                                        <p:cTn id="32" dur="500"/>
                                        <p:tgtEl>
                                          <p:spTgt spid="16"/>
                                        </p:tgtEl>
                                      </p:cBhvr>
                                    </p:animEffect>
                                    <p:set>
                                      <p:cBhvr>
                                        <p:cTn id="33" dur="1" fill="hold">
                                          <p:stCondLst>
                                            <p:cond delay="499"/>
                                          </p:stCondLst>
                                        </p:cTn>
                                        <p:tgtEl>
                                          <p:spTgt spid="16"/>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3.33333E-6 -2.45143E-6 L 3.33333E-6 0.09004 " pathEditMode="relative" rAng="0" ptsTypes="AA">
                                      <p:cBhvr>
                                        <p:cTn id="36" dur="2000" fill="hold"/>
                                        <p:tgtEl>
                                          <p:spTgt spid="15"/>
                                        </p:tgtEl>
                                        <p:attrNameLst>
                                          <p:attrName>ppt_x</p:attrName>
                                          <p:attrName>ppt_y</p:attrName>
                                        </p:attrNameLst>
                                      </p:cBhvr>
                                      <p:rCtr x="0" y="4502"/>
                                    </p:animMotion>
                                  </p:childTnLst>
                                </p:cTn>
                              </p:par>
                            </p:childTnLst>
                          </p:cTn>
                        </p:par>
                        <p:par>
                          <p:cTn id="37" fill="hold">
                            <p:stCondLst>
                              <p:cond delay="10750"/>
                            </p:stCondLst>
                            <p:childTnLst>
                              <p:par>
                                <p:cTn id="38" presetID="1" presetClass="entr" presetSubtype="0" fill="hold" grpId="0" nodeType="after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15" grpId="0" animBg="1"/>
      <p:bldP spid="16" grpId="0" animBg="1"/>
      <p:bldP spid="2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AutoShape 5"/>
          <p:cNvSpPr>
            <a:spLocks noChangeArrowheads="1"/>
          </p:cNvSpPr>
          <p:nvPr/>
        </p:nvSpPr>
        <p:spPr bwMode="auto">
          <a:xfrm>
            <a:off x="505072" y="95789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2707" name="Rectangle 6"/>
          <p:cNvSpPr>
            <a:spLocks noChangeArrowheads="1"/>
          </p:cNvSpPr>
          <p:nvPr/>
        </p:nvSpPr>
        <p:spPr bwMode="auto">
          <a:xfrm>
            <a:off x="3189288" y="934085"/>
            <a:ext cx="27495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最后还原成原来的报文</a:t>
            </a:r>
          </a:p>
        </p:txBody>
      </p:sp>
      <p:sp>
        <p:nvSpPr>
          <p:cNvPr id="72708" name="Rectangle 68"/>
          <p:cNvSpPr>
            <a:spLocks noChangeArrowheads="1"/>
          </p:cNvSpPr>
          <p:nvPr/>
        </p:nvSpPr>
        <p:spPr bwMode="auto">
          <a:xfrm>
            <a:off x="505072" y="1618298"/>
            <a:ext cx="776104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最后，在接收端把收到的数据</a:t>
            </a:r>
            <a:r>
              <a:rPr lang="zh-CN" altLang="en-US" sz="2000" b="1" dirty="0">
                <a:solidFill>
                  <a:srgbClr val="0000FF"/>
                </a:solidFill>
                <a:latin typeface="微软雅黑" panose="020B0503020204020204" pitchFamily="34" charset="-122"/>
                <a:ea typeface="微软雅黑" panose="020B0503020204020204" pitchFamily="34" charset="-122"/>
              </a:rPr>
              <a:t>恢复成为原来的报文</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
        <p:nvSpPr>
          <p:cNvPr id="72709" name="Rectangle 2"/>
          <p:cNvSpPr>
            <a:spLocks noChangeArrowheads="1"/>
          </p:cNvSpPr>
          <p:nvPr/>
        </p:nvSpPr>
        <p:spPr bwMode="auto">
          <a:xfrm>
            <a:off x="1781175" y="2497773"/>
            <a:ext cx="1870075"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0" name="Rectangle 3"/>
          <p:cNvSpPr>
            <a:spLocks noChangeArrowheads="1"/>
          </p:cNvSpPr>
          <p:nvPr/>
        </p:nvSpPr>
        <p:spPr bwMode="auto">
          <a:xfrm>
            <a:off x="365283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sp>
        <p:nvSpPr>
          <p:cNvPr id="72711" name="Rectangle 4"/>
          <p:cNvSpPr>
            <a:spLocks noChangeArrowheads="1"/>
          </p:cNvSpPr>
          <p:nvPr/>
        </p:nvSpPr>
        <p:spPr bwMode="auto">
          <a:xfrm>
            <a:off x="5526088" y="2497773"/>
            <a:ext cx="1871662" cy="431800"/>
          </a:xfrm>
          <a:prstGeom prst="rect">
            <a:avLst/>
          </a:prstGeom>
          <a:solidFill>
            <a:srgbClr val="CDF3CD"/>
          </a:solidFill>
          <a:ln w="19050">
            <a:solidFill>
              <a:srgbClr val="00CC00"/>
            </a:solidFill>
            <a:miter lim="800000"/>
          </a:ln>
        </p:spPr>
        <p:txBody>
          <a:bodyPr wrap="none" anchor="ctr"/>
          <a:lstStyle/>
          <a:p>
            <a:pPr algn="ctr"/>
            <a:r>
              <a:rPr lang="zh-CN" altLang="en-US" b="1">
                <a:solidFill>
                  <a:srgbClr val="0000FF"/>
                </a:solidFill>
                <a:latin typeface="微软雅黑" panose="020B0503020204020204" pitchFamily="34" charset="-122"/>
                <a:ea typeface="微软雅黑" panose="020B0503020204020204" pitchFamily="34" charset="-122"/>
              </a:rPr>
              <a:t>数     据</a:t>
            </a:r>
          </a:p>
        </p:txBody>
      </p:sp>
      <p:grpSp>
        <p:nvGrpSpPr>
          <p:cNvPr id="8" name="组合 7"/>
          <p:cNvGrpSpPr/>
          <p:nvPr/>
        </p:nvGrpSpPr>
        <p:grpSpPr bwMode="auto">
          <a:xfrm>
            <a:off x="1781175" y="2064385"/>
            <a:ext cx="5684838" cy="868363"/>
            <a:chOff x="1843809" y="3143932"/>
            <a:chExt cx="5685725" cy="868432"/>
          </a:xfrm>
        </p:grpSpPr>
        <p:grpSp>
          <p:nvGrpSpPr>
            <p:cNvPr id="72714" name="组合 8"/>
            <p:cNvGrpSpPr/>
            <p:nvPr/>
          </p:nvGrpSpPr>
          <p:grpSpPr bwMode="auto">
            <a:xfrm>
              <a:off x="1843809" y="3143932"/>
              <a:ext cx="5616839" cy="864096"/>
              <a:chOff x="1843809" y="3143932"/>
              <a:chExt cx="5616839" cy="864096"/>
            </a:xfrm>
          </p:grpSpPr>
          <p:cxnSp>
            <p:nvCxnSpPr>
              <p:cNvPr id="72716" name="直接连接符 10"/>
              <p:cNvCxnSpPr>
                <a:cxnSpLocks noChangeShapeType="1"/>
              </p:cNvCxnSpPr>
              <p:nvPr/>
            </p:nvCxnSpPr>
            <p:spPr bwMode="auto">
              <a:xfrm>
                <a:off x="1845529"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2717" name="直接连接符 11"/>
              <p:cNvCxnSpPr>
                <a:cxnSpLocks noChangeShapeType="1"/>
              </p:cNvCxnSpPr>
              <p:nvPr/>
            </p:nvCxnSpPr>
            <p:spPr bwMode="auto">
              <a:xfrm>
                <a:off x="7445550" y="3143932"/>
                <a:ext cx="0" cy="400110"/>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72718" name="Group 5"/>
              <p:cNvGrpSpPr/>
              <p:nvPr/>
            </p:nvGrpSpPr>
            <p:grpSpPr bwMode="auto">
              <a:xfrm>
                <a:off x="1843809" y="3187295"/>
                <a:ext cx="5616839" cy="338138"/>
                <a:chOff x="1247" y="1779"/>
                <a:chExt cx="3266" cy="213"/>
              </a:xfrm>
            </p:grpSpPr>
            <p:sp>
              <p:nvSpPr>
                <p:cNvPr id="72724" name="Line 6"/>
                <p:cNvSpPr>
                  <a:spLocks noChangeShapeType="1"/>
                </p:cNvSpPr>
                <p:nvPr/>
              </p:nvSpPr>
              <p:spPr bwMode="auto">
                <a:xfrm>
                  <a:off x="1247" y="1888"/>
                  <a:ext cx="3266"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2725" name="Text Box 7"/>
                <p:cNvSpPr txBox="1">
                  <a:spLocks noChangeArrowheads="1"/>
                </p:cNvSpPr>
                <p:nvPr/>
              </p:nvSpPr>
              <p:spPr bwMode="auto">
                <a:xfrm>
                  <a:off x="2699" y="1779"/>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prstClr val="black"/>
                      </a:solidFill>
                      <a:latin typeface="微软雅黑" panose="020B0503020204020204" pitchFamily="34" charset="-122"/>
                      <a:ea typeface="微软雅黑" panose="020B0503020204020204" pitchFamily="34" charset="-122"/>
                    </a:rPr>
                    <a:t>报文</a:t>
                  </a:r>
                </a:p>
              </p:txBody>
            </p:sp>
          </p:grpSp>
          <p:grpSp>
            <p:nvGrpSpPr>
              <p:cNvPr id="72719" name="Group 24"/>
              <p:cNvGrpSpPr/>
              <p:nvPr/>
            </p:nvGrpSpPr>
            <p:grpSpPr bwMode="auto">
              <a:xfrm>
                <a:off x="1843809" y="3576228"/>
                <a:ext cx="5616839" cy="431800"/>
                <a:chOff x="1247" y="2931"/>
                <a:chExt cx="3266" cy="272"/>
              </a:xfrm>
            </p:grpSpPr>
            <p:sp>
              <p:nvSpPr>
                <p:cNvPr id="72720"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1"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2"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72723" name="Rectangle 28"/>
                <p:cNvSpPr>
                  <a:spLocks noChangeArrowheads="1"/>
                </p:cNvSpPr>
                <p:nvPr/>
              </p:nvSpPr>
              <p:spPr bwMode="auto">
                <a:xfrm>
                  <a:off x="1247" y="2931"/>
                  <a:ext cx="3266"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72715" name="Text Box 29"/>
            <p:cNvSpPr txBox="1">
              <a:spLocks noChangeArrowheads="1"/>
            </p:cNvSpPr>
            <p:nvPr/>
          </p:nvSpPr>
          <p:spPr bwMode="auto">
            <a:xfrm>
              <a:off x="1894658" y="3596866"/>
              <a:ext cx="563487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a:solidFill>
                    <a:srgbClr val="0000FF"/>
                  </a:solidFill>
                </a:rPr>
                <a:t>1101000110101010110101011100010011010010</a:t>
              </a:r>
            </a:p>
          </p:txBody>
        </p:sp>
      </p:grpSp>
      <p:sp>
        <p:nvSpPr>
          <p:cNvPr id="21" name="Rectangle 68"/>
          <p:cNvSpPr>
            <a:spLocks noChangeArrowheads="1"/>
          </p:cNvSpPr>
          <p:nvPr/>
        </p:nvSpPr>
        <p:spPr bwMode="auto">
          <a:xfrm>
            <a:off x="505072" y="3179763"/>
            <a:ext cx="8133857" cy="7848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2700"/>
              </a:lnSpc>
              <a:spcBef>
                <a:spcPts val="600"/>
              </a:spcBef>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这里我们假定分组在传输过程中没有出现差错，在转发时也没有被丢弃。</a:t>
            </a:r>
          </a:p>
        </p:txBody>
      </p:sp>
    </p:spTree>
    <p:extLst>
      <p:ext uri="{BB962C8B-B14F-4D97-AF65-F5344CB8AC3E}">
        <p14:creationId xmlns:p14="http://schemas.microsoft.com/office/powerpoint/2010/main" val="28929694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AutoShape 5"/>
          <p:cNvSpPr>
            <a:spLocks noChangeArrowheads="1"/>
          </p:cNvSpPr>
          <p:nvPr/>
        </p:nvSpPr>
        <p:spPr bwMode="auto">
          <a:xfrm>
            <a:off x="505072" y="1198753"/>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0659" name="Rectangle 6"/>
          <p:cNvSpPr>
            <a:spLocks noChangeArrowheads="1"/>
          </p:cNvSpPr>
          <p:nvPr/>
        </p:nvSpPr>
        <p:spPr bwMode="auto">
          <a:xfrm>
            <a:off x="3316288" y="1171766"/>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分组交换的传输单元</a:t>
            </a:r>
          </a:p>
        </p:txBody>
      </p:sp>
      <p:sp>
        <p:nvSpPr>
          <p:cNvPr id="70660" name="Rectangle 68"/>
          <p:cNvSpPr>
            <a:spLocks noChangeArrowheads="1"/>
          </p:cNvSpPr>
          <p:nvPr/>
        </p:nvSpPr>
        <p:spPr bwMode="auto">
          <a:xfrm>
            <a:off x="505072" y="1554353"/>
            <a:ext cx="813385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每一个</a:t>
            </a:r>
            <a:r>
              <a:rPr lang="zh-CN" altLang="en-US" sz="2000" b="1" dirty="0">
                <a:solidFill>
                  <a:prstClr val="black"/>
                </a:solidFill>
                <a:latin typeface="微软雅黑" panose="020B0503020204020204" pitchFamily="34" charset="-122"/>
                <a:ea typeface="微软雅黑" panose="020B0503020204020204" pitchFamily="34" charset="-122"/>
              </a:rPr>
              <a:t>分组的首部都含有</a:t>
            </a:r>
            <a:r>
              <a:rPr lang="zh-CN" altLang="en-US" sz="2000" b="1" dirty="0">
                <a:solidFill>
                  <a:srgbClr val="0000FF"/>
                </a:solidFill>
                <a:latin typeface="微软雅黑" panose="020B0503020204020204" pitchFamily="34" charset="-122"/>
                <a:ea typeface="微软雅黑" panose="020B0503020204020204" pitchFamily="34" charset="-122"/>
              </a:rPr>
              <a:t>地址</a:t>
            </a:r>
            <a:r>
              <a:rPr lang="zh-CN" altLang="en-US" sz="2000" b="1" dirty="0">
                <a:solidFill>
                  <a:prstClr val="black"/>
                </a:solidFill>
                <a:latin typeface="微软雅黑" panose="020B0503020204020204" pitchFamily="34" charset="-122"/>
                <a:ea typeface="微软雅黑" panose="020B0503020204020204" pitchFamily="34" charset="-122"/>
              </a:rPr>
              <a:t>（</a:t>
            </a:r>
            <a:r>
              <a:rPr lang="zh-CN" altLang="zh-CN" sz="2000" b="1" dirty="0">
                <a:solidFill>
                  <a:prstClr val="black"/>
                </a:solidFill>
                <a:latin typeface="微软雅黑" panose="020B0503020204020204" pitchFamily="34" charset="-122"/>
                <a:ea typeface="微软雅黑" panose="020B0503020204020204" pitchFamily="34" charset="-122"/>
              </a:rPr>
              <a:t>诸如目的地址和源地址</a:t>
            </a:r>
            <a:r>
              <a:rPr lang="zh-CN" altLang="en-US" sz="2000" b="1" dirty="0">
                <a:solidFill>
                  <a:prstClr val="black"/>
                </a:solidFill>
                <a:latin typeface="微软雅黑" panose="020B0503020204020204" pitchFamily="34" charset="-122"/>
                <a:ea typeface="微软雅黑" panose="020B0503020204020204" pitchFamily="34" charset="-122"/>
              </a:rPr>
              <a:t>）等控制信息。</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分组交换网中的结点交换机根据收到的分组首部中的</a:t>
            </a:r>
            <a:r>
              <a:rPr lang="zh-CN" altLang="en-US" sz="2000" b="1" dirty="0">
                <a:solidFill>
                  <a:srgbClr val="0000FF"/>
                </a:solidFill>
                <a:latin typeface="微软雅黑" panose="020B0503020204020204" pitchFamily="34" charset="-122"/>
                <a:ea typeface="微软雅黑" panose="020B0503020204020204" pitchFamily="34" charset="-122"/>
              </a:rPr>
              <a:t>地址信息</a:t>
            </a:r>
            <a:r>
              <a:rPr lang="zh-CN" altLang="en-US" sz="2000" b="1" dirty="0">
                <a:solidFill>
                  <a:prstClr val="black"/>
                </a:solidFill>
                <a:latin typeface="微软雅黑" panose="020B0503020204020204" pitchFamily="34" charset="-122"/>
                <a:ea typeface="微软雅黑" panose="020B0503020204020204" pitchFamily="34" charset="-122"/>
              </a:rPr>
              <a:t>，把分组</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到下一个结点交换机。</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prstClr val="black"/>
                </a:solidFill>
                <a:latin typeface="微软雅黑" panose="020B0503020204020204" pitchFamily="34" charset="-122"/>
                <a:ea typeface="微软雅黑" panose="020B0503020204020204" pitchFamily="34" charset="-122"/>
              </a:rPr>
              <a:t>每个分组在互联网中</a:t>
            </a:r>
            <a:r>
              <a:rPr lang="zh-CN" altLang="zh-CN" sz="2000" b="1" dirty="0">
                <a:solidFill>
                  <a:srgbClr val="0000FF"/>
                </a:solidFill>
                <a:latin typeface="微软雅黑" panose="020B0503020204020204" pitchFamily="34" charset="-122"/>
                <a:ea typeface="微软雅黑" panose="020B0503020204020204" pitchFamily="34" charset="-122"/>
              </a:rPr>
              <a:t>独立地选择传输路径</a:t>
            </a:r>
            <a:r>
              <a:rPr lang="zh-CN" altLang="en-US" sz="2000" b="1" dirty="0">
                <a:solidFill>
                  <a:prstClr val="black"/>
                </a:solidFill>
                <a:latin typeface="微软雅黑" panose="020B0503020204020204" pitchFamily="34" charset="-122"/>
                <a:ea typeface="微软雅黑" panose="020B0503020204020204" pitchFamily="34" charset="-122"/>
              </a:rPr>
              <a:t>。</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用这样的</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方式，最后分组就能到达</a:t>
            </a:r>
            <a:r>
              <a:rPr lang="zh-CN" altLang="en-US" sz="2000" b="1" dirty="0">
                <a:solidFill>
                  <a:srgbClr val="0000FF"/>
                </a:solidFill>
                <a:latin typeface="微软雅黑" panose="020B0503020204020204" pitchFamily="34" charset="-122"/>
                <a:ea typeface="微软雅黑" panose="020B0503020204020204" pitchFamily="34" charset="-122"/>
              </a:rPr>
              <a:t>最终目的地</a:t>
            </a:r>
            <a:r>
              <a:rPr lang="zh-CN" altLang="en-US" sz="2000" b="1" dirty="0">
                <a:solidFill>
                  <a:prstClr val="black"/>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8302730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7"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4758" name="矩形 3"/>
          <p:cNvSpPr>
            <a:spLocks noChangeArrowheads="1"/>
          </p:cNvSpPr>
          <p:nvPr/>
        </p:nvSpPr>
        <p:spPr bwMode="auto">
          <a:xfrm>
            <a:off x="4503738" y="3925888"/>
            <a:ext cx="31750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(a) </a:t>
            </a:r>
            <a:r>
              <a:rPr kumimoji="1" lang="zh-CN" altLang="zh-CN" sz="1400" b="1">
                <a:solidFill>
                  <a:srgbClr val="0000FF"/>
                </a:solidFill>
                <a:latin typeface="微软雅黑" panose="020B0503020204020204" pitchFamily="34" charset="-122"/>
                <a:ea typeface="微软雅黑" panose="020B0503020204020204" pitchFamily="34" charset="-122"/>
              </a:rPr>
              <a:t>核心部分的路由器把网络互连起来</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4759" name="组合 4"/>
          <p:cNvGrpSpPr/>
          <p:nvPr/>
        </p:nvGrpSpPr>
        <p:grpSpPr bwMode="auto">
          <a:xfrm>
            <a:off x="1879600" y="995363"/>
            <a:ext cx="5713413" cy="3160712"/>
            <a:chOff x="1166987" y="1492150"/>
            <a:chExt cx="6996968" cy="3868595"/>
          </a:xfrm>
        </p:grpSpPr>
        <p:sp>
          <p:nvSpPr>
            <p:cNvPr id="74766" name="Text Box 204"/>
            <p:cNvSpPr txBox="1">
              <a:spLocks noChangeArrowheads="1"/>
            </p:cNvSpPr>
            <p:nvPr/>
          </p:nvSpPr>
          <p:spPr bwMode="auto">
            <a:xfrm>
              <a:off x="3829682" y="1492150"/>
              <a:ext cx="1733460" cy="414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grpSp>
          <p:nvGrpSpPr>
            <p:cNvPr id="74767" name="组合 6"/>
            <p:cNvGrpSpPr/>
            <p:nvPr/>
          </p:nvGrpSpPr>
          <p:grpSpPr bwMode="auto">
            <a:xfrm>
              <a:off x="1166987" y="1540144"/>
              <a:ext cx="6996968" cy="3820601"/>
              <a:chOff x="-42221" y="344412"/>
              <a:chExt cx="10209466" cy="5954185"/>
            </a:xfrm>
          </p:grpSpPr>
          <p:sp>
            <p:nvSpPr>
              <p:cNvPr id="74768" name="Oval 4"/>
              <p:cNvSpPr>
                <a:spLocks noChangeArrowheads="1"/>
              </p:cNvSpPr>
              <p:nvPr/>
            </p:nvSpPr>
            <p:spPr bwMode="auto">
              <a:xfrm rot="-1674972">
                <a:off x="2504098" y="1500364"/>
                <a:ext cx="2567650" cy="15843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774972">
                <a:off x="4223889" y="1179688"/>
                <a:ext cx="2242608" cy="14716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174972">
                <a:off x="5862851" y="1716264"/>
                <a:ext cx="1656158" cy="190341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3234972">
                <a:off x="6151048" y="2757863"/>
                <a:ext cx="1571627" cy="1542653"/>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674972">
                <a:off x="4290962" y="3603802"/>
                <a:ext cx="2808419" cy="176689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594972">
                <a:off x="3188575" y="4349928"/>
                <a:ext cx="2006996" cy="1222377"/>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674972">
                <a:off x="2418109" y="3818116"/>
                <a:ext cx="1270926" cy="1444626"/>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3534972">
                <a:off x="2120652" y="2784059"/>
                <a:ext cx="1590677" cy="127436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2536775" y="1455915"/>
                <a:ext cx="4884205" cy="3852865"/>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780183" y="1436382"/>
                <a:ext cx="1699153" cy="66516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689151" y="1525283"/>
                <a:ext cx="1004357" cy="167163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2779266" y="2209495"/>
                <a:ext cx="882253" cy="150654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2832579" y="3925585"/>
                <a:ext cx="2013876" cy="10588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932444" y="3528710"/>
                <a:ext cx="1761066" cy="156368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3848975" y="2217432"/>
                <a:ext cx="2823896" cy="11350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714830" y="2025347"/>
                <a:ext cx="1327680" cy="295910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723742" y="5094468"/>
                <a:ext cx="1268893" cy="917196"/>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5400000">
                <a:off x="6075842" y="239779"/>
                <a:ext cx="842143" cy="178062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6817335" y="3554591"/>
                <a:ext cx="849576" cy="1208089"/>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982792" y="3891140"/>
                <a:ext cx="1806792"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2968359" y="1365738"/>
                <a:ext cx="976860" cy="416342"/>
              </a:xfrm>
              <a:prstGeom prst="line">
                <a:avLst/>
              </a:prstGeom>
              <a:noFill/>
              <a:ln w="254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42221" y="3547536"/>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4790" name="Text Box 26"/>
              <p:cNvSpPr txBox="1">
                <a:spLocks noChangeArrowheads="1"/>
              </p:cNvSpPr>
              <p:nvPr/>
            </p:nvSpPr>
            <p:spPr bwMode="auto">
              <a:xfrm>
                <a:off x="8209256" y="4570403"/>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4791" name="Text Box 27"/>
              <p:cNvSpPr txBox="1">
                <a:spLocks noChangeArrowheads="1"/>
              </p:cNvSpPr>
              <p:nvPr/>
            </p:nvSpPr>
            <p:spPr bwMode="auto">
              <a:xfrm>
                <a:off x="2210302" y="344412"/>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4792" name="Text Box 28"/>
              <p:cNvSpPr txBox="1">
                <a:spLocks noChangeArrowheads="1"/>
              </p:cNvSpPr>
              <p:nvPr/>
            </p:nvSpPr>
            <p:spPr bwMode="auto">
              <a:xfrm>
                <a:off x="7714842" y="415378"/>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4793" name="Text Box 29"/>
              <p:cNvSpPr txBox="1">
                <a:spLocks noChangeArrowheads="1"/>
              </p:cNvSpPr>
              <p:nvPr/>
            </p:nvSpPr>
            <p:spPr bwMode="auto">
              <a:xfrm>
                <a:off x="2542043" y="5711314"/>
                <a:ext cx="725122"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4794" name="Line 30"/>
              <p:cNvSpPr>
                <a:spLocks noChangeShapeType="1"/>
              </p:cNvSpPr>
              <p:nvPr/>
            </p:nvSpPr>
            <p:spPr bwMode="auto">
              <a:xfrm flipV="1">
                <a:off x="6817335" y="2169983"/>
                <a:ext cx="2023814" cy="1163945"/>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9442124" y="1882376"/>
                <a:ext cx="725121"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pic>
            <p:nvPicPr>
              <p:cNvPr id="42" name="Picture 38"/>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7880" y="1921052"/>
                <a:ext cx="825499" cy="528639"/>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3"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4170" y="1303513"/>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4"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73881" y="3149778"/>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5"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453" y="4629330"/>
                <a:ext cx="825499" cy="530226"/>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46"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1294" y="3519668"/>
                <a:ext cx="825499" cy="528638"/>
              </a:xfrm>
              <a:prstGeom prst="rect">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74801" name="Group 43"/>
              <p:cNvGrpSpPr/>
              <p:nvPr/>
            </p:nvGrpSpPr>
            <p:grpSpPr bwMode="auto">
              <a:xfrm>
                <a:off x="4265163" y="1425750"/>
                <a:ext cx="803142" cy="617539"/>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533454" y="2411588"/>
                <a:ext cx="1205576" cy="741362"/>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6944597" y="2659240"/>
                <a:ext cx="804861" cy="615949"/>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448665">
                <a:off x="5739027" y="2043287"/>
                <a:ext cx="1205573" cy="739774"/>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730312" y="3149778"/>
                <a:ext cx="1337999" cy="863601"/>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485573">
                <a:off x="5338316" y="3765727"/>
                <a:ext cx="1205576" cy="741362"/>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2399024">
                <a:off x="6812177" y="3891142"/>
                <a:ext cx="803142" cy="615949"/>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91213" y="5188127"/>
                <a:ext cx="803142" cy="495298"/>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564615">
                <a:off x="3192013" y="4135616"/>
                <a:ext cx="804862" cy="615949"/>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960884" y="1097141"/>
                <a:ext cx="593328" cy="388936"/>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2789582" y="2659238"/>
                <a:ext cx="804862" cy="615949"/>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2" name="Group 175"/>
              <p:cNvGrpSpPr/>
              <p:nvPr/>
            </p:nvGrpSpPr>
            <p:grpSpPr bwMode="auto">
              <a:xfrm rot="-311414">
                <a:off x="3377752" y="1416225"/>
                <a:ext cx="595049" cy="387351"/>
                <a:chOff x="2949" y="196"/>
                <a:chExt cx="941" cy="598"/>
              </a:xfrm>
            </p:grpSpPr>
            <p:sp>
              <p:nvSpPr>
                <p:cNvPr id="74830" name="Oval 17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1" name="Oval 177"/>
                <p:cNvSpPr>
                  <a:spLocks noChangeArrowheads="1"/>
                </p:cNvSpPr>
                <p:nvPr/>
              </p:nvSpPr>
              <p:spPr bwMode="auto">
                <a:xfrm rot="900000">
                  <a:off x="3512" y="252"/>
                  <a:ext cx="275" cy="131"/>
                </a:xfrm>
                <a:prstGeom prst="ellipse">
                  <a:avLst/>
                </a:prstGeom>
                <a:solidFill>
                  <a:srgbClr val="C5E5FB"/>
                </a:solidFill>
                <a:ln>
                  <a:noFill/>
                </a:ln>
                <a:effectLst/>
                <a:extLst>
                  <a:ext uri="{91240B29-F687-4F45-9708-019B960494DF}">
                    <a14:hiddenLine xmlns:a14="http://schemas.microsoft.com/office/drawing/2010/main" w="1270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endParaRPr lang="zh-CN" altLang="en-US" b="1">
                    <a:solidFill>
                      <a:srgbClr val="000099"/>
                    </a:solidFill>
                    <a:ea typeface="宋体" panose="02010600030101010101" pitchFamily="2" charset="-122"/>
                  </a:endParaRPr>
                </a:p>
              </p:txBody>
            </p:sp>
            <p:sp>
              <p:nvSpPr>
                <p:cNvPr id="74832" name="Oval 17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3" name="Oval 17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4" name="Oval 18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5" name="Oval 18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6" name="Oval 18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7" name="Oval 18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38" name="Freeform 18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39" name="Freeform 18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40" name="Freeform 18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B2B2B2"/>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1752879" y="3622392"/>
                <a:ext cx="730252" cy="527980"/>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872428" y="1692516"/>
                <a:ext cx="1429625"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61" name="Line 201"/>
              <p:cNvSpPr>
                <a:spLocks noChangeShapeType="1"/>
              </p:cNvSpPr>
              <p:nvPr/>
            </p:nvSpPr>
            <p:spPr bwMode="auto">
              <a:xfrm>
                <a:off x="2230017" y="2035008"/>
                <a:ext cx="1146047" cy="13021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3930724" y="3267803"/>
                <a:ext cx="971413" cy="587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p>
            </p:txBody>
          </p:sp>
          <p:sp>
            <p:nvSpPr>
              <p:cNvPr id="74817" name="Line 205"/>
              <p:cNvSpPr>
                <a:spLocks noChangeShapeType="1"/>
              </p:cNvSpPr>
              <p:nvPr/>
            </p:nvSpPr>
            <p:spPr bwMode="auto">
              <a:xfrm>
                <a:off x="4841804" y="828670"/>
                <a:ext cx="150984" cy="45117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425924" y="4402670"/>
                <a:ext cx="1063056" cy="64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grpSp>
      <p:pic>
        <p:nvPicPr>
          <p:cNvPr id="74760"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3075" y="1831975"/>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2800" y="1071563"/>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0913" y="1025525"/>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2663" y="2736850"/>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2050" y="3865563"/>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7913" y="3257550"/>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74454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6857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1" name="矩形 2"/>
          <p:cNvSpPr>
            <a:spLocks noChangeArrowheads="1"/>
          </p:cNvSpPr>
          <p:nvPr/>
        </p:nvSpPr>
        <p:spPr bwMode="auto">
          <a:xfrm>
            <a:off x="863600" y="769938"/>
            <a:ext cx="2544763"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0" hangingPunct="0"/>
            <a:r>
              <a:rPr lang="zh-CN" altLang="zh-CN" sz="1600" b="1">
                <a:solidFill>
                  <a:prstClr val="black"/>
                </a:solidFill>
                <a:latin typeface="微软雅黑" panose="020B0503020204020204" pitchFamily="34" charset="-122"/>
                <a:ea typeface="微软雅黑" panose="020B0503020204020204" pitchFamily="34" charset="-122"/>
              </a:rPr>
              <a:t>分组交换的示意图</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75782" name="矩形 3"/>
          <p:cNvSpPr>
            <a:spLocks noChangeArrowheads="1"/>
          </p:cNvSpPr>
          <p:nvPr/>
        </p:nvSpPr>
        <p:spPr bwMode="auto">
          <a:xfrm>
            <a:off x="4633913" y="3925888"/>
            <a:ext cx="33718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kumimoji="1" lang="en-US" altLang="zh-CN" sz="1400" b="1">
                <a:solidFill>
                  <a:srgbClr val="0000FF"/>
                </a:solidFill>
                <a:latin typeface="微软雅黑" panose="020B0503020204020204" pitchFamily="34" charset="-122"/>
                <a:ea typeface="微软雅黑" panose="020B0503020204020204" pitchFamily="34" charset="-122"/>
              </a:rPr>
              <a:t>(b) </a:t>
            </a:r>
            <a:r>
              <a:rPr kumimoji="1" lang="zh-CN" altLang="zh-CN" sz="1400" b="1">
                <a:solidFill>
                  <a:srgbClr val="0000FF"/>
                </a:solidFill>
                <a:latin typeface="微软雅黑" panose="020B0503020204020204" pitchFamily="34" charset="-122"/>
                <a:ea typeface="微软雅黑" panose="020B0503020204020204" pitchFamily="34" charset="-122"/>
              </a:rPr>
              <a:t>核心部分</a:t>
            </a:r>
            <a:r>
              <a:rPr kumimoji="1" lang="zh-CN" altLang="en-US" sz="1400" b="1">
                <a:solidFill>
                  <a:srgbClr val="0000FF"/>
                </a:solidFill>
                <a:latin typeface="微软雅黑" panose="020B0503020204020204" pitchFamily="34" charset="-122"/>
                <a:ea typeface="微软雅黑" panose="020B0503020204020204" pitchFamily="34" charset="-122"/>
              </a:rPr>
              <a:t>中</a:t>
            </a:r>
            <a:r>
              <a:rPr kumimoji="1" lang="zh-CN" altLang="zh-CN" sz="1400" b="1">
                <a:solidFill>
                  <a:srgbClr val="0000FF"/>
                </a:solidFill>
                <a:latin typeface="微软雅黑" panose="020B0503020204020204" pitchFamily="34" charset="-122"/>
                <a:ea typeface="微软雅黑" panose="020B0503020204020204" pitchFamily="34" charset="-122"/>
              </a:rPr>
              <a:t>的</a:t>
            </a:r>
            <a:r>
              <a:rPr kumimoji="1" lang="zh-CN" altLang="en-US" sz="1400" b="1">
                <a:solidFill>
                  <a:srgbClr val="0000FF"/>
                </a:solidFill>
                <a:latin typeface="微软雅黑" panose="020B0503020204020204" pitchFamily="34" charset="-122"/>
                <a:ea typeface="微软雅黑" panose="020B0503020204020204" pitchFamily="34" charset="-122"/>
              </a:rPr>
              <a:t>网络</a:t>
            </a:r>
            <a:r>
              <a:rPr kumimoji="1" lang="zh-CN" altLang="zh-CN" sz="1400" b="1">
                <a:solidFill>
                  <a:srgbClr val="0000FF"/>
                </a:solidFill>
                <a:latin typeface="微软雅黑" panose="020B0503020204020204" pitchFamily="34" charset="-122"/>
                <a:ea typeface="微软雅黑" panose="020B0503020204020204" pitchFamily="34" charset="-122"/>
              </a:rPr>
              <a:t>可用一条链路表示</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693863" y="901700"/>
            <a:ext cx="5672137" cy="3197225"/>
            <a:chOff x="1077101" y="828844"/>
            <a:chExt cx="6958259" cy="3921427"/>
          </a:xfrm>
        </p:grpSpPr>
        <p:grpSp>
          <p:nvGrpSpPr>
            <p:cNvPr id="75784" name="组合 4"/>
            <p:cNvGrpSpPr/>
            <p:nvPr/>
          </p:nvGrpSpPr>
          <p:grpSpPr bwMode="auto">
            <a:xfrm>
              <a:off x="1077101" y="960352"/>
              <a:ext cx="6958259" cy="3673765"/>
              <a:chOff x="-754503" y="424192"/>
              <a:chExt cx="10689977" cy="5757012"/>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10763" y="1080695"/>
                <a:ext cx="1183738" cy="76015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p>
            </p:txBody>
          </p:sp>
          <p:sp>
            <p:nvSpPr>
              <p:cNvPr id="75826" name="Text Box 38"/>
              <p:cNvSpPr txBox="1">
                <a:spLocks noChangeArrowheads="1"/>
              </p:cNvSpPr>
              <p:nvPr/>
            </p:nvSpPr>
            <p:spPr bwMode="auto">
              <a:xfrm>
                <a:off x="1024000" y="5057107"/>
                <a:ext cx="1508050" cy="1124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发送的</a:t>
                </a:r>
              </a:p>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分组</a:t>
                </a:r>
              </a:p>
            </p:txBody>
          </p:sp>
          <p:pic>
            <p:nvPicPr>
              <p:cNvPr id="75827" name="Picture 39"/>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539136" y="1709780"/>
                <a:ext cx="1508049"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路由器</a:t>
                </a:r>
              </a:p>
            </p:txBody>
          </p:sp>
          <p:sp>
            <p:nvSpPr>
              <p:cNvPr id="75833" name="Line 46"/>
              <p:cNvSpPr>
                <a:spLocks noChangeShapeType="1"/>
              </p:cNvSpPr>
              <p:nvPr/>
            </p:nvSpPr>
            <p:spPr bwMode="auto">
              <a:xfrm>
                <a:off x="1952097" y="2035177"/>
                <a:ext cx="138149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a:solidFill>
                    <a:srgbClr val="0000FF"/>
                  </a:solidFill>
                  <a:latin typeface="微软雅黑" panose="020B0503020204020204" pitchFamily="34" charset="-122"/>
                  <a:ea typeface="微软雅黑" panose="020B0503020204020204" pitchFamily="34" charset="-122"/>
                </a:rPr>
                <a:t>网络核心部分</a:t>
              </a:r>
            </a:p>
          </p:txBody>
        </p:sp>
        <p:pic>
          <p:nvPicPr>
            <p:cNvPr id="75786"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54141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AutoShape 5"/>
          <p:cNvSpPr>
            <a:spLocks noChangeArrowheads="1"/>
          </p:cNvSpPr>
          <p:nvPr/>
        </p:nvSpPr>
        <p:spPr bwMode="auto">
          <a:xfrm>
            <a:off x="505073" y="6746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6803" name="Rectangle 6"/>
          <p:cNvSpPr>
            <a:spLocks noChangeArrowheads="1"/>
          </p:cNvSpPr>
          <p:nvPr/>
        </p:nvSpPr>
        <p:spPr bwMode="auto">
          <a:xfrm>
            <a:off x="3316288" y="650875"/>
            <a:ext cx="24939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分组交换网的示意图</a:t>
            </a:r>
          </a:p>
        </p:txBody>
      </p:sp>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5942013" y="1735138"/>
            <a:ext cx="22367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sz="1600" b="1">
                <a:solidFill>
                  <a:srgbClr val="0000FF"/>
                </a:solidFill>
                <a:latin typeface="微软雅黑" panose="020B0503020204020204" pitchFamily="34" charset="-122"/>
                <a:ea typeface="微软雅黑" panose="020B0503020204020204" pitchFamily="34" charset="-122"/>
              </a:rPr>
              <a:t>注意分组路径的变化！</a:t>
            </a: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p>
        </p:txBody>
      </p:sp>
      <p:pic>
        <p:nvPicPr>
          <p:cNvPr id="76810"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pic>
        <p:nvPicPr>
          <p:cNvPr id="7683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主机</a:t>
            </a:r>
          </a:p>
        </p:txBody>
      </p:sp>
      <p:pic>
        <p:nvPicPr>
          <p:cNvPr id="76845"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Tree>
    <p:extLst>
      <p:ext uri="{BB962C8B-B14F-4D97-AF65-F5344CB8AC3E}">
        <p14:creationId xmlns:p14="http://schemas.microsoft.com/office/powerpoint/2010/main" val="14456271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AutoShape 5"/>
          <p:cNvSpPr>
            <a:spLocks noChangeArrowheads="1"/>
          </p:cNvSpPr>
          <p:nvPr/>
        </p:nvSpPr>
        <p:spPr bwMode="auto">
          <a:xfrm>
            <a:off x="505073" y="711200"/>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7827" name="Rectangle 6"/>
          <p:cNvSpPr>
            <a:spLocks noChangeArrowheads="1"/>
          </p:cNvSpPr>
          <p:nvPr/>
        </p:nvSpPr>
        <p:spPr bwMode="auto">
          <a:xfrm>
            <a:off x="3036888" y="687388"/>
            <a:ext cx="300672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chemeClr val="bg1"/>
                </a:solidFill>
                <a:ea typeface="微软雅黑" panose="020B0503020204020204" pitchFamily="34" charset="-122"/>
              </a:rPr>
              <a:t>注意分组的存储转发过程</a:t>
            </a:r>
          </a:p>
        </p:txBody>
      </p:sp>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85D1F7"/>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026150" y="2973388"/>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p>
        </p:txBody>
      </p:sp>
      <p:sp>
        <p:nvSpPr>
          <p:cNvPr id="77861" name="Text Box 98"/>
          <p:cNvSpPr txBox="1">
            <a:spLocks noChangeArrowheads="1"/>
          </p:cNvSpPr>
          <p:nvPr/>
        </p:nvSpPr>
        <p:spPr bwMode="auto">
          <a:xfrm>
            <a:off x="6205538" y="1581150"/>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863273"/>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285969"/>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237177"/>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找到转发的端口</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Tree>
    <p:extLst>
      <p:ext uri="{BB962C8B-B14F-4D97-AF65-F5344CB8AC3E}">
        <p14:creationId xmlns:p14="http://schemas.microsoft.com/office/powerpoint/2010/main" val="23186052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53" presetClass="entr" presetSubtype="16" fill="hold" grpId="1" nodeType="afterEffect">
                                  <p:stCondLst>
                                    <p:cond delay="500"/>
                                  </p:stCondLst>
                                  <p:childTnLst>
                                    <p:set>
                                      <p:cBhvr>
                                        <p:cTn id="31" dur="1" fill="hold">
                                          <p:stCondLst>
                                            <p:cond delay="0"/>
                                          </p:stCondLst>
                                        </p:cTn>
                                        <p:tgtEl>
                                          <p:spTgt spid="104"/>
                                        </p:tgtEl>
                                        <p:attrNameLst>
                                          <p:attrName>style.visibility</p:attrName>
                                        </p:attrNameLst>
                                      </p:cBhvr>
                                      <p:to>
                                        <p:strVal val="visible"/>
                                      </p:to>
                                    </p:set>
                                    <p:anim calcmode="lin" valueType="num">
                                      <p:cBhvr>
                                        <p:cTn id="32" dur="500" fill="hold"/>
                                        <p:tgtEl>
                                          <p:spTgt spid="104"/>
                                        </p:tgtEl>
                                        <p:attrNameLst>
                                          <p:attrName>ppt_w</p:attrName>
                                        </p:attrNameLst>
                                      </p:cBhvr>
                                      <p:tavLst>
                                        <p:tav tm="0">
                                          <p:val>
                                            <p:fltVal val="0"/>
                                          </p:val>
                                        </p:tav>
                                        <p:tav tm="100000">
                                          <p:val>
                                            <p:strVal val="#ppt_w"/>
                                          </p:val>
                                        </p:tav>
                                      </p:tavLst>
                                    </p:anim>
                                    <p:anim calcmode="lin" valueType="num">
                                      <p:cBhvr>
                                        <p:cTn id="33" dur="500" fill="hold"/>
                                        <p:tgtEl>
                                          <p:spTgt spid="104"/>
                                        </p:tgtEl>
                                        <p:attrNameLst>
                                          <p:attrName>ppt_h</p:attrName>
                                        </p:attrNameLst>
                                      </p:cBhvr>
                                      <p:tavLst>
                                        <p:tav tm="0">
                                          <p:val>
                                            <p:fltVal val="0"/>
                                          </p:val>
                                        </p:tav>
                                        <p:tav tm="100000">
                                          <p:val>
                                            <p:strVal val="#ppt_h"/>
                                          </p:val>
                                        </p:tav>
                                      </p:tavLst>
                                    </p:anim>
                                    <p:animEffect transition="in" filter="fade">
                                      <p:cBhvr>
                                        <p:cTn id="34" dur="500"/>
                                        <p:tgtEl>
                                          <p:spTgt spid="104"/>
                                        </p:tgtEl>
                                      </p:cBhvr>
                                    </p:animEffect>
                                  </p:childTnLst>
                                </p:cTn>
                              </p:par>
                            </p:childTnLst>
                          </p:cTn>
                        </p:par>
                        <p:par>
                          <p:cTn id="35" fill="hold">
                            <p:stCondLst>
                              <p:cond delay="1000"/>
                            </p:stCondLst>
                            <p:childTnLst>
                              <p:par>
                                <p:cTn id="36" presetID="1" presetClass="exit" presetSubtype="0" fill="hold" grpId="2" nodeType="afterEffect">
                                  <p:stCondLst>
                                    <p:cond delay="3000"/>
                                  </p:stCondLst>
                                  <p:childTnLst>
                                    <p:set>
                                      <p:cBhvr>
                                        <p:cTn id="37" dur="1" fill="hold">
                                          <p:stCondLst>
                                            <p:cond delay="0"/>
                                          </p:stCondLst>
                                        </p:cTn>
                                        <p:tgtEl>
                                          <p:spTgt spid="104"/>
                                        </p:tgtEl>
                                        <p:attrNameLst>
                                          <p:attrName>style.visibility</p:attrName>
                                        </p:attrNameLst>
                                      </p:cBhvr>
                                      <p:to>
                                        <p:strVal val="hidden"/>
                                      </p:to>
                                    </p:set>
                                  </p:childTnLst>
                                </p:cTn>
                              </p:par>
                            </p:childTnLst>
                          </p:cTn>
                        </p:par>
                        <p:par>
                          <p:cTn id="38" fill="hold">
                            <p:stCondLst>
                              <p:cond delay="4000"/>
                            </p:stCondLst>
                            <p:childTnLst>
                              <p:par>
                                <p:cTn id="39" presetID="1" presetClass="exit" presetSubtype="0" fill="hold" grpId="2" nodeType="afterEffect">
                                  <p:stCondLst>
                                    <p:cond delay="0"/>
                                  </p:stCondLst>
                                  <p:childTnLst>
                                    <p:set>
                                      <p:cBhvr>
                                        <p:cTn id="40" dur="1" fill="hold">
                                          <p:stCondLst>
                                            <p:cond delay="0"/>
                                          </p:stCondLst>
                                        </p:cTn>
                                        <p:tgtEl>
                                          <p:spTgt spid="117"/>
                                        </p:tgtEl>
                                        <p:attrNameLst>
                                          <p:attrName>style.visibility</p:attrName>
                                        </p:attrNameLst>
                                      </p:cBhvr>
                                      <p:to>
                                        <p:strVal val="hidden"/>
                                      </p:to>
                                    </p:set>
                                  </p:childTnLst>
                                </p:cTn>
                              </p:par>
                            </p:childTnLst>
                          </p:cTn>
                        </p:par>
                        <p:par>
                          <p:cTn id="41" fill="hold">
                            <p:stCondLst>
                              <p:cond delay="4000"/>
                            </p:stCondLst>
                            <p:childTnLst>
                              <p:par>
                                <p:cTn id="42" presetID="1" presetClass="entr" presetSubtype="0" fill="hold" grpId="0" nodeType="afterEffect">
                                  <p:stCondLst>
                                    <p:cond delay="0"/>
                                  </p:stCondLst>
                                  <p:childTnLst>
                                    <p:set>
                                      <p:cBhvr>
                                        <p:cTn id="43" dur="1" fill="hold">
                                          <p:stCondLst>
                                            <p:cond delay="0"/>
                                          </p:stCondLst>
                                        </p:cTn>
                                        <p:tgtEl>
                                          <p:spTgt spid="118"/>
                                        </p:tgtEl>
                                        <p:attrNameLst>
                                          <p:attrName>style.visibility</p:attrName>
                                        </p:attrNameLst>
                                      </p:cBhvr>
                                      <p:to>
                                        <p:strVal val="visible"/>
                                      </p:to>
                                    </p:set>
                                  </p:childTnLst>
                                </p:cTn>
                              </p:par>
                            </p:childTnLst>
                          </p:cTn>
                        </p:par>
                        <p:par>
                          <p:cTn id="44" fill="hold">
                            <p:stCondLst>
                              <p:cond delay="4000"/>
                            </p:stCondLst>
                            <p:childTnLst>
                              <p:par>
                                <p:cTn id="45" presetID="0" presetClass="path" presetSubtype="0" accel="50000" decel="50000" fill="hold" grpId="1" nodeType="afterEffect">
                                  <p:stCondLst>
                                    <p:cond delay="0"/>
                                  </p:stCondLst>
                                  <p:childTnLst>
                                    <p:animMotion origin="layout" path="M -0.00399 0.00555 L 0.1 -0.17145 " pathEditMode="relative" rAng="0" ptsTypes="AA">
                                      <p:cBhvr>
                                        <p:cTn id="46" dur="2000" fill="hold"/>
                                        <p:tgtEl>
                                          <p:spTgt spid="118"/>
                                        </p:tgtEl>
                                        <p:attrNameLst>
                                          <p:attrName>ppt_x</p:attrName>
                                          <p:attrName>ppt_y</p:attrName>
                                        </p:attrNameLst>
                                      </p:cBhvr>
                                      <p:rCtr x="5191" y="-8850"/>
                                    </p:animMotion>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02"/>
                                        </p:tgtEl>
                                        <p:attrNameLst>
                                          <p:attrName>style.visibility</p:attrName>
                                        </p:attrNameLst>
                                      </p:cBhvr>
                                      <p:to>
                                        <p:strVal val="visible"/>
                                      </p:to>
                                    </p:set>
                                  </p:childTnLst>
                                </p:cTn>
                              </p:par>
                            </p:childTnLst>
                          </p:cTn>
                        </p:par>
                        <p:par>
                          <p:cTn id="51" fill="hold">
                            <p:stCondLst>
                              <p:cond delay="0"/>
                            </p:stCondLst>
                            <p:childTnLst>
                              <p:par>
                                <p:cTn id="52" presetID="53" presetClass="entr" presetSubtype="16" fill="hold" grpId="1" nodeType="afterEffect">
                                  <p:stCondLst>
                                    <p:cond delay="0"/>
                                  </p:stCondLst>
                                  <p:childTnLst>
                                    <p:set>
                                      <p:cBhvr>
                                        <p:cTn id="53" dur="1" fill="hold">
                                          <p:stCondLst>
                                            <p:cond delay="0"/>
                                          </p:stCondLst>
                                        </p:cTn>
                                        <p:tgtEl>
                                          <p:spTgt spid="102"/>
                                        </p:tgtEl>
                                        <p:attrNameLst>
                                          <p:attrName>style.visibility</p:attrName>
                                        </p:attrNameLst>
                                      </p:cBhvr>
                                      <p:to>
                                        <p:strVal val="visible"/>
                                      </p:to>
                                    </p:set>
                                    <p:anim calcmode="lin" valueType="num">
                                      <p:cBhvr>
                                        <p:cTn id="54" dur="500" fill="hold"/>
                                        <p:tgtEl>
                                          <p:spTgt spid="102"/>
                                        </p:tgtEl>
                                        <p:attrNameLst>
                                          <p:attrName>ppt_w</p:attrName>
                                        </p:attrNameLst>
                                      </p:cBhvr>
                                      <p:tavLst>
                                        <p:tav tm="0">
                                          <p:val>
                                            <p:fltVal val="0"/>
                                          </p:val>
                                        </p:tav>
                                        <p:tav tm="100000">
                                          <p:val>
                                            <p:strVal val="#ppt_w"/>
                                          </p:val>
                                        </p:tav>
                                      </p:tavLst>
                                    </p:anim>
                                    <p:anim calcmode="lin" valueType="num">
                                      <p:cBhvr>
                                        <p:cTn id="55" dur="500" fill="hold"/>
                                        <p:tgtEl>
                                          <p:spTgt spid="102"/>
                                        </p:tgtEl>
                                        <p:attrNameLst>
                                          <p:attrName>ppt_h</p:attrName>
                                        </p:attrNameLst>
                                      </p:cBhvr>
                                      <p:tavLst>
                                        <p:tav tm="0">
                                          <p:val>
                                            <p:fltVal val="0"/>
                                          </p:val>
                                        </p:tav>
                                        <p:tav tm="100000">
                                          <p:val>
                                            <p:strVal val="#ppt_h"/>
                                          </p:val>
                                        </p:tav>
                                      </p:tavLst>
                                    </p:anim>
                                    <p:animEffect transition="in" filter="fade">
                                      <p:cBhvr>
                                        <p:cTn id="56" dur="500"/>
                                        <p:tgtEl>
                                          <p:spTgt spid="102"/>
                                        </p:tgtEl>
                                      </p:cBhvr>
                                    </p:animEffect>
                                  </p:childTnLst>
                                </p:cTn>
                              </p:par>
                            </p:childTnLst>
                          </p:cTn>
                        </p:par>
                        <p:par>
                          <p:cTn id="57" fill="hold">
                            <p:stCondLst>
                              <p:cond delay="500"/>
                            </p:stCondLst>
                            <p:childTnLst>
                              <p:par>
                                <p:cTn id="58" presetID="1" presetClass="exit" presetSubtype="0" fill="hold" grpId="2" nodeType="afterEffect">
                                  <p:stCondLst>
                                    <p:cond delay="3000"/>
                                  </p:stCondLst>
                                  <p:childTnLst>
                                    <p:set>
                                      <p:cBhvr>
                                        <p:cTn id="59" dur="1" fill="hold">
                                          <p:stCondLst>
                                            <p:cond delay="0"/>
                                          </p:stCondLst>
                                        </p:cTn>
                                        <p:tgtEl>
                                          <p:spTgt spid="118"/>
                                        </p:tgtEl>
                                        <p:attrNameLst>
                                          <p:attrName>style.visibility</p:attrName>
                                        </p:attrNameLst>
                                      </p:cBhvr>
                                      <p:to>
                                        <p:strVal val="hidden"/>
                                      </p:to>
                                    </p:set>
                                  </p:childTnLst>
                                </p:cTn>
                              </p:par>
                            </p:childTnLst>
                          </p:cTn>
                        </p:par>
                        <p:par>
                          <p:cTn id="60" fill="hold">
                            <p:stCondLst>
                              <p:cond delay="3500"/>
                            </p:stCondLst>
                            <p:childTnLst>
                              <p:par>
                                <p:cTn id="61" presetID="1" presetClass="exit" presetSubtype="0" fill="hold" grpId="2" nodeType="afterEffect">
                                  <p:stCondLst>
                                    <p:cond delay="0"/>
                                  </p:stCondLst>
                                  <p:childTnLst>
                                    <p:set>
                                      <p:cBhvr>
                                        <p:cTn id="62" dur="1" fill="hold">
                                          <p:stCondLst>
                                            <p:cond delay="0"/>
                                          </p:stCondLst>
                                        </p:cTn>
                                        <p:tgtEl>
                                          <p:spTgt spid="102"/>
                                        </p:tgtEl>
                                        <p:attrNameLst>
                                          <p:attrName>style.visibility</p:attrName>
                                        </p:attrNameLst>
                                      </p:cBhvr>
                                      <p:to>
                                        <p:strVal val="hidden"/>
                                      </p:to>
                                    </p:set>
                                  </p:childTnLst>
                                </p:cTn>
                              </p:par>
                            </p:childTnLst>
                          </p:cTn>
                        </p:par>
                        <p:par>
                          <p:cTn id="63" fill="hold">
                            <p:stCondLst>
                              <p:cond delay="3500"/>
                            </p:stCondLst>
                            <p:childTnLst>
                              <p:par>
                                <p:cTn id="64" presetID="1" presetClass="entr" presetSubtype="0" fill="hold" grpId="0" nodeType="afterEffect">
                                  <p:stCondLst>
                                    <p:cond delay="0"/>
                                  </p:stCondLst>
                                  <p:childTnLst>
                                    <p:set>
                                      <p:cBhvr>
                                        <p:cTn id="65" dur="1" fill="hold">
                                          <p:stCondLst>
                                            <p:cond delay="0"/>
                                          </p:stCondLst>
                                        </p:cTn>
                                        <p:tgtEl>
                                          <p:spTgt spid="119"/>
                                        </p:tgtEl>
                                        <p:attrNameLst>
                                          <p:attrName>style.visibility</p:attrName>
                                        </p:attrNameLst>
                                      </p:cBhvr>
                                      <p:to>
                                        <p:strVal val="visible"/>
                                      </p:to>
                                    </p:set>
                                  </p:childTnLst>
                                </p:cTn>
                              </p:par>
                            </p:childTnLst>
                          </p:cTn>
                        </p:par>
                        <p:par>
                          <p:cTn id="66" fill="hold">
                            <p:stCondLst>
                              <p:cond delay="3500"/>
                            </p:stCondLst>
                            <p:childTnLst>
                              <p:par>
                                <p:cTn id="67" presetID="0" presetClass="path" presetSubtype="0" accel="50000" decel="50000" fill="hold" grpId="1" nodeType="afterEffect">
                                  <p:stCondLst>
                                    <p:cond delay="0"/>
                                  </p:stCondLst>
                                  <p:childTnLst>
                                    <p:animMotion origin="layout" path="M -0.00087 -0.00402 L 0.0651 0.14907 " pathEditMode="relative" ptsTypes="AA">
                                      <p:cBhvr>
                                        <p:cTn id="68" dur="2000" fill="hold"/>
                                        <p:tgtEl>
                                          <p:spTgt spid="119"/>
                                        </p:tgtEl>
                                        <p:attrNameLst>
                                          <p:attrName>ppt_x</p:attrName>
                                          <p:attrName>ppt_y</p:attrName>
                                        </p:attrNameLst>
                                      </p:cBhvr>
                                    </p:animMotion>
                                  </p:childTnLst>
                                </p:cTn>
                              </p:par>
                            </p:childTnLst>
                          </p:cTn>
                        </p:par>
                        <p:par>
                          <p:cTn id="69" fill="hold">
                            <p:stCondLst>
                              <p:cond delay="5500"/>
                            </p:stCondLst>
                            <p:childTnLst>
                              <p:par>
                                <p:cTn id="70" presetID="1" presetClass="entr" presetSubtype="0" fill="hold" grpId="0" nodeType="afterEffect">
                                  <p:stCondLst>
                                    <p:cond delay="0"/>
                                  </p:stCondLst>
                                  <p:childTnLst>
                                    <p:set>
                                      <p:cBhvr>
                                        <p:cTn id="71" dur="1" fill="hold">
                                          <p:stCondLst>
                                            <p:cond delay="0"/>
                                          </p:stCondLst>
                                        </p:cTn>
                                        <p:tgtEl>
                                          <p:spTgt spid="103"/>
                                        </p:tgtEl>
                                        <p:attrNameLst>
                                          <p:attrName>style.visibility</p:attrName>
                                        </p:attrNameLst>
                                      </p:cBhvr>
                                      <p:to>
                                        <p:strVal val="visible"/>
                                      </p:to>
                                    </p:set>
                                  </p:childTnLst>
                                </p:cTn>
                              </p:par>
                            </p:childTnLst>
                          </p:cTn>
                        </p:par>
                        <p:par>
                          <p:cTn id="72" fill="hold">
                            <p:stCondLst>
                              <p:cond delay="5500"/>
                            </p:stCondLst>
                            <p:childTnLst>
                              <p:par>
                                <p:cTn id="73" presetID="53" presetClass="entr" presetSubtype="16" fill="hold" grpId="1" nodeType="afterEffect">
                                  <p:stCondLst>
                                    <p:cond delay="0"/>
                                  </p:stCondLst>
                                  <p:childTnLst>
                                    <p:set>
                                      <p:cBhvr>
                                        <p:cTn id="74" dur="1" fill="hold">
                                          <p:stCondLst>
                                            <p:cond delay="0"/>
                                          </p:stCondLst>
                                        </p:cTn>
                                        <p:tgtEl>
                                          <p:spTgt spid="103"/>
                                        </p:tgtEl>
                                        <p:attrNameLst>
                                          <p:attrName>style.visibility</p:attrName>
                                        </p:attrNameLst>
                                      </p:cBhvr>
                                      <p:to>
                                        <p:strVal val="visible"/>
                                      </p:to>
                                    </p:set>
                                    <p:anim calcmode="lin" valueType="num">
                                      <p:cBhvr>
                                        <p:cTn id="75" dur="500" fill="hold"/>
                                        <p:tgtEl>
                                          <p:spTgt spid="103"/>
                                        </p:tgtEl>
                                        <p:attrNameLst>
                                          <p:attrName>ppt_w</p:attrName>
                                        </p:attrNameLst>
                                      </p:cBhvr>
                                      <p:tavLst>
                                        <p:tav tm="0">
                                          <p:val>
                                            <p:fltVal val="0"/>
                                          </p:val>
                                        </p:tav>
                                        <p:tav tm="100000">
                                          <p:val>
                                            <p:strVal val="#ppt_w"/>
                                          </p:val>
                                        </p:tav>
                                      </p:tavLst>
                                    </p:anim>
                                    <p:anim calcmode="lin" valueType="num">
                                      <p:cBhvr>
                                        <p:cTn id="76" dur="500" fill="hold"/>
                                        <p:tgtEl>
                                          <p:spTgt spid="103"/>
                                        </p:tgtEl>
                                        <p:attrNameLst>
                                          <p:attrName>ppt_h</p:attrName>
                                        </p:attrNameLst>
                                      </p:cBhvr>
                                      <p:tavLst>
                                        <p:tav tm="0">
                                          <p:val>
                                            <p:fltVal val="0"/>
                                          </p:val>
                                        </p:tav>
                                        <p:tav tm="100000">
                                          <p:val>
                                            <p:strVal val="#ppt_h"/>
                                          </p:val>
                                        </p:tav>
                                      </p:tavLst>
                                    </p:anim>
                                    <p:animEffect transition="in" filter="fade">
                                      <p:cBhvr>
                                        <p:cTn id="7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1"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AutoShape 5"/>
          <p:cNvSpPr>
            <a:spLocks noChangeArrowheads="1"/>
          </p:cNvSpPr>
          <p:nvPr/>
        </p:nvSpPr>
        <p:spPr bwMode="auto">
          <a:xfrm>
            <a:off x="505071" y="1113282"/>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8851" name="Rectangle 6"/>
          <p:cNvSpPr>
            <a:spLocks noChangeArrowheads="1"/>
          </p:cNvSpPr>
          <p:nvPr/>
        </p:nvSpPr>
        <p:spPr bwMode="auto">
          <a:xfrm>
            <a:off x="4095750" y="1089470"/>
            <a:ext cx="9540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prstClr val="white"/>
                </a:solidFill>
                <a:ea typeface="微软雅黑" panose="020B0503020204020204" pitchFamily="34" charset="-122"/>
              </a:rPr>
              <a:t>路由器</a:t>
            </a:r>
          </a:p>
        </p:txBody>
      </p:sp>
      <p:sp>
        <p:nvSpPr>
          <p:cNvPr id="78852" name="Rectangle 68"/>
          <p:cNvSpPr>
            <a:spLocks noChangeArrowheads="1"/>
          </p:cNvSpPr>
          <p:nvPr/>
        </p:nvSpPr>
        <p:spPr bwMode="auto">
          <a:xfrm>
            <a:off x="505071" y="1564132"/>
            <a:ext cx="777056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在路由器中的输入和输出端口之间没有直接连线。</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路由器处理分组的过程是：</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把收到的分组先</a:t>
            </a:r>
            <a:r>
              <a:rPr lang="zh-CN" altLang="en-US" sz="2000" b="1" dirty="0">
                <a:solidFill>
                  <a:srgbClr val="0000FF"/>
                </a:solidFill>
                <a:latin typeface="微软雅黑" panose="020B0503020204020204" pitchFamily="34" charset="-122"/>
                <a:ea typeface="微软雅黑" panose="020B0503020204020204" pitchFamily="34" charset="-122"/>
              </a:rPr>
              <a:t>放入缓存（暂时存储）</a:t>
            </a:r>
            <a:r>
              <a:rPr lang="zh-CN" altLang="en-US" sz="2000" b="1" dirty="0">
                <a:solidFill>
                  <a:prstClr val="black"/>
                </a:solidFill>
                <a:latin typeface="微软雅黑" panose="020B0503020204020204" pitchFamily="34" charset="-122"/>
                <a:ea typeface="微软雅黑" panose="020B0503020204020204" pitchFamily="34" charset="-122"/>
              </a:rPr>
              <a:t>；</a:t>
            </a:r>
          </a:p>
          <a:p>
            <a:pPr marL="630238" lvl="1" indent="-342900">
              <a:lnSpc>
                <a:spcPts val="3300"/>
              </a:lnSpc>
              <a:buClr>
                <a:srgbClr val="7030A0"/>
              </a:buClr>
              <a:buFont typeface="Calibri" panose="020F0502020204030204" pitchFamily="34" charset="0"/>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查找转发表</a:t>
            </a:r>
            <a:r>
              <a:rPr lang="zh-CN" altLang="en-US" sz="2000" b="1" dirty="0">
                <a:solidFill>
                  <a:prstClr val="black"/>
                </a:solidFill>
                <a:latin typeface="微软雅黑" panose="020B0503020204020204" pitchFamily="34" charset="-122"/>
                <a:ea typeface="微软雅黑" panose="020B0503020204020204" pitchFamily="34" charset="-122"/>
              </a:rPr>
              <a:t>，找出到某个目的地址应从哪个端口转发；</a:t>
            </a:r>
          </a:p>
          <a:p>
            <a:pPr marL="630238" lvl="1" indent="-342900">
              <a:lnSpc>
                <a:spcPts val="3300"/>
              </a:lnSpc>
              <a:buClr>
                <a:srgbClr val="7030A0"/>
              </a:buClr>
              <a:buFont typeface="Calibri" panose="020F0502020204030204" pitchFamily="34" charset="0"/>
              <a:buAutoNum type="arabicPeriod"/>
            </a:pPr>
            <a:r>
              <a:rPr lang="zh-CN" altLang="en-US" sz="2000" b="1" dirty="0">
                <a:solidFill>
                  <a:prstClr val="black"/>
                </a:solidFill>
                <a:latin typeface="微软雅黑" panose="020B0503020204020204" pitchFamily="34" charset="-122"/>
                <a:ea typeface="微软雅黑" panose="020B0503020204020204" pitchFamily="34" charset="-122"/>
              </a:rPr>
              <a:t>把分组送到适当的端口</a:t>
            </a:r>
            <a:r>
              <a:rPr lang="zh-CN" altLang="en-US" sz="2000" b="1" dirty="0">
                <a:solidFill>
                  <a:srgbClr val="0000FF"/>
                </a:solidFill>
                <a:latin typeface="微软雅黑" panose="020B0503020204020204" pitchFamily="34" charset="-122"/>
                <a:ea typeface="微软雅黑" panose="020B0503020204020204" pitchFamily="34" charset="-122"/>
              </a:rPr>
              <a:t>转发</a:t>
            </a:r>
            <a:r>
              <a:rPr lang="zh-CN" altLang="en-US" sz="2000" b="1" dirty="0">
                <a:solidFill>
                  <a:prstClr val="black"/>
                </a:solidFill>
                <a:latin typeface="微软雅黑" panose="020B0503020204020204" pitchFamily="34" charset="-122"/>
                <a:ea typeface="微软雅黑" panose="020B0503020204020204" pitchFamily="34" charset="-122"/>
              </a:rPr>
              <a:t>出去。</a:t>
            </a:r>
          </a:p>
        </p:txBody>
      </p:sp>
    </p:spTree>
    <p:extLst>
      <p:ext uri="{BB962C8B-B14F-4D97-AF65-F5344CB8AC3E}">
        <p14:creationId xmlns:p14="http://schemas.microsoft.com/office/powerpoint/2010/main" val="32934752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AutoShape 5"/>
          <p:cNvSpPr>
            <a:spLocks noChangeArrowheads="1"/>
          </p:cNvSpPr>
          <p:nvPr/>
        </p:nvSpPr>
        <p:spPr bwMode="auto">
          <a:xfrm>
            <a:off x="505865" y="817690"/>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0899" name="Rectangle 6"/>
          <p:cNvSpPr>
            <a:spLocks noChangeArrowheads="1"/>
          </p:cNvSpPr>
          <p:nvPr/>
        </p:nvSpPr>
        <p:spPr bwMode="auto">
          <a:xfrm>
            <a:off x="3583782" y="793877"/>
            <a:ext cx="197961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分组交换的优点</a:t>
            </a:r>
          </a:p>
        </p:txBody>
      </p:sp>
      <p:graphicFrame>
        <p:nvGraphicFramePr>
          <p:cNvPr id="5" name="内容占位符 2"/>
          <p:cNvGraphicFramePr/>
          <p:nvPr/>
        </p:nvGraphicFramePr>
        <p:xfrm>
          <a:off x="505865" y="1276477"/>
          <a:ext cx="8133857" cy="2935531"/>
        </p:xfrm>
        <a:graphic>
          <a:graphicData uri="http://schemas.openxmlformats.org/drawingml/2006/table">
            <a:tbl>
              <a:tblPr firstRow="1" firstCol="1" bandRow="1" bandCol="1">
                <a:tableStyleId>{93296810-A885-4BE3-A3E7-6D5BEEA58F35}</a:tableStyleId>
              </a:tblPr>
              <a:tblGrid>
                <a:gridCol w="1017418">
                  <a:extLst>
                    <a:ext uri="{9D8B030D-6E8A-4147-A177-3AD203B41FA5}">
                      <a16:colId xmlns:a16="http://schemas.microsoft.com/office/drawing/2014/main" xmlns="" val="20000"/>
                    </a:ext>
                  </a:extLst>
                </a:gridCol>
                <a:gridCol w="7116439">
                  <a:extLst>
                    <a:ext uri="{9D8B030D-6E8A-4147-A177-3AD203B41FA5}">
                      <a16:colId xmlns:a16="http://schemas.microsoft.com/office/drawing/2014/main" xmlns="" val="20001"/>
                    </a:ext>
                  </a:extLst>
                </a:gridCol>
              </a:tblGrid>
              <a:tr h="47283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xmlns="" val="10000"/>
                  </a:ext>
                </a:extLst>
              </a:tr>
              <a:tr h="467024">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传输带宽，对通信链路是逐段占用</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1"/>
                  </a:ext>
                </a:extLst>
              </a:tr>
              <a:tr h="535881">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地选择最合适的转发路由</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2"/>
                  </a:ext>
                </a:extLst>
              </a:tr>
              <a:tr h="459519">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就能向其他主机发送分组</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3"/>
                  </a:ext>
                </a:extLst>
              </a:tr>
              <a:tr h="825406">
                <a:tc>
                  <a:txBody>
                    <a:bodyPr/>
                    <a:lstStyle/>
                    <a:p>
                      <a:pPr marL="0" marR="0" lvl="0" indent="0" algn="ctr" defTabSz="914400" rtl="0" eaLnBrk="0" fontAlgn="base" latinLnBrk="0" hangingPunct="0">
                        <a:lnSpc>
                          <a:spcPct val="900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DF3CD"/>
                    </a:solidFill>
                  </a:tcPr>
                </a:tc>
                <a:tc>
                  <a:txBody>
                    <a:bodyPr/>
                    <a:lstStyle/>
                    <a:p>
                      <a:pPr marL="0" marR="0" lvl="0" indent="0" algn="l" defTabSz="914400" rtl="0" eaLnBrk="0" fontAlgn="base" latinLnBrk="0" hangingPunct="0">
                        <a:lnSpc>
                          <a:spcPct val="1500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保证可靠性的网络协议；分布式多路由的分组交换网，使网络有很好的生存性</a:t>
                      </a:r>
                      <a:r>
                        <a:rPr kumimoji="0" lang="zh-CN" altLang="en-US"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xmlns="" val="10004"/>
                  </a:ext>
                </a:extLst>
              </a:tr>
            </a:tbl>
          </a:graphicData>
        </a:graphic>
      </p:graphicFrame>
    </p:spTree>
    <p:extLst>
      <p:ext uri="{BB962C8B-B14F-4D97-AF65-F5344CB8AC3E}">
        <p14:creationId xmlns:p14="http://schemas.microsoft.com/office/powerpoint/2010/main" val="1548895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2194" name="Rectangle 2"/>
          <p:cNvSpPr>
            <a:spLocks noChangeArrowheads="1"/>
          </p:cNvSpPr>
          <p:nvPr/>
        </p:nvSpPr>
        <p:spPr bwMode="auto">
          <a:xfrm>
            <a:off x="1845312" y="558820"/>
            <a:ext cx="5339263" cy="349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5563" tIns="22225" rIns="55563" bIns="22225">
            <a:spAutoFit/>
          </a:bodyPr>
          <a:lstStyle/>
          <a:p>
            <a:pPr>
              <a:lnSpc>
                <a:spcPct val="90000"/>
              </a:lnSpc>
              <a:defRPr/>
            </a:pPr>
            <a:r>
              <a:rPr lang="zh-CN" altLang="en-US" sz="2200" b="1" dirty="0">
                <a:solidFill>
                  <a:srgbClr val="7030A0"/>
                </a:solidFill>
                <a:latin typeface="微软雅黑" pitchFamily="34" charset="-122"/>
                <a:ea typeface="微软雅黑" pitchFamily="34" charset="-122"/>
              </a:rPr>
              <a:t>2009年开始计算机专业考研实行全国</a:t>
            </a:r>
            <a:r>
              <a:rPr lang="zh-CN" altLang="en-US" sz="2200" b="1" dirty="0" smtClean="0">
                <a:solidFill>
                  <a:srgbClr val="7030A0"/>
                </a:solidFill>
                <a:latin typeface="微软雅黑" pitchFamily="34" charset="-122"/>
                <a:ea typeface="微软雅黑" pitchFamily="34" charset="-122"/>
              </a:rPr>
              <a:t>统考</a:t>
            </a:r>
            <a:endParaRPr lang="zh-CN" altLang="en-US" sz="2200" b="1" dirty="0">
              <a:solidFill>
                <a:srgbClr val="7030A0"/>
              </a:solidFill>
              <a:latin typeface="微软雅黑" pitchFamily="34" charset="-122"/>
              <a:ea typeface="微软雅黑" pitchFamily="34" charset="-122"/>
            </a:endParaRPr>
          </a:p>
        </p:txBody>
      </p:sp>
      <p:grpSp>
        <p:nvGrpSpPr>
          <p:cNvPr id="2" name="组合 1"/>
          <p:cNvGrpSpPr/>
          <p:nvPr/>
        </p:nvGrpSpPr>
        <p:grpSpPr>
          <a:xfrm>
            <a:off x="1307907" y="961678"/>
            <a:ext cx="6386641" cy="3730901"/>
            <a:chOff x="1307907" y="961678"/>
            <a:chExt cx="6386641" cy="3730901"/>
          </a:xfrm>
        </p:grpSpPr>
        <p:pic>
          <p:nvPicPr>
            <p:cNvPr id="8195" name="Picture 4">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7907" y="961678"/>
              <a:ext cx="6386641" cy="3730901"/>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6" name="Line 6"/>
            <p:cNvSpPr>
              <a:spLocks noChangeShapeType="1"/>
            </p:cNvSpPr>
            <p:nvPr/>
          </p:nvSpPr>
          <p:spPr bwMode="auto">
            <a:xfrm>
              <a:off x="3937000" y="3829050"/>
              <a:ext cx="927100" cy="0"/>
            </a:xfrm>
            <a:prstGeom prst="line">
              <a:avLst/>
            </a:prstGeom>
            <a:noFill/>
            <a:ln w="349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sp>
          <p:nvSpPr>
            <p:cNvPr id="8197" name="Line 7"/>
            <p:cNvSpPr>
              <a:spLocks noChangeShapeType="1"/>
            </p:cNvSpPr>
            <p:nvPr/>
          </p:nvSpPr>
          <p:spPr bwMode="auto">
            <a:xfrm>
              <a:off x="1684768" y="4132804"/>
              <a:ext cx="927100" cy="0"/>
            </a:xfrm>
            <a:prstGeom prst="line">
              <a:avLst/>
            </a:prstGeom>
            <a:noFill/>
            <a:ln w="349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p>
              <a:endParaRPr lang="zh-CN" altLang="en-US"/>
            </a:p>
          </p:txBody>
        </p:sp>
      </p:grpSp>
    </p:spTree>
    <p:extLst>
      <p:ext uri="{BB962C8B-B14F-4D97-AF65-F5344CB8AC3E}">
        <p14:creationId xmlns:p14="http://schemas.microsoft.com/office/powerpoint/2010/main" val="3820371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5"/>
          <p:cNvSpPr>
            <a:spLocks noChangeArrowheads="1"/>
          </p:cNvSpPr>
          <p:nvPr/>
        </p:nvSpPr>
        <p:spPr bwMode="auto">
          <a:xfrm>
            <a:off x="505071" y="1423797"/>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82947" name="Rectangle 6"/>
          <p:cNvSpPr>
            <a:spLocks noChangeArrowheads="1"/>
          </p:cNvSpPr>
          <p:nvPr/>
        </p:nvSpPr>
        <p:spPr bwMode="auto">
          <a:xfrm>
            <a:off x="3966704" y="1399985"/>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prstClr val="white"/>
                </a:solidFill>
                <a:ea typeface="微软雅黑" panose="020B0503020204020204" pitchFamily="34" charset="-122"/>
              </a:rPr>
              <a:t>报文交换</a:t>
            </a:r>
            <a:endParaRPr lang="zh-CN" altLang="en-US" sz="2000" b="1" dirty="0">
              <a:solidFill>
                <a:prstClr val="white"/>
              </a:solidFill>
              <a:ea typeface="微软雅黑" panose="020B0503020204020204" pitchFamily="34" charset="-122"/>
            </a:endParaRPr>
          </a:p>
        </p:txBody>
      </p:sp>
      <p:sp>
        <p:nvSpPr>
          <p:cNvPr id="82948" name="Rectangle 68"/>
          <p:cNvSpPr>
            <a:spLocks noChangeArrowheads="1"/>
          </p:cNvSpPr>
          <p:nvPr/>
        </p:nvSpPr>
        <p:spPr bwMode="auto">
          <a:xfrm>
            <a:off x="505071" y="1874647"/>
            <a:ext cx="8133857"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smtClean="0">
                <a:solidFill>
                  <a:prstClr val="black"/>
                </a:solidFill>
                <a:latin typeface="微软雅黑" panose="020B0503020204020204" pitchFamily="34" charset="-122"/>
                <a:ea typeface="微软雅黑" panose="020B0503020204020204" pitchFamily="34" charset="-122"/>
              </a:rPr>
              <a:t>在</a:t>
            </a:r>
            <a:r>
              <a:rPr lang="en-US" altLang="zh-CN" sz="2000" b="1" dirty="0" smtClean="0">
                <a:solidFill>
                  <a:prstClr val="black"/>
                </a:solidFill>
                <a:latin typeface="微软雅黑" panose="020B0503020204020204" pitchFamily="34" charset="-122"/>
                <a:ea typeface="微软雅黑" panose="020B0503020204020204" pitchFamily="34" charset="-122"/>
              </a:rPr>
              <a:t>20</a:t>
            </a:r>
            <a:r>
              <a:rPr lang="zh-CN" altLang="en-US" sz="2000" b="1" dirty="0" smtClean="0">
                <a:solidFill>
                  <a:prstClr val="black"/>
                </a:solidFill>
                <a:latin typeface="微软雅黑" panose="020B0503020204020204" pitchFamily="34" charset="-122"/>
                <a:ea typeface="微软雅黑" panose="020B0503020204020204" pitchFamily="34" charset="-122"/>
              </a:rPr>
              <a:t>世纪</a:t>
            </a:r>
            <a:r>
              <a:rPr lang="en-US" altLang="zh-CN" sz="2000" b="1" dirty="0" smtClean="0">
                <a:solidFill>
                  <a:prstClr val="black"/>
                </a:solidFill>
                <a:latin typeface="微软雅黑" panose="020B0503020204020204" pitchFamily="34" charset="-122"/>
                <a:ea typeface="微软雅黑" panose="020B0503020204020204" pitchFamily="34" charset="-122"/>
              </a:rPr>
              <a:t>40</a:t>
            </a:r>
            <a:r>
              <a:rPr lang="zh-CN" altLang="en-US" sz="2000" b="1" dirty="0" smtClean="0">
                <a:solidFill>
                  <a:prstClr val="black"/>
                </a:solidFill>
                <a:latin typeface="微软雅黑" panose="020B0503020204020204" pitchFamily="34" charset="-122"/>
                <a:ea typeface="微软雅黑" panose="020B0503020204020204" pitchFamily="34" charset="-122"/>
              </a:rPr>
              <a:t>年代</a:t>
            </a:r>
            <a:r>
              <a:rPr lang="zh-CN" altLang="en-US" sz="2000" b="1" dirty="0">
                <a:solidFill>
                  <a:prstClr val="black"/>
                </a:solidFill>
                <a:latin typeface="微软雅黑" panose="020B0503020204020204" pitchFamily="34" charset="-122"/>
                <a:ea typeface="微软雅黑" panose="020B0503020204020204" pitchFamily="34" charset="-122"/>
              </a:rPr>
              <a:t>，电报通信也采用了基于存储转发原理的</a:t>
            </a:r>
            <a:r>
              <a:rPr lang="zh-CN" altLang="en-US" sz="2000" b="1" dirty="0">
                <a:solidFill>
                  <a:srgbClr val="0000FF"/>
                </a:solidFill>
                <a:latin typeface="微软雅黑" panose="020B0503020204020204" pitchFamily="34" charset="-122"/>
                <a:ea typeface="微软雅黑" panose="020B0503020204020204" pitchFamily="34" charset="-122"/>
              </a:rPr>
              <a:t>报文交换</a:t>
            </a:r>
            <a:r>
              <a:rPr lang="zh-CN" altLang="en-US" sz="2000" b="1" dirty="0">
                <a:solidFill>
                  <a:prstClr val="black"/>
                </a:solidFill>
                <a:latin typeface="微软雅黑" panose="020B0503020204020204" pitchFamily="34" charset="-122"/>
                <a:ea typeface="微软雅黑" panose="020B0503020204020204" pitchFamily="34" charset="-122"/>
              </a:rPr>
              <a:t> </a:t>
            </a:r>
            <a:r>
              <a:rPr lang="en-US" altLang="zh-CN" sz="2000" b="1" dirty="0">
                <a:solidFill>
                  <a:prstClr val="black"/>
                </a:solidFill>
                <a:latin typeface="微软雅黑" panose="020B0503020204020204" pitchFamily="34" charset="-122"/>
                <a:ea typeface="微软雅黑" panose="020B0503020204020204" pitchFamily="34" charset="-122"/>
              </a:rPr>
              <a:t>(message switching)</a:t>
            </a:r>
            <a:r>
              <a:rPr lang="zh-CN" altLang="en-US" sz="2000" b="1" dirty="0">
                <a:solidFill>
                  <a:prstClr val="black"/>
                </a:solidFill>
                <a:latin typeface="微软雅黑" panose="020B0503020204020204" pitchFamily="34" charset="-122"/>
                <a:ea typeface="微软雅黑" panose="020B0503020204020204" pitchFamily="34" charset="-122"/>
              </a:rPr>
              <a:t>。 </a:t>
            </a: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报文交换的时延较长，从几分钟到几小时不等。现在报文交换已经很少有人使用了。 </a:t>
            </a:r>
          </a:p>
        </p:txBody>
      </p:sp>
    </p:spTree>
    <p:extLst>
      <p:ext uri="{BB962C8B-B14F-4D97-AF65-F5344CB8AC3E}">
        <p14:creationId xmlns:p14="http://schemas.microsoft.com/office/powerpoint/2010/main" val="18875033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0" y="1097280"/>
            <a:ext cx="8133857" cy="330098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5983288" y="1787525"/>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grpSp>
        <p:nvGrpSpPr>
          <p:cNvPr id="164" name="组合 163"/>
          <p:cNvGrpSpPr/>
          <p:nvPr/>
        </p:nvGrpSpPr>
        <p:grpSpPr bwMode="auto">
          <a:xfrm>
            <a:off x="6291263" y="1881188"/>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grpSp>
      <p:sp>
        <p:nvSpPr>
          <p:cNvPr id="83975" name="AutoShape 5"/>
          <p:cNvSpPr>
            <a:spLocks noChangeArrowheads="1"/>
          </p:cNvSpPr>
          <p:nvPr/>
        </p:nvSpPr>
        <p:spPr bwMode="auto">
          <a:xfrm>
            <a:off x="505071" y="655638"/>
            <a:ext cx="8133857"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83976" name="Rectangle 6"/>
          <p:cNvSpPr>
            <a:spLocks noChangeArrowheads="1"/>
          </p:cNvSpPr>
          <p:nvPr/>
        </p:nvSpPr>
        <p:spPr bwMode="auto">
          <a:xfrm>
            <a:off x="3326299" y="631825"/>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三</a:t>
            </a:r>
            <a:r>
              <a:rPr lang="zh-CN" altLang="en-US" sz="2000" b="1" dirty="0" smtClean="0">
                <a:solidFill>
                  <a:schemeClr val="bg1"/>
                </a:solidFill>
                <a:ea typeface="微软雅黑" panose="020B0503020204020204" pitchFamily="34" charset="-122"/>
              </a:rPr>
              <a:t>种交换技术的比较</a:t>
            </a:r>
            <a:endParaRPr lang="zh-CN" altLang="en-US" sz="2000" b="1" dirty="0">
              <a:solidFill>
                <a:schemeClr val="bg1"/>
              </a:solidFill>
              <a:ea typeface="微软雅黑" panose="020B0503020204020204" pitchFamily="34" charset="-122"/>
            </a:endParaRPr>
          </a:p>
        </p:txBody>
      </p:sp>
      <p:grpSp>
        <p:nvGrpSpPr>
          <p:cNvPr id="5" name="Group 127"/>
          <p:cNvGrpSpPr/>
          <p:nvPr/>
        </p:nvGrpSpPr>
        <p:grpSpPr bwMode="auto">
          <a:xfrm>
            <a:off x="4572306" y="2014097"/>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886226" y="2647520"/>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283032" y="1399643"/>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p>
            <a:p>
              <a:pPr fontAlgn="auto">
                <a:spcBef>
                  <a:spcPts val="0"/>
                </a:spcBef>
                <a:spcAft>
                  <a:spcPts val="0"/>
                </a:spcAft>
                <a:defRPr/>
              </a:pPr>
              <a:r>
                <a:rPr lang="zh-CN" altLang="en-US" sz="1100" dirty="0">
                  <a:solidFill>
                    <a:schemeClr val="bg1"/>
                  </a:solidFill>
                </a:rPr>
                <a:t>文</a:t>
              </a: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81622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114675" y="1412875"/>
            <a:ext cx="0" cy="182245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366963" y="3222625"/>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339933"/>
                </a:solidFill>
                <a:latin typeface="微软雅黑" panose="020B0503020204020204" pitchFamily="34" charset="-122"/>
                <a:ea typeface="微软雅黑" panose="020B0503020204020204" pitchFamily="34" charset="-122"/>
              </a:rPr>
              <a:t>A    B    C     D </a:t>
            </a:r>
          </a:p>
        </p:txBody>
      </p:sp>
      <p:sp>
        <p:nvSpPr>
          <p:cNvPr id="83983" name="Text Box 77"/>
          <p:cNvSpPr txBox="1">
            <a:spLocks noChangeArrowheads="1"/>
          </p:cNvSpPr>
          <p:nvPr/>
        </p:nvSpPr>
        <p:spPr bwMode="auto">
          <a:xfrm>
            <a:off x="4160838" y="3222625"/>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1956B9"/>
                </a:solidFill>
                <a:latin typeface="微软雅黑" panose="020B0503020204020204" pitchFamily="34" charset="-122"/>
                <a:ea typeface="微软雅黑" panose="020B0503020204020204" pitchFamily="34" charset="-122"/>
              </a:rPr>
              <a:t>A    B    C    D</a:t>
            </a:r>
          </a:p>
        </p:txBody>
      </p:sp>
      <p:sp>
        <p:nvSpPr>
          <p:cNvPr id="83984" name="Text Box 78"/>
          <p:cNvSpPr txBox="1">
            <a:spLocks noChangeArrowheads="1"/>
          </p:cNvSpPr>
          <p:nvPr/>
        </p:nvSpPr>
        <p:spPr bwMode="auto">
          <a:xfrm>
            <a:off x="5924550" y="3222625"/>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p>
        </p:txBody>
      </p:sp>
      <p:sp>
        <p:nvSpPr>
          <p:cNvPr id="28" name="Line 79"/>
          <p:cNvSpPr>
            <a:spLocks noChangeShapeType="1"/>
          </p:cNvSpPr>
          <p:nvPr/>
        </p:nvSpPr>
        <p:spPr bwMode="auto">
          <a:xfrm>
            <a:off x="2517775" y="1476375"/>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816225" y="1604963"/>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114675" y="1731963"/>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517775" y="1924050"/>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3688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1956B9"/>
                </a:solidFill>
                <a:latin typeface="微软雅黑" panose="020B0503020204020204" pitchFamily="34" charset="-122"/>
                <a:ea typeface="微软雅黑" panose="020B0503020204020204" pitchFamily="34" charset="-122"/>
              </a:rPr>
              <a:t>报文交换</a:t>
            </a:r>
          </a:p>
        </p:txBody>
      </p:sp>
      <p:sp>
        <p:nvSpPr>
          <p:cNvPr id="83990" name="Text Box 88"/>
          <p:cNvSpPr txBox="1">
            <a:spLocks noChangeArrowheads="1"/>
          </p:cNvSpPr>
          <p:nvPr/>
        </p:nvSpPr>
        <p:spPr bwMode="auto">
          <a:xfrm>
            <a:off x="2565400" y="1128713"/>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电路交换</a:t>
            </a:r>
          </a:p>
        </p:txBody>
      </p:sp>
      <p:sp>
        <p:nvSpPr>
          <p:cNvPr id="34" name="Text Box 89"/>
          <p:cNvSpPr txBox="1">
            <a:spLocks noChangeArrowheads="1"/>
          </p:cNvSpPr>
          <p:nvPr/>
        </p:nvSpPr>
        <p:spPr bwMode="auto">
          <a:xfrm>
            <a:off x="6102350" y="1122363"/>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p>
        </p:txBody>
      </p:sp>
      <p:sp>
        <p:nvSpPr>
          <p:cNvPr id="83992" name="Line 90"/>
          <p:cNvSpPr>
            <a:spLocks noChangeShapeType="1"/>
          </p:cNvSpPr>
          <p:nvPr/>
        </p:nvSpPr>
        <p:spPr bwMode="auto">
          <a:xfrm>
            <a:off x="3849688" y="1636713"/>
            <a:ext cx="0" cy="1311275"/>
          </a:xfrm>
          <a:prstGeom prst="line">
            <a:avLst/>
          </a:prstGeom>
          <a:noFill/>
          <a:ln w="19050">
            <a:solidFill>
              <a:srgbClr val="3333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760788" y="2955925"/>
            <a:ext cx="119062" cy="17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a:solidFill>
                  <a:srgbClr val="333399"/>
                </a:solidFill>
                <a:ea typeface="黑体" panose="02010609060101010101" pitchFamily="2" charset="-122"/>
              </a:rPr>
              <a:t>t</a:t>
            </a:r>
          </a:p>
        </p:txBody>
      </p:sp>
      <p:grpSp>
        <p:nvGrpSpPr>
          <p:cNvPr id="42" name="Group 123"/>
          <p:cNvGrpSpPr/>
          <p:nvPr/>
        </p:nvGrpSpPr>
        <p:grpSpPr bwMode="auto">
          <a:xfrm>
            <a:off x="1590675" y="2062163"/>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p>
          </p:txBody>
        </p:sp>
        <p:sp>
          <p:nvSpPr>
            <p:cNvPr id="84096" name="Line 98"/>
            <p:cNvSpPr>
              <a:spLocks noChangeShapeType="1"/>
            </p:cNvSpPr>
            <p:nvPr/>
          </p:nvSpPr>
          <p:spPr bwMode="auto">
            <a:xfrm>
              <a:off x="721" y="2246"/>
              <a:ext cx="0" cy="637"/>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516188" y="1412875"/>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270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184775" y="1403350"/>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2830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578350"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884738"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511062" y="2056579"/>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5973763" y="1384300"/>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516188" y="2586038"/>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819400" y="2671763"/>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113088" y="2762250"/>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587500" y="2535238"/>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p>
          </p:txBody>
        </p:sp>
      </p:grpSp>
      <p:sp>
        <p:nvSpPr>
          <p:cNvPr id="84006" name="Freeform 107"/>
          <p:cNvSpPr/>
          <p:nvPr/>
        </p:nvSpPr>
        <p:spPr bwMode="auto">
          <a:xfrm>
            <a:off x="3413125" y="1423988"/>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270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728788" y="3535363"/>
            <a:ext cx="5476875"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075363"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249738" y="4024313"/>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532063" y="4024313"/>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491953" y="3951797"/>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210908" y="3951797"/>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036188" y="3951797"/>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211638" y="3770313"/>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546600" y="3770313"/>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4881563" y="3770313"/>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532063" y="3770313"/>
            <a:ext cx="985837" cy="144462"/>
          </a:xfrm>
          <a:prstGeom prst="rightArrow">
            <a:avLst>
              <a:gd name="adj1" fmla="val 58333"/>
              <a:gd name="adj2" fmla="val 110230"/>
            </a:avLst>
          </a:prstGeom>
          <a:solidFill>
            <a:srgbClr val="92D050"/>
          </a:solidFill>
          <a:ln w="9525">
            <a:solidFill>
              <a:srgbClr val="339933"/>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035675"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351588"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667500" y="3770313"/>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364" y="3599193"/>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p>
        </p:txBody>
      </p:sp>
      <p:sp>
        <p:nvSpPr>
          <p:cNvPr id="103" name="Text Box 170"/>
          <p:cNvSpPr txBox="1">
            <a:spLocks noChangeArrowheads="1"/>
          </p:cNvSpPr>
          <p:nvPr/>
        </p:nvSpPr>
        <p:spPr bwMode="auto">
          <a:xfrm>
            <a:off x="2420938" y="3568700"/>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p>
        </p:txBody>
      </p:sp>
      <p:sp>
        <p:nvSpPr>
          <p:cNvPr id="104" name="Text Box 171"/>
          <p:cNvSpPr txBox="1">
            <a:spLocks noChangeArrowheads="1"/>
          </p:cNvSpPr>
          <p:nvPr/>
        </p:nvSpPr>
        <p:spPr bwMode="auto">
          <a:xfrm>
            <a:off x="41703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5" name="Text Box 172"/>
          <p:cNvSpPr txBox="1">
            <a:spLocks noChangeArrowheads="1"/>
          </p:cNvSpPr>
          <p:nvPr/>
        </p:nvSpPr>
        <p:spPr bwMode="auto">
          <a:xfrm>
            <a:off x="45100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6" name="Text Box 173"/>
          <p:cNvSpPr txBox="1">
            <a:spLocks noChangeArrowheads="1"/>
          </p:cNvSpPr>
          <p:nvPr/>
        </p:nvSpPr>
        <p:spPr bwMode="auto">
          <a:xfrm>
            <a:off x="4845050"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p>
        </p:txBody>
      </p:sp>
      <p:sp>
        <p:nvSpPr>
          <p:cNvPr id="107" name="Text Box 174"/>
          <p:cNvSpPr txBox="1">
            <a:spLocks noChangeArrowheads="1"/>
          </p:cNvSpPr>
          <p:nvPr/>
        </p:nvSpPr>
        <p:spPr bwMode="auto">
          <a:xfrm>
            <a:off x="5915025"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8" name="Text Box 175"/>
          <p:cNvSpPr txBox="1">
            <a:spLocks noChangeArrowheads="1"/>
          </p:cNvSpPr>
          <p:nvPr/>
        </p:nvSpPr>
        <p:spPr bwMode="auto">
          <a:xfrm>
            <a:off x="6240463"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09" name="Text Box 176"/>
          <p:cNvSpPr txBox="1">
            <a:spLocks noChangeArrowheads="1"/>
          </p:cNvSpPr>
          <p:nvPr/>
        </p:nvSpPr>
        <p:spPr bwMode="auto">
          <a:xfrm>
            <a:off x="6567488" y="3538538"/>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p>
        </p:txBody>
      </p:sp>
      <p:sp>
        <p:nvSpPr>
          <p:cNvPr id="110" name="Text Box 177"/>
          <p:cNvSpPr txBox="1">
            <a:spLocks noChangeArrowheads="1"/>
          </p:cNvSpPr>
          <p:nvPr/>
        </p:nvSpPr>
        <p:spPr bwMode="auto">
          <a:xfrm>
            <a:off x="4071938"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14" name="组合 113"/>
          <p:cNvGrpSpPr/>
          <p:nvPr/>
        </p:nvGrpSpPr>
        <p:grpSpPr bwMode="auto">
          <a:xfrm>
            <a:off x="5981700" y="1519238"/>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5980113" y="1654175"/>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569075" y="2136775"/>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689475"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1" name="Text Box 177"/>
          <p:cNvSpPr txBox="1">
            <a:spLocks noChangeArrowheads="1"/>
          </p:cNvSpPr>
          <p:nvPr/>
        </p:nvSpPr>
        <p:spPr bwMode="auto">
          <a:xfrm>
            <a:off x="5815013" y="4097338"/>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sp>
        <p:nvSpPr>
          <p:cNvPr id="192" name="Text Box 177"/>
          <p:cNvSpPr txBox="1">
            <a:spLocks noChangeArrowheads="1"/>
          </p:cNvSpPr>
          <p:nvPr/>
        </p:nvSpPr>
        <p:spPr bwMode="auto">
          <a:xfrm>
            <a:off x="6430963" y="4097338"/>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存储转发</a:t>
            </a:r>
          </a:p>
        </p:txBody>
      </p:sp>
      <p:grpSp>
        <p:nvGrpSpPr>
          <p:cNvPr id="196" name="组合 195"/>
          <p:cNvGrpSpPr/>
          <p:nvPr/>
        </p:nvGrpSpPr>
        <p:grpSpPr bwMode="auto">
          <a:xfrm>
            <a:off x="1611313" y="1436688"/>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646863" y="14192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353175" y="1403350"/>
            <a:ext cx="0" cy="1820863"/>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6945313" y="142557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049963" y="1406525"/>
            <a:ext cx="0" cy="1822450"/>
          </a:xfrm>
          <a:prstGeom prst="line">
            <a:avLst/>
          </a:prstGeom>
          <a:noFill/>
          <a:ln w="1270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243237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12"/>
          <p:cNvSpPr>
            <a:spLocks noChangeArrowheads="1"/>
          </p:cNvSpPr>
          <p:nvPr/>
        </p:nvSpPr>
        <p:spPr bwMode="auto">
          <a:xfrm>
            <a:off x="545146" y="1327595"/>
            <a:ext cx="8053712" cy="2785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1980</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，铁道部开始进行计算机联网实验。</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1989</a:t>
            </a:r>
            <a:r>
              <a:rPr lang="zh-CN" altLang="en-US" sz="2000" b="1" dirty="0" smtClean="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11</a:t>
            </a:r>
            <a:r>
              <a:rPr lang="zh-CN" altLang="en-US" sz="2000" b="1" dirty="0" smtClean="0">
                <a:latin typeface="微软雅黑" pitchFamily="34" charset="-122"/>
                <a:ea typeface="微软雅黑" pitchFamily="34" charset="-122"/>
              </a:rPr>
              <a:t>月</a:t>
            </a:r>
            <a:r>
              <a:rPr lang="zh-CN" altLang="en-US" sz="2000" b="1" dirty="0">
                <a:latin typeface="微软雅黑" pitchFamily="34" charset="-122"/>
                <a:ea typeface="微软雅黑" pitchFamily="34" charset="-122"/>
              </a:rPr>
              <a:t>，我国第一个公用</a:t>
            </a:r>
            <a:r>
              <a:rPr lang="zh-CN" altLang="en-US" sz="2000" b="1" dirty="0" smtClean="0">
                <a:latin typeface="微软雅黑" pitchFamily="34" charset="-122"/>
                <a:ea typeface="微软雅黑" pitchFamily="34" charset="-122"/>
              </a:rPr>
              <a:t>分组交换网</a:t>
            </a:r>
            <a:r>
              <a:rPr lang="en-US" altLang="zh-CN" sz="2000" b="1" dirty="0" smtClean="0">
                <a:latin typeface="微软雅黑" pitchFamily="34" charset="-122"/>
                <a:ea typeface="微软雅黑" pitchFamily="34" charset="-122"/>
              </a:rPr>
              <a:t>CNPAC</a:t>
            </a:r>
            <a:r>
              <a:rPr lang="zh-CN" altLang="en-US" sz="2000" b="1" dirty="0" smtClean="0">
                <a:latin typeface="微软雅黑" pitchFamily="34" charset="-122"/>
                <a:ea typeface="微软雅黑" pitchFamily="34" charset="-122"/>
              </a:rPr>
              <a:t>建成</a:t>
            </a:r>
            <a:r>
              <a:rPr lang="zh-CN" altLang="en-US" sz="2000" b="1" dirty="0">
                <a:latin typeface="微软雅黑" pitchFamily="34" charset="-122"/>
                <a:ea typeface="微软雅黑" pitchFamily="34" charset="-122"/>
              </a:rPr>
              <a:t>运行。 </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solidFill>
                  <a:srgbClr val="FF0000"/>
                </a:solidFill>
                <a:latin typeface="微软雅黑" pitchFamily="34" charset="-122"/>
                <a:ea typeface="微软雅黑" pitchFamily="34" charset="-122"/>
              </a:rPr>
              <a:t>1994</a:t>
            </a:r>
            <a:r>
              <a:rPr lang="zh-CN" altLang="en-US" sz="2000" b="1" dirty="0" smtClean="0">
                <a:solidFill>
                  <a:srgbClr val="FF0000"/>
                </a:solidFill>
                <a:latin typeface="微软雅黑" pitchFamily="34" charset="-122"/>
                <a:ea typeface="微软雅黑" pitchFamily="34" charset="-122"/>
              </a:rPr>
              <a:t>年</a:t>
            </a:r>
            <a:r>
              <a:rPr lang="en-US" altLang="zh-CN" sz="2000" b="1" dirty="0" smtClean="0">
                <a:solidFill>
                  <a:srgbClr val="FF0000"/>
                </a:solidFill>
                <a:latin typeface="微软雅黑" pitchFamily="34" charset="-122"/>
                <a:ea typeface="微软雅黑" pitchFamily="34" charset="-122"/>
              </a:rPr>
              <a:t>4</a:t>
            </a:r>
            <a:r>
              <a:rPr lang="zh-CN" altLang="en-US" sz="2000" b="1" dirty="0" smtClean="0">
                <a:solidFill>
                  <a:srgbClr val="FF0000"/>
                </a:solidFill>
                <a:latin typeface="微软雅黑" pitchFamily="34" charset="-122"/>
                <a:ea typeface="微软雅黑" pitchFamily="34" charset="-122"/>
              </a:rPr>
              <a:t>月</a:t>
            </a:r>
            <a:r>
              <a:rPr lang="en-US" altLang="zh-CN" sz="2000" b="1" dirty="0" smtClean="0">
                <a:solidFill>
                  <a:srgbClr val="FF0000"/>
                </a:solidFill>
                <a:latin typeface="微软雅黑" pitchFamily="34" charset="-122"/>
                <a:ea typeface="微软雅黑" pitchFamily="34" charset="-122"/>
              </a:rPr>
              <a:t>20</a:t>
            </a:r>
            <a:r>
              <a:rPr lang="zh-CN" altLang="en-US" sz="2000" b="1" dirty="0" smtClean="0">
                <a:solidFill>
                  <a:srgbClr val="FF0000"/>
                </a:solidFill>
                <a:latin typeface="微软雅黑" pitchFamily="34" charset="-122"/>
                <a:ea typeface="微软雅黑" pitchFamily="34" charset="-122"/>
              </a:rPr>
              <a:t>日</a:t>
            </a:r>
            <a:r>
              <a:rPr lang="zh-CN" altLang="en-US" sz="2000" b="1" dirty="0">
                <a:solidFill>
                  <a:srgbClr val="FF0000"/>
                </a:solidFill>
                <a:latin typeface="微软雅黑" pitchFamily="34" charset="-122"/>
                <a:ea typeface="微软雅黑" pitchFamily="34" charset="-122"/>
              </a:rPr>
              <a:t>，我国</a:t>
            </a:r>
            <a:r>
              <a:rPr lang="zh-CN" altLang="en-US" sz="2000" b="1" dirty="0" smtClean="0">
                <a:solidFill>
                  <a:srgbClr val="FF0000"/>
                </a:solidFill>
                <a:latin typeface="微软雅黑" pitchFamily="34" charset="-122"/>
                <a:ea typeface="微软雅黑" pitchFamily="34" charset="-122"/>
              </a:rPr>
              <a:t>用</a:t>
            </a:r>
            <a:r>
              <a:rPr lang="en-US" altLang="zh-CN" sz="2000" b="1" dirty="0" smtClean="0">
                <a:solidFill>
                  <a:srgbClr val="FF0000"/>
                </a:solidFill>
                <a:latin typeface="微软雅黑" pitchFamily="34" charset="-122"/>
                <a:ea typeface="微软雅黑" pitchFamily="34" charset="-122"/>
              </a:rPr>
              <a:t>64kbit/s</a:t>
            </a:r>
            <a:r>
              <a:rPr lang="zh-CN" altLang="en-US" sz="2000" b="1" dirty="0" smtClean="0">
                <a:solidFill>
                  <a:srgbClr val="FF0000"/>
                </a:solidFill>
                <a:latin typeface="微软雅黑" pitchFamily="34" charset="-122"/>
                <a:ea typeface="微软雅黑" pitchFamily="34" charset="-122"/>
              </a:rPr>
              <a:t>专线</a:t>
            </a:r>
            <a:r>
              <a:rPr lang="zh-CN" altLang="en-US" sz="2000" b="1" dirty="0">
                <a:solidFill>
                  <a:srgbClr val="FF0000"/>
                </a:solidFill>
                <a:latin typeface="微软雅黑" pitchFamily="34" charset="-122"/>
                <a:ea typeface="微软雅黑" pitchFamily="34" charset="-122"/>
              </a:rPr>
              <a:t>正式连入互联网，</a:t>
            </a:r>
            <a:r>
              <a:rPr lang="zh-CN" altLang="zh-CN" sz="2000" b="1" dirty="0">
                <a:solidFill>
                  <a:srgbClr val="FF0000"/>
                </a:solidFill>
                <a:latin typeface="微软雅黑" pitchFamily="34" charset="-122"/>
                <a:ea typeface="微软雅黑" pitchFamily="34" charset="-122"/>
              </a:rPr>
              <a:t>我国被国际上正式承认为接入互联网的国家</a:t>
            </a:r>
            <a:r>
              <a:rPr lang="zh-CN" altLang="en-US" sz="2000" b="1" dirty="0">
                <a:solidFill>
                  <a:srgbClr val="FF0000"/>
                </a:solidFill>
                <a:latin typeface="微软雅黑" pitchFamily="34" charset="-122"/>
                <a:ea typeface="微软雅黑" pitchFamily="34" charset="-122"/>
              </a:rPr>
              <a:t>。</a:t>
            </a:r>
            <a:endParaRPr lang="en-US" altLang="zh-CN" sz="2000" b="1" dirty="0">
              <a:solidFill>
                <a:srgbClr val="FF0000"/>
              </a:solidFill>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a:t>
            </a:r>
            <a:r>
              <a:rPr lang="zh-CN" altLang="en-US" sz="2000" b="1" dirty="0" smtClean="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5</a:t>
            </a:r>
            <a:r>
              <a:rPr lang="zh-CN" altLang="zh-CN" sz="2000" b="1" dirty="0" smtClean="0">
                <a:latin typeface="微软雅黑" pitchFamily="34" charset="-122"/>
                <a:ea typeface="微软雅黑" pitchFamily="34" charset="-122"/>
              </a:rPr>
              <a:t>月</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中国科学院高能物理研究所设立了我国的第一个万维网服务器。</a:t>
            </a:r>
            <a:endParaRPr lang="en-US" altLang="zh-CN" sz="2000" b="1" dirty="0">
              <a:latin typeface="微软雅黑" pitchFamily="34" charset="-122"/>
              <a:ea typeface="微软雅黑" pitchFamily="34" charset="-122"/>
            </a:endParaRPr>
          </a:p>
          <a:p>
            <a:pPr marL="285750" indent="-285750">
              <a:lnSpc>
                <a:spcPts val="3000"/>
              </a:lnSpc>
              <a:buClr>
                <a:srgbClr val="0070C0"/>
              </a:buClr>
              <a:buFont typeface="Wingdings" pitchFamily="2" charset="2"/>
              <a:buChar char="l"/>
            </a:pPr>
            <a:r>
              <a:rPr lang="en-US" altLang="zh-CN" sz="2000" b="1" dirty="0" smtClean="0">
                <a:latin typeface="微软雅黑" pitchFamily="34" charset="-122"/>
                <a:ea typeface="微软雅黑" pitchFamily="34" charset="-122"/>
              </a:rPr>
              <a:t>1994</a:t>
            </a:r>
            <a:r>
              <a:rPr lang="zh-CN" altLang="en-US" sz="2000" b="1" dirty="0" smtClean="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9</a:t>
            </a:r>
            <a:r>
              <a:rPr lang="zh-CN" altLang="zh-CN" sz="2000" b="1" dirty="0" smtClean="0">
                <a:latin typeface="微软雅黑" pitchFamily="34" charset="-122"/>
                <a:ea typeface="微软雅黑" pitchFamily="34" charset="-122"/>
              </a:rPr>
              <a:t>月</a:t>
            </a:r>
            <a:r>
              <a:rPr lang="zh-CN" altLang="en-US" sz="2000" b="1" dirty="0">
                <a:latin typeface="微软雅黑" pitchFamily="34" charset="-122"/>
                <a:ea typeface="微软雅黑" pitchFamily="34" charset="-122"/>
              </a:rPr>
              <a:t>，</a:t>
            </a:r>
            <a:r>
              <a:rPr lang="zh-CN" altLang="zh-CN" sz="2000" b="1" dirty="0">
                <a:latin typeface="微软雅黑" pitchFamily="34" charset="-122"/>
                <a:ea typeface="微软雅黑" pitchFamily="34" charset="-122"/>
              </a:rPr>
              <a:t>中国公用计算机</a:t>
            </a:r>
            <a:r>
              <a:rPr lang="zh-CN" altLang="zh-CN" sz="2000" b="1" dirty="0" smtClean="0">
                <a:latin typeface="微软雅黑" pitchFamily="34" charset="-122"/>
                <a:ea typeface="微软雅黑" pitchFamily="34" charset="-122"/>
              </a:rPr>
              <a:t>互联网</a:t>
            </a:r>
            <a:r>
              <a:rPr lang="en-US" altLang="zh-CN" sz="2000" b="1" dirty="0" smtClean="0">
                <a:latin typeface="微软雅黑" pitchFamily="34" charset="-122"/>
                <a:ea typeface="微软雅黑" pitchFamily="34" charset="-122"/>
              </a:rPr>
              <a:t>CHINANET</a:t>
            </a:r>
            <a:r>
              <a:rPr lang="zh-CN" altLang="zh-CN" sz="2000" b="1" dirty="0" smtClean="0">
                <a:latin typeface="微软雅黑" pitchFamily="34" charset="-122"/>
                <a:ea typeface="微软雅黑" pitchFamily="34" charset="-122"/>
              </a:rPr>
              <a:t>正式</a:t>
            </a:r>
            <a:r>
              <a:rPr lang="zh-CN" altLang="zh-CN" sz="2000" b="1" dirty="0">
                <a:latin typeface="微软雅黑" pitchFamily="34" charset="-122"/>
                <a:ea typeface="微软雅黑" pitchFamily="34" charset="-122"/>
              </a:rPr>
              <a:t>启动</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AutoShape 5"/>
          <p:cNvSpPr>
            <a:spLocks noChangeArrowheads="1"/>
          </p:cNvSpPr>
          <p:nvPr/>
        </p:nvSpPr>
        <p:spPr bwMode="auto">
          <a:xfrm>
            <a:off x="545145" y="875214"/>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32943"/>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1.4  </a:t>
            </a:r>
            <a:r>
              <a:rPr lang="zh-CN" altLang="en-US" sz="2400" b="1" dirty="0">
                <a:solidFill>
                  <a:schemeClr val="bg1"/>
                </a:solidFill>
                <a:latin typeface="微软雅黑" pitchFamily="34" charset="-122"/>
                <a:ea typeface="微软雅黑" pitchFamily="34" charset="-122"/>
              </a:rPr>
              <a:t>计算机网络在我国的发展</a:t>
            </a:r>
          </a:p>
        </p:txBody>
      </p:sp>
    </p:spTree>
    <p:extLst>
      <p:ext uri="{BB962C8B-B14F-4D97-AF65-F5344CB8AC3E}">
        <p14:creationId xmlns:p14="http://schemas.microsoft.com/office/powerpoint/2010/main" val="29716681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2"/>
          <p:cNvSpPr>
            <a:spLocks noChangeArrowheads="1"/>
          </p:cNvSpPr>
          <p:nvPr/>
        </p:nvSpPr>
        <p:spPr bwMode="auto">
          <a:xfrm>
            <a:off x="545145" y="1282415"/>
            <a:ext cx="8032118"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itchFamily="2" charset="2"/>
              <a:buChar char="l"/>
            </a:pPr>
            <a:r>
              <a:rPr lang="zh-CN" altLang="zh-CN" b="1" dirty="0">
                <a:latin typeface="微软雅黑" pitchFamily="34" charset="-122"/>
                <a:ea typeface="微软雅黑" pitchFamily="34" charset="-122"/>
              </a:rPr>
              <a:t>到目前为止，我国陆续建造了基于互联网技术的并能够和互联网互连的多个全国范围的公用计算机网络，其中规模最大的就是下面这五个：</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中国电信互联网</a:t>
            </a:r>
            <a:r>
              <a:rPr lang="en-US" altLang="zh-CN" b="1" dirty="0">
                <a:latin typeface="微软雅黑" pitchFamily="34" charset="-122"/>
                <a:ea typeface="微软雅黑" pitchFamily="34" charset="-122"/>
              </a:rPr>
              <a:t> CHINANET</a:t>
            </a:r>
            <a:r>
              <a:rPr lang="zh-CN" altLang="zh-CN" b="1" dirty="0">
                <a:latin typeface="微软雅黑" pitchFamily="34" charset="-122"/>
                <a:ea typeface="微软雅黑" pitchFamily="34" charset="-122"/>
              </a:rPr>
              <a:t>（也就是原来的中国公用计算机互联网）</a:t>
            </a: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中国联通互联网</a:t>
            </a:r>
            <a:r>
              <a:rPr lang="en-US" altLang="zh-CN" b="1" dirty="0">
                <a:latin typeface="微软雅黑" pitchFamily="34" charset="-122"/>
                <a:ea typeface="微软雅黑" pitchFamily="34" charset="-122"/>
              </a:rPr>
              <a:t> UNINET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中国移动互联网</a:t>
            </a:r>
            <a:r>
              <a:rPr lang="en-US" altLang="zh-CN" b="1" dirty="0">
                <a:latin typeface="微软雅黑" pitchFamily="34" charset="-122"/>
                <a:ea typeface="微软雅黑" pitchFamily="34" charset="-122"/>
              </a:rPr>
              <a:t> CMNET</a:t>
            </a:r>
            <a:endParaRPr lang="zh-CN" altLang="zh-CN" b="1" dirty="0">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solidFill>
                  <a:srgbClr val="7030A0"/>
                </a:solidFill>
                <a:latin typeface="微软雅黑" pitchFamily="34" charset="-122"/>
                <a:ea typeface="微软雅黑" pitchFamily="34" charset="-122"/>
              </a:rPr>
              <a:t>中国教育和科研计算机网</a:t>
            </a:r>
            <a:r>
              <a:rPr lang="en-US" altLang="zh-CN" b="1" dirty="0">
                <a:solidFill>
                  <a:srgbClr val="7030A0"/>
                </a:solidFill>
                <a:latin typeface="微软雅黑" pitchFamily="34" charset="-122"/>
                <a:ea typeface="微软雅黑" pitchFamily="34" charset="-122"/>
              </a:rPr>
              <a:t> CERNET</a:t>
            </a:r>
            <a:endParaRPr lang="zh-CN" altLang="zh-CN" b="1" dirty="0">
              <a:solidFill>
                <a:srgbClr val="7030A0"/>
              </a:solidFill>
              <a:latin typeface="微软雅黑" pitchFamily="34" charset="-122"/>
              <a:ea typeface="微软雅黑" pitchFamily="34" charset="-122"/>
            </a:endParaRPr>
          </a:p>
          <a:p>
            <a:pPr marL="542925" lvl="1" indent="-274638">
              <a:lnSpc>
                <a:spcPts val="3300"/>
              </a:lnSpc>
              <a:buClr>
                <a:srgbClr val="7030A0"/>
              </a:buClr>
              <a:buFont typeface="Calibri" pitchFamily="34" charset="0"/>
              <a:buAutoNum type="arabicPeriod"/>
            </a:pPr>
            <a:r>
              <a:rPr lang="zh-CN" altLang="zh-CN" b="1" dirty="0">
                <a:latin typeface="微软雅黑" pitchFamily="34" charset="-122"/>
                <a:ea typeface="微软雅黑" pitchFamily="34" charset="-122"/>
              </a:rPr>
              <a:t>中国科学技术网</a:t>
            </a:r>
            <a:r>
              <a:rPr lang="en-US" altLang="zh-CN" b="1" dirty="0">
                <a:latin typeface="微软雅黑" pitchFamily="34" charset="-122"/>
                <a:ea typeface="微软雅黑" pitchFamily="34" charset="-122"/>
              </a:rPr>
              <a:t> CSTNET</a:t>
            </a:r>
            <a:endParaRPr lang="zh-CN" altLang="zh-CN" b="1" dirty="0">
              <a:latin typeface="微软雅黑" pitchFamily="34" charset="-122"/>
              <a:ea typeface="微软雅黑" pitchFamily="34" charset="-122"/>
            </a:endParaRPr>
          </a:p>
        </p:txBody>
      </p:sp>
      <p:sp>
        <p:nvSpPr>
          <p:cNvPr id="5" name="AutoShape 5"/>
          <p:cNvSpPr>
            <a:spLocks noChangeArrowheads="1"/>
          </p:cNvSpPr>
          <p:nvPr/>
        </p:nvSpPr>
        <p:spPr bwMode="auto">
          <a:xfrm>
            <a:off x="545145" y="867182"/>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824911"/>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1.4  </a:t>
            </a:r>
            <a:r>
              <a:rPr lang="zh-CN" altLang="en-US" sz="2400" b="1" dirty="0">
                <a:solidFill>
                  <a:schemeClr val="bg1"/>
                </a:solidFill>
                <a:latin typeface="微软雅黑" pitchFamily="34" charset="-122"/>
                <a:ea typeface="微软雅黑" pitchFamily="34" charset="-122"/>
              </a:rPr>
              <a:t>计算机网络在我国的发展</a:t>
            </a:r>
          </a:p>
        </p:txBody>
      </p:sp>
    </p:spTree>
    <p:extLst>
      <p:ext uri="{BB962C8B-B14F-4D97-AF65-F5344CB8AC3E}">
        <p14:creationId xmlns:p14="http://schemas.microsoft.com/office/powerpoint/2010/main" val="4764684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12"/>
          <p:cNvSpPr>
            <a:spLocks noChangeArrowheads="1"/>
          </p:cNvSpPr>
          <p:nvPr/>
        </p:nvSpPr>
        <p:spPr bwMode="auto">
          <a:xfrm>
            <a:off x="545146" y="1102584"/>
            <a:ext cx="8053711" cy="3144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中国教育和科研</a:t>
            </a:r>
            <a:r>
              <a:rPr lang="zh-CN" altLang="en-US" sz="2000" b="1" dirty="0" smtClean="0">
                <a:latin typeface="微软雅黑" pitchFamily="34" charset="-122"/>
                <a:ea typeface="微软雅黑" pitchFamily="34" charset="-122"/>
              </a:rPr>
              <a:t>计算机网</a:t>
            </a:r>
            <a:r>
              <a:rPr lang="en-US" altLang="zh-CN" sz="2000" b="1" dirty="0" smtClean="0">
                <a:latin typeface="微软雅黑" pitchFamily="34" charset="-122"/>
                <a:ea typeface="微软雅黑" pitchFamily="34" charset="-122"/>
              </a:rPr>
              <a:t>CERNET(China </a:t>
            </a:r>
            <a:r>
              <a:rPr lang="en-US" altLang="zh-CN" sz="2000" b="1" dirty="0">
                <a:latin typeface="微软雅黑" pitchFamily="34" charset="-122"/>
                <a:ea typeface="微软雅黑" pitchFamily="34" charset="-122"/>
              </a:rPr>
              <a:t>Education and Research </a:t>
            </a:r>
            <a:r>
              <a:rPr lang="en-US" altLang="zh-CN" sz="2000" b="1" dirty="0" err="1">
                <a:latin typeface="微软雅黑" pitchFamily="34" charset="-122"/>
                <a:ea typeface="微软雅黑" pitchFamily="34" charset="-122"/>
              </a:rPr>
              <a:t>NETwork</a:t>
            </a:r>
            <a:r>
              <a:rPr lang="en-US" altLang="zh-CN" sz="2000" b="1" dirty="0">
                <a:latin typeface="微软雅黑" pitchFamily="34" charset="-122"/>
                <a:ea typeface="微软雅黑" pitchFamily="34" charset="-122"/>
              </a:rPr>
              <a:t>) </a:t>
            </a:r>
            <a:r>
              <a:rPr lang="zh-CN" altLang="en-US" sz="2000" b="1" dirty="0">
                <a:latin typeface="微软雅黑" pitchFamily="34" charset="-122"/>
                <a:ea typeface="微软雅黑" pitchFamily="34" charset="-122"/>
              </a:rPr>
              <a:t>始建</a:t>
            </a:r>
            <a:r>
              <a:rPr lang="zh-CN" altLang="en-US" sz="2000" b="1" dirty="0" smtClean="0">
                <a:latin typeface="微软雅黑" pitchFamily="34" charset="-122"/>
                <a:ea typeface="微软雅黑" pitchFamily="34" charset="-122"/>
              </a:rPr>
              <a:t>于</a:t>
            </a:r>
            <a:r>
              <a:rPr lang="en-US" altLang="zh-CN" sz="2000" b="1" dirty="0" smtClean="0">
                <a:latin typeface="微软雅黑" pitchFamily="34" charset="-122"/>
                <a:ea typeface="微软雅黑" pitchFamily="34" charset="-122"/>
              </a:rPr>
              <a:t>1994</a:t>
            </a:r>
            <a:r>
              <a:rPr lang="zh-CN" altLang="en-US" sz="2000" b="1" dirty="0" smtClean="0">
                <a:latin typeface="微软雅黑" pitchFamily="34" charset="-122"/>
                <a:ea typeface="微软雅黑" pitchFamily="34" charset="-122"/>
              </a:rPr>
              <a:t>年</a:t>
            </a:r>
            <a:r>
              <a:rPr lang="zh-CN" altLang="en-US" sz="2000" b="1" dirty="0">
                <a:latin typeface="微软雅黑" pitchFamily="34" charset="-122"/>
                <a:ea typeface="微软雅黑" pitchFamily="34" charset="-122"/>
              </a:rPr>
              <a:t>，是我国第一</a:t>
            </a:r>
            <a:r>
              <a:rPr lang="zh-CN" altLang="en-US" sz="2000" b="1" dirty="0" smtClean="0">
                <a:latin typeface="微软雅黑" pitchFamily="34" charset="-122"/>
                <a:ea typeface="微软雅黑" pitchFamily="34" charset="-122"/>
              </a:rPr>
              <a:t>个</a:t>
            </a:r>
            <a:r>
              <a:rPr lang="en-US" altLang="zh-CN" sz="2000" b="1" dirty="0" smtClean="0">
                <a:latin typeface="微软雅黑" pitchFamily="34" charset="-122"/>
                <a:ea typeface="微软雅黑" pitchFamily="34" charset="-122"/>
              </a:rPr>
              <a:t>IPv4</a:t>
            </a:r>
            <a:r>
              <a:rPr lang="zh-CN" altLang="en-US" sz="2000" b="1" dirty="0" smtClean="0">
                <a:latin typeface="微软雅黑" pitchFamily="34" charset="-122"/>
                <a:ea typeface="微软雅黑" pitchFamily="34" charset="-122"/>
              </a:rPr>
              <a:t>互联网</a:t>
            </a:r>
            <a:r>
              <a:rPr lang="zh-CN" altLang="en-US" sz="2000" b="1" dirty="0">
                <a:latin typeface="微软雅黑" pitchFamily="34" charset="-122"/>
                <a:ea typeface="微软雅黑" pitchFamily="34" charset="-122"/>
              </a:rPr>
              <a:t>主干网。</a:t>
            </a:r>
          </a:p>
          <a:p>
            <a:pPr marL="285750" indent="-285750">
              <a:lnSpc>
                <a:spcPts val="3400"/>
              </a:lnSpc>
              <a:buClr>
                <a:srgbClr val="0070C0"/>
              </a:buClr>
              <a:buFont typeface="Wingdings" pitchFamily="2" charset="2"/>
              <a:buChar char="l"/>
            </a:pPr>
            <a:r>
              <a:rPr lang="en-US" altLang="zh-CN" sz="2000" b="1" dirty="0" smtClean="0">
                <a:latin typeface="微软雅黑" pitchFamily="34" charset="-122"/>
                <a:ea typeface="微软雅黑" pitchFamily="34" charset="-122"/>
              </a:rPr>
              <a:t>2004</a:t>
            </a:r>
            <a:r>
              <a:rPr lang="zh-CN" altLang="zh-CN" sz="2000" b="1" dirty="0" smtClean="0">
                <a:latin typeface="微软雅黑" pitchFamily="34" charset="-122"/>
                <a:ea typeface="微软雅黑" pitchFamily="34" charset="-122"/>
              </a:rPr>
              <a:t>年</a:t>
            </a:r>
            <a:r>
              <a:rPr lang="en-US" altLang="zh-CN" sz="2000" b="1" dirty="0" smtClean="0">
                <a:latin typeface="微软雅黑" pitchFamily="34" charset="-122"/>
                <a:ea typeface="微软雅黑" pitchFamily="34" charset="-122"/>
              </a:rPr>
              <a:t>2</a:t>
            </a:r>
            <a:r>
              <a:rPr lang="zh-CN" altLang="zh-CN" sz="2000" b="1" dirty="0" smtClean="0">
                <a:latin typeface="微软雅黑" pitchFamily="34" charset="-122"/>
                <a:ea typeface="微软雅黑" pitchFamily="34" charset="-122"/>
              </a:rPr>
              <a:t>月</a:t>
            </a:r>
            <a:r>
              <a:rPr lang="zh-CN" altLang="zh-CN" sz="2000" b="1" dirty="0">
                <a:latin typeface="微软雅黑" pitchFamily="34" charset="-122"/>
                <a:ea typeface="微软雅黑" pitchFamily="34" charset="-122"/>
              </a:rPr>
              <a:t>，我国的第一个下一代</a:t>
            </a:r>
            <a:r>
              <a:rPr lang="zh-CN" altLang="zh-CN" sz="2000" b="1" dirty="0" smtClean="0">
                <a:latin typeface="微软雅黑" pitchFamily="34" charset="-122"/>
                <a:ea typeface="微软雅黑" pitchFamily="34" charset="-122"/>
              </a:rPr>
              <a:t>互联网</a:t>
            </a:r>
            <a:r>
              <a:rPr lang="en-US" altLang="zh-CN" sz="2000" b="1" dirty="0" smtClean="0">
                <a:latin typeface="微软雅黑" pitchFamily="34" charset="-122"/>
                <a:ea typeface="微软雅黑" pitchFamily="34" charset="-122"/>
              </a:rPr>
              <a:t>CNGI</a:t>
            </a:r>
            <a:r>
              <a:rPr lang="zh-CN" altLang="zh-CN" sz="2000" b="1" dirty="0" smtClean="0">
                <a:latin typeface="微软雅黑" pitchFamily="34" charset="-122"/>
                <a:ea typeface="微软雅黑" pitchFamily="34" charset="-122"/>
              </a:rPr>
              <a:t>的</a:t>
            </a:r>
            <a:r>
              <a:rPr lang="zh-CN" altLang="zh-CN" sz="2000" b="1" dirty="0">
                <a:latin typeface="微软雅黑" pitchFamily="34" charset="-122"/>
                <a:ea typeface="微软雅黑" pitchFamily="34" charset="-122"/>
              </a:rPr>
              <a:t>主干</a:t>
            </a:r>
            <a:r>
              <a:rPr lang="zh-CN" altLang="zh-CN" sz="2000" b="1" dirty="0" smtClean="0">
                <a:latin typeface="微软雅黑" pitchFamily="34" charset="-122"/>
                <a:ea typeface="微软雅黑" pitchFamily="34" charset="-122"/>
              </a:rPr>
              <a:t>网</a:t>
            </a:r>
            <a:r>
              <a:rPr lang="en-US" altLang="zh-CN" sz="2000" b="1" dirty="0" smtClean="0">
                <a:latin typeface="微软雅黑" pitchFamily="34" charset="-122"/>
                <a:ea typeface="微软雅黑" pitchFamily="34" charset="-122"/>
              </a:rPr>
              <a:t>CERNET2</a:t>
            </a:r>
            <a:r>
              <a:rPr lang="zh-CN" altLang="zh-CN" sz="2000" b="1" dirty="0" smtClean="0">
                <a:latin typeface="微软雅黑" pitchFamily="34" charset="-122"/>
                <a:ea typeface="微软雅黑" pitchFamily="34" charset="-122"/>
              </a:rPr>
              <a:t>试验</a:t>
            </a:r>
            <a:r>
              <a:rPr lang="zh-CN" altLang="zh-CN" sz="2000" b="1" dirty="0">
                <a:latin typeface="微软雅黑" pitchFamily="34" charset="-122"/>
                <a:ea typeface="微软雅黑" pitchFamily="34" charset="-122"/>
              </a:rPr>
              <a:t>网正式开通，并提供服务。</a:t>
            </a:r>
            <a:endParaRPr lang="en-US" altLang="zh-CN" sz="2000" b="1" dirty="0">
              <a:latin typeface="微软雅黑" pitchFamily="34" charset="-122"/>
              <a:ea typeface="微软雅黑" pitchFamily="34" charset="-122"/>
            </a:endParaRPr>
          </a:p>
          <a:p>
            <a:pPr marL="285750" indent="-285750">
              <a:lnSpc>
                <a:spcPts val="3400"/>
              </a:lnSpc>
              <a:buClr>
                <a:srgbClr val="0070C0"/>
              </a:buClr>
              <a:buFont typeface="Wingdings" pitchFamily="2" charset="2"/>
              <a:buChar char="l"/>
            </a:pPr>
            <a:r>
              <a:rPr lang="zh-CN" altLang="en-US" sz="2000" b="1" dirty="0">
                <a:latin typeface="微软雅黑" pitchFamily="34" charset="-122"/>
                <a:ea typeface="微软雅黑" pitchFamily="34" charset="-122"/>
              </a:rPr>
              <a:t>中国互联网络</a:t>
            </a:r>
            <a:r>
              <a:rPr lang="zh-CN" altLang="en-US" sz="2000" b="1" dirty="0" smtClean="0">
                <a:latin typeface="微软雅黑" pitchFamily="34" charset="-122"/>
                <a:ea typeface="微软雅黑" pitchFamily="34" charset="-122"/>
              </a:rPr>
              <a:t>信息中心</a:t>
            </a:r>
            <a:r>
              <a:rPr lang="en-US" altLang="zh-CN" sz="2000" b="1" dirty="0" smtClean="0">
                <a:latin typeface="微软雅黑" pitchFamily="34" charset="-122"/>
                <a:ea typeface="微软雅黑" pitchFamily="34" charset="-122"/>
              </a:rPr>
              <a:t>CNNIC(</a:t>
            </a:r>
            <a:r>
              <a:rPr lang="en-US" altLang="zh-CN" sz="2000" b="1" dirty="0" err="1" smtClean="0">
                <a:latin typeface="微软雅黑" pitchFamily="34" charset="-122"/>
                <a:ea typeface="微软雅黑" pitchFamily="34" charset="-122"/>
              </a:rPr>
              <a:t>ChiNa</a:t>
            </a:r>
            <a:r>
              <a:rPr lang="en-US" altLang="zh-CN" sz="2000" b="1" dirty="0" smtClean="0">
                <a:latin typeface="微软雅黑" pitchFamily="34" charset="-122"/>
                <a:ea typeface="微软雅黑" pitchFamily="34" charset="-122"/>
              </a:rPr>
              <a:t> </a:t>
            </a:r>
            <a:r>
              <a:rPr lang="en-US" altLang="zh-CN" sz="2000" b="1" dirty="0">
                <a:latin typeface="微软雅黑" pitchFamily="34" charset="-122"/>
                <a:ea typeface="微软雅黑" pitchFamily="34" charset="-122"/>
              </a:rPr>
              <a:t>Network Information Center) </a:t>
            </a:r>
            <a:r>
              <a:rPr lang="zh-CN" altLang="en-US" sz="2000" b="1" dirty="0">
                <a:latin typeface="微软雅黑" pitchFamily="34" charset="-122"/>
                <a:ea typeface="微软雅黑" pitchFamily="34" charset="-122"/>
              </a:rPr>
              <a:t>每年两次公布我国互联网的发展情况。</a:t>
            </a:r>
          </a:p>
        </p:txBody>
      </p:sp>
      <p:sp>
        <p:nvSpPr>
          <p:cNvPr id="5" name="AutoShape 5"/>
          <p:cNvSpPr>
            <a:spLocks noChangeArrowheads="1"/>
          </p:cNvSpPr>
          <p:nvPr/>
        </p:nvSpPr>
        <p:spPr bwMode="auto">
          <a:xfrm>
            <a:off x="545145" y="683190"/>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lang="zh-CN" altLang="en-US">
              <a:latin typeface="宋体" charset="-122"/>
            </a:endParaRPr>
          </a:p>
        </p:txBody>
      </p:sp>
      <p:sp>
        <p:nvSpPr>
          <p:cNvPr id="6" name="Rectangle 6"/>
          <p:cNvSpPr>
            <a:spLocks noChangeArrowheads="1"/>
          </p:cNvSpPr>
          <p:nvPr/>
        </p:nvSpPr>
        <p:spPr bwMode="auto">
          <a:xfrm>
            <a:off x="2462289" y="640919"/>
            <a:ext cx="421942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fr-FR" altLang="zh-CN" sz="2400" b="1" dirty="0">
                <a:solidFill>
                  <a:srgbClr val="FFFF00"/>
                </a:solidFill>
                <a:latin typeface="微软雅黑" pitchFamily="34" charset="-122"/>
                <a:ea typeface="微软雅黑" pitchFamily="34" charset="-122"/>
              </a:rPr>
              <a:t>1.4  </a:t>
            </a:r>
            <a:r>
              <a:rPr lang="zh-CN" altLang="en-US" sz="2400" b="1" dirty="0">
                <a:solidFill>
                  <a:schemeClr val="bg1"/>
                </a:solidFill>
                <a:latin typeface="微软雅黑" pitchFamily="34" charset="-122"/>
                <a:ea typeface="微软雅黑" pitchFamily="34" charset="-122"/>
              </a:rPr>
              <a:t>计算机网络在我国的发展</a:t>
            </a:r>
          </a:p>
        </p:txBody>
      </p:sp>
    </p:spTree>
    <p:extLst>
      <p:ext uri="{BB962C8B-B14F-4D97-AF65-F5344CB8AC3E}">
        <p14:creationId xmlns:p14="http://schemas.microsoft.com/office/powerpoint/2010/main" val="44095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516675"/>
            <a:ext cx="7130265" cy="1607344"/>
          </a:xfrm>
          <a:prstGeom prst="rect">
            <a:avLst/>
          </a:prstGeom>
          <a:noFill/>
        </p:spPr>
        <p:txBody>
          <a:bodyPr vert="horz" wrap="square" rtlCol="0" anchor="ctr" anchorCtr="0">
            <a:noAutofit/>
          </a:bodyPr>
          <a:lstStyle/>
          <a:p>
            <a:r>
              <a:rPr lang="en-US" altLang="zh-CN" sz="2800" dirty="0" smtClean="0"/>
              <a:t>2020</a:t>
            </a:r>
            <a:r>
              <a:rPr lang="zh-CN" altLang="zh-CN" sz="2800" dirty="0" smtClean="0"/>
              <a:t>年</a:t>
            </a:r>
            <a:r>
              <a:rPr lang="en-US" altLang="zh-CN" sz="2800" dirty="0"/>
              <a:t>4</a:t>
            </a:r>
            <a:r>
              <a:rPr lang="zh-CN" altLang="zh-CN" sz="2800" dirty="0" smtClean="0"/>
              <a:t>月</a:t>
            </a:r>
            <a:r>
              <a:rPr lang="en-US" altLang="zh-CN" sz="2800" dirty="0" smtClean="0"/>
              <a:t>20</a:t>
            </a:r>
            <a:r>
              <a:rPr lang="zh-CN" altLang="zh-CN" sz="2800" dirty="0"/>
              <a:t>日</a:t>
            </a:r>
            <a:r>
              <a:rPr lang="zh-CN" altLang="zh-CN" sz="2800" dirty="0" smtClean="0"/>
              <a:t>，</a:t>
            </a:r>
            <a:r>
              <a:rPr lang="zh-CN" altLang="en-US" sz="2800" dirty="0" smtClean="0"/>
              <a:t>中国将迎来正式接入国际互联网</a:t>
            </a:r>
            <a:r>
              <a:rPr lang="en-US" altLang="zh-CN" sz="2800" u="sng" dirty="0" smtClean="0"/>
              <a:t>                  </a:t>
            </a:r>
            <a:r>
              <a:rPr lang="zh-CN" altLang="zh-CN" sz="2800" dirty="0"/>
              <a:t>周年。</a:t>
            </a:r>
            <a:endParaRPr lang="zh-CN" altLang="en-US" sz="26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20</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732484"/>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26</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375422"/>
            <a:ext cx="6400800" cy="482203"/>
          </a:xfrm>
          <a:prstGeom prst="rect">
            <a:avLst/>
          </a:prstGeom>
          <a:noFill/>
        </p:spPr>
        <p:txBody>
          <a:bodyPr vert="horz" rtlCol="0" anchor="ctr" anchorCtr="0">
            <a:noAutofit/>
          </a:bodyPr>
          <a:lstStyle/>
          <a:p>
            <a:r>
              <a:rPr lang="en-US" altLang="zh-CN" sz="2600" dirty="0" smtClean="0">
                <a:solidFill>
                  <a:srgbClr val="000000"/>
                </a:solidFill>
                <a:latin typeface="Microsoft Yahei"/>
                <a:ea typeface="Microsoft Yahei"/>
                <a:sym typeface="Microsoft Yahei"/>
              </a:rPr>
              <a:t>36</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4018359"/>
            <a:ext cx="6400800" cy="482203"/>
          </a:xfrm>
          <a:prstGeom prst="rect">
            <a:avLst/>
          </a:prstGeom>
          <a:noFill/>
        </p:spPr>
        <p:txBody>
          <a:bodyPr vert="horz" rtlCol="0" anchor="ctr" anchorCtr="0">
            <a:noAutofit/>
          </a:bodyPr>
          <a:lstStyle/>
          <a:p>
            <a:r>
              <a:rPr lang="en-US" altLang="zh-CN" sz="2600" dirty="0">
                <a:solidFill>
                  <a:srgbClr val="000000"/>
                </a:solidFill>
                <a:latin typeface="Microsoft Yahei"/>
                <a:ea typeface="Microsoft Yahei"/>
                <a:sym typeface="Microsoft Yahei"/>
              </a:rPr>
              <a:t>5</a:t>
            </a:r>
            <a:r>
              <a:rPr lang="en-US" altLang="zh-CN" sz="2600" dirty="0" smtClean="0">
                <a:solidFill>
                  <a:srgbClr val="000000"/>
                </a:solidFill>
                <a:latin typeface="Microsoft Yahei"/>
                <a:ea typeface="Microsoft Yahei"/>
                <a:sym typeface="Microsoft Yahei"/>
              </a:rPr>
              <a:t>0</a:t>
            </a:r>
            <a:endParaRPr lang="zh-CN" altLang="en-US" sz="2600" dirty="0">
              <a:solidFill>
                <a:srgbClr val="000000"/>
              </a:solidFill>
              <a:latin typeface="Microsoft Yahei"/>
              <a:ea typeface="Microsoft Yahei"/>
              <a:sym typeface="Microsoft Yahei"/>
            </a:endParaRPr>
          </a:p>
        </p:txBody>
      </p:sp>
      <p:sp>
        <p:nvSpPr>
          <p:cNvPr id="8" name="椭圆 7"/>
          <p:cNvSpPr>
            <a:spLocks noChangeAspect="1"/>
          </p:cNvSpPr>
          <p:nvPr>
            <p:custDataLst>
              <p:tags r:id="rId7"/>
            </p:custDataLst>
          </p:nvPr>
        </p:nvSpPr>
        <p:spPr>
          <a:xfrm>
            <a:off x="1178719" y="2137767"/>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椭圆 8"/>
          <p:cNvSpPr>
            <a:spLocks noChangeAspect="1"/>
          </p:cNvSpPr>
          <p:nvPr>
            <p:custDataLst>
              <p:tags r:id="rId8"/>
            </p:custDataLst>
          </p:nvPr>
        </p:nvSpPr>
        <p:spPr>
          <a:xfrm>
            <a:off x="1178719" y="2780705"/>
            <a:ext cx="385762" cy="385762"/>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椭圆 9"/>
          <p:cNvSpPr>
            <a:spLocks noChangeAspect="1"/>
          </p:cNvSpPr>
          <p:nvPr>
            <p:custDataLst>
              <p:tags r:id="rId9"/>
            </p:custDataLst>
          </p:nvPr>
        </p:nvSpPr>
        <p:spPr>
          <a:xfrm>
            <a:off x="1178719" y="3423642"/>
            <a:ext cx="385762" cy="385763"/>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椭圆 10"/>
          <p:cNvSpPr>
            <a:spLocks noChangeAspect="1"/>
          </p:cNvSpPr>
          <p:nvPr>
            <p:custDataLst>
              <p:tags r:id="rId10"/>
            </p:custDataLst>
          </p:nvPr>
        </p:nvSpPr>
        <p:spPr>
          <a:xfrm>
            <a:off x="1178719" y="4066580"/>
            <a:ext cx="385762" cy="385762"/>
          </a:xfrm>
          <a:prstGeom prst="ellipse">
            <a:avLst/>
          </a:prstGeom>
          <a:solidFill>
            <a:srgbClr val="808080"/>
          </a:solidFill>
          <a:ln w="127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单选题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043672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89093"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1.5</a:t>
            </a:r>
          </a:p>
          <a:p>
            <a:r>
              <a:rPr lang="zh-CN" altLang="zh-CN" sz="2000" b="1">
                <a:solidFill>
                  <a:schemeClr val="bg1"/>
                </a:solidFill>
                <a:latin typeface="微软雅黑" pitchFamily="34" charset="-122"/>
                <a:ea typeface="微软雅黑" pitchFamily="34" charset="-122"/>
              </a:rPr>
              <a:t>计算机网络的类别</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89096"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1.5.1                                 </a:t>
            </a:r>
            <a:r>
              <a:rPr lang="zh-CN" altLang="zh-CN" sz="2000" b="1">
                <a:solidFill>
                  <a:schemeClr val="bg1"/>
                </a:solidFill>
                <a:ea typeface="微软雅黑" pitchFamily="34" charset="-122"/>
              </a:rPr>
              <a:t>计算机网络的定义</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1.5.2                              </a:t>
            </a:r>
            <a:r>
              <a:rPr lang="zh-CN" altLang="zh-CN" sz="2000" b="1">
                <a:solidFill>
                  <a:schemeClr val="bg1"/>
                </a:solidFill>
                <a:ea typeface="微软雅黑" pitchFamily="34" charset="-122"/>
              </a:rPr>
              <a:t>几种不同类别的网络</a:t>
            </a:r>
          </a:p>
        </p:txBody>
      </p:sp>
    </p:spTree>
    <p:extLst>
      <p:ext uri="{BB962C8B-B14F-4D97-AF65-F5344CB8AC3E}">
        <p14:creationId xmlns:p14="http://schemas.microsoft.com/office/powerpoint/2010/main" val="1932685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AutoShape 5"/>
          <p:cNvSpPr>
            <a:spLocks noChangeArrowheads="1"/>
          </p:cNvSpPr>
          <p:nvPr/>
        </p:nvSpPr>
        <p:spPr bwMode="auto">
          <a:xfrm>
            <a:off x="505071" y="105486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0115" name="Rectangle 6"/>
          <p:cNvSpPr>
            <a:spLocks noChangeArrowheads="1"/>
          </p:cNvSpPr>
          <p:nvPr/>
        </p:nvSpPr>
        <p:spPr bwMode="auto">
          <a:xfrm>
            <a:off x="2785294" y="101352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4" name="Rectangle 8"/>
          <p:cNvSpPr>
            <a:spLocks noChangeArrowheads="1"/>
          </p:cNvSpPr>
          <p:nvPr/>
        </p:nvSpPr>
        <p:spPr bwMode="auto">
          <a:xfrm>
            <a:off x="505071" y="1507300"/>
            <a:ext cx="8133857"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计算机网络的精确定义并未统一。</a:t>
            </a:r>
          </a:p>
          <a:p>
            <a:pPr marL="285750" indent="-285750" fontAlgn="auto">
              <a:lnSpc>
                <a:spcPts val="3300"/>
              </a:lnSpc>
              <a:spcBef>
                <a:spcPts val="0"/>
              </a:spcBef>
              <a:spcAft>
                <a:spcPts val="0"/>
              </a:spcAft>
              <a:buClr>
                <a:srgbClr val="0070C0"/>
              </a:buClr>
              <a:buFont typeface="Wingdings" pitchFamily="2" charset="2"/>
              <a:buChar char="l"/>
              <a:defRPr/>
            </a:pPr>
            <a:r>
              <a:rPr lang="zh-CN" altLang="en-US" sz="2000" b="1" dirty="0">
                <a:latin typeface="微软雅黑" pitchFamily="34" charset="-122"/>
                <a:ea typeface="微软雅黑" pitchFamily="34" charset="-122"/>
              </a:rPr>
              <a:t>较好的定义：</a:t>
            </a:r>
          </a:p>
          <a:p>
            <a:pPr fontAlgn="auto">
              <a:lnSpc>
                <a:spcPts val="3300"/>
              </a:lnSpc>
              <a:spcBef>
                <a:spcPts val="0"/>
              </a:spcBef>
              <a:spcAft>
                <a:spcPts val="0"/>
              </a:spcAft>
              <a:buClr>
                <a:srgbClr val="0070C0"/>
              </a:buClr>
              <a:defRPr/>
            </a:pPr>
            <a:r>
              <a:rPr lang="zh-CN" altLang="en-US" sz="2000" b="1" dirty="0">
                <a:solidFill>
                  <a:srgbClr val="0000FF"/>
                </a:solidFill>
                <a:latin typeface="微软雅黑" pitchFamily="34" charset="-122"/>
                <a:ea typeface="微软雅黑"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p>
        </p:txBody>
      </p:sp>
    </p:spTree>
    <p:extLst>
      <p:ext uri="{BB962C8B-B14F-4D97-AF65-F5344CB8AC3E}">
        <p14:creationId xmlns:p14="http://schemas.microsoft.com/office/powerpoint/2010/main" val="3089375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AutoShape 5"/>
          <p:cNvSpPr>
            <a:spLocks noChangeArrowheads="1"/>
          </p:cNvSpPr>
          <p:nvPr/>
        </p:nvSpPr>
        <p:spPr bwMode="auto">
          <a:xfrm>
            <a:off x="505071" y="666433"/>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1139" name="Rectangle 6"/>
          <p:cNvSpPr>
            <a:spLocks noChangeArrowheads="1"/>
          </p:cNvSpPr>
          <p:nvPr/>
        </p:nvSpPr>
        <p:spPr bwMode="auto">
          <a:xfrm>
            <a:off x="2785294" y="625094"/>
            <a:ext cx="35734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1.5.1  </a:t>
            </a:r>
            <a:r>
              <a:rPr lang="zh-CN" altLang="zh-CN" sz="2400" b="1" dirty="0">
                <a:solidFill>
                  <a:schemeClr val="bg1"/>
                </a:solidFill>
                <a:latin typeface="微软雅黑" pitchFamily="34" charset="-122"/>
                <a:ea typeface="微软雅黑" pitchFamily="34" charset="-122"/>
              </a:rPr>
              <a:t>计算机网络的定义</a:t>
            </a:r>
            <a:endParaRPr lang="zh-CN" altLang="en-US" sz="2400" b="1" dirty="0">
              <a:solidFill>
                <a:schemeClr val="bg1"/>
              </a:solidFill>
              <a:latin typeface="微软雅黑" pitchFamily="34" charset="-122"/>
              <a:ea typeface="微软雅黑" pitchFamily="34" charset="-122"/>
            </a:endParaRPr>
          </a:p>
        </p:txBody>
      </p:sp>
      <p:sp>
        <p:nvSpPr>
          <p:cNvPr id="91140" name="Rectangle 8"/>
          <p:cNvSpPr>
            <a:spLocks noChangeArrowheads="1"/>
          </p:cNvSpPr>
          <p:nvPr/>
        </p:nvSpPr>
        <p:spPr bwMode="auto">
          <a:xfrm>
            <a:off x="505071" y="1009142"/>
            <a:ext cx="8133857"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根据这个定义：</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计算机网络所连接的硬件，并不限于一般的计算机，而是包括了智能手机</a:t>
            </a:r>
            <a:r>
              <a:rPr lang="zh-CN" altLang="en-US" sz="2000" b="1" dirty="0">
                <a:latin typeface="微软雅黑" pitchFamily="34" charset="-122"/>
                <a:ea typeface="微软雅黑" pitchFamily="34" charset="-122"/>
              </a:rPr>
              <a:t>等</a:t>
            </a:r>
            <a:r>
              <a:rPr lang="zh-CN" altLang="zh-CN"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3556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计算机网络并非专门用来传送数据，而是能够支持很多种的应用（包括今后可能出现的各种应用）。</a:t>
            </a:r>
          </a:p>
        </p:txBody>
      </p:sp>
      <p:sp>
        <p:nvSpPr>
          <p:cNvPr id="5" name="对角圆角矩形 4"/>
          <p:cNvSpPr/>
          <p:nvPr/>
        </p:nvSpPr>
        <p:spPr>
          <a:xfrm>
            <a:off x="505071" y="3230795"/>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1144" name="矩形 5"/>
          <p:cNvSpPr>
            <a:spLocks noChangeArrowheads="1"/>
          </p:cNvSpPr>
          <p:nvPr/>
        </p:nvSpPr>
        <p:spPr bwMode="auto">
          <a:xfrm>
            <a:off x="941832" y="3381883"/>
            <a:ext cx="7370064"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sz="2000" b="1" dirty="0" smtClean="0">
                <a:solidFill>
                  <a:schemeClr val="bg1"/>
                </a:solidFill>
                <a:latin typeface="微软雅黑" pitchFamily="34" charset="-122"/>
                <a:ea typeface="微软雅黑" pitchFamily="34" charset="-122"/>
              </a:rPr>
              <a:t>上述</a:t>
            </a:r>
            <a:r>
              <a:rPr lang="zh-CN" altLang="zh-CN" sz="2000" b="1" dirty="0">
                <a:solidFill>
                  <a:schemeClr val="bg1"/>
                </a:solidFill>
                <a:latin typeface="微软雅黑" pitchFamily="34" charset="-122"/>
                <a:ea typeface="微软雅黑" pitchFamily="34" charset="-122"/>
              </a:rPr>
              <a:t>的“可编程的硬件”表明这种硬件一定包含有中央处理机</a:t>
            </a:r>
            <a:r>
              <a:rPr lang="en-US" altLang="zh-CN" sz="2000" b="1" dirty="0">
                <a:solidFill>
                  <a:schemeClr val="bg1"/>
                </a:solidFill>
                <a:latin typeface="微软雅黑" pitchFamily="34" charset="-122"/>
                <a:ea typeface="微软雅黑" pitchFamily="34" charset="-122"/>
              </a:rPr>
              <a:t> (CPU)</a:t>
            </a:r>
            <a:r>
              <a:rPr lang="zh-CN" altLang="zh-CN" sz="2000" b="1" dirty="0">
                <a:solidFill>
                  <a:schemeClr val="bg1"/>
                </a:solidFill>
                <a:latin typeface="微软雅黑" pitchFamily="34" charset="-122"/>
                <a:ea typeface="微软雅黑" pitchFamily="34" charset="-122"/>
              </a:rPr>
              <a:t>。</a:t>
            </a:r>
            <a:endParaRPr lang="en-US" altLang="zh-CN"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795841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AutoShape 5"/>
          <p:cNvSpPr>
            <a:spLocks noChangeArrowheads="1"/>
          </p:cNvSpPr>
          <p:nvPr/>
        </p:nvSpPr>
        <p:spPr bwMode="auto">
          <a:xfrm>
            <a:off x="505071" y="1233488"/>
            <a:ext cx="8133857" cy="388937"/>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2163" name="Rectangle 6"/>
          <p:cNvSpPr>
            <a:spLocks noChangeArrowheads="1"/>
          </p:cNvSpPr>
          <p:nvPr/>
        </p:nvSpPr>
        <p:spPr bwMode="auto">
          <a:xfrm>
            <a:off x="2631404" y="1192149"/>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1.5.2  </a:t>
            </a:r>
            <a:r>
              <a:rPr lang="zh-CN" altLang="en-US" sz="2400" b="1" dirty="0">
                <a:solidFill>
                  <a:schemeClr val="bg1"/>
                </a:solidFill>
                <a:latin typeface="微软雅黑" pitchFamily="34" charset="-122"/>
                <a:ea typeface="微软雅黑" pitchFamily="34" charset="-122"/>
              </a:rPr>
              <a:t>几种不同类别的网络</a:t>
            </a:r>
          </a:p>
        </p:txBody>
      </p:sp>
      <p:sp>
        <p:nvSpPr>
          <p:cNvPr id="92164" name="Rectangle 8"/>
          <p:cNvSpPr>
            <a:spLocks noChangeArrowheads="1"/>
          </p:cNvSpPr>
          <p:nvPr/>
        </p:nvSpPr>
        <p:spPr bwMode="auto">
          <a:xfrm>
            <a:off x="505071" y="1685925"/>
            <a:ext cx="8133857"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zh-CN" sz="2000" b="1" dirty="0">
                <a:latin typeface="微软雅黑" pitchFamily="34" charset="-122"/>
                <a:ea typeface="微软雅黑" pitchFamily="34" charset="-122"/>
              </a:rPr>
              <a:t>计算机网络有多种类别</a:t>
            </a:r>
            <a:r>
              <a:rPr lang="zh-CN" altLang="en-US" sz="2000" b="1" dirty="0">
                <a:latin typeface="微软雅黑" pitchFamily="34" charset="-122"/>
                <a:ea typeface="微软雅黑" pitchFamily="34" charset="-122"/>
              </a:rPr>
              <a:t>。典型包括：</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按照网络的作用范围进行分类</a:t>
            </a:r>
            <a:endParaRPr lang="en-US" altLang="zh-CN" sz="2000" b="1" dirty="0">
              <a:latin typeface="微软雅黑" pitchFamily="34" charset="-122"/>
              <a:ea typeface="微软雅黑" pitchFamily="34" charset="-122"/>
            </a:endParaRPr>
          </a:p>
          <a:p>
            <a:pPr marL="342900" lvl="1" indent="-34290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p>
          <a:p>
            <a:pPr marL="342900" lvl="1" indent="-34290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用来把用户接入到互联网的网络</a:t>
            </a:r>
          </a:p>
        </p:txBody>
      </p:sp>
    </p:spTree>
    <p:extLst>
      <p:ext uri="{BB962C8B-B14F-4D97-AF65-F5344CB8AC3E}">
        <p14:creationId xmlns:p14="http://schemas.microsoft.com/office/powerpoint/2010/main" val="873653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custDataLst>
              <p:tags r:id="rId2"/>
            </p:custDataLst>
          </p:nvPr>
        </p:nvSpPr>
        <p:spPr>
          <a:xfrm>
            <a:off x="914400" y="321469"/>
            <a:ext cx="7315200" cy="1607344"/>
          </a:xfrm>
          <a:prstGeom prst="rect">
            <a:avLst/>
          </a:prstGeom>
          <a:noFill/>
        </p:spPr>
        <p:txBody>
          <a:bodyPr vert="horz" wrap="square" rtlCol="0" anchor="ctr" anchorCtr="0">
            <a:noAutofit/>
          </a:bodyPr>
          <a:lstStyle/>
          <a:p>
            <a:r>
              <a:rPr lang="zh-CN" altLang="en-US" sz="2600" dirty="0">
                <a:solidFill>
                  <a:srgbClr val="000000"/>
                </a:solidFill>
                <a:latin typeface="Microsoft Yahei"/>
                <a:ea typeface="Microsoft Yahei"/>
                <a:sym typeface="Microsoft Yahei"/>
              </a:rPr>
              <a:t>从</a:t>
            </a:r>
            <a:r>
              <a:rPr lang="en-US" altLang="zh-CN" sz="2600" dirty="0">
                <a:solidFill>
                  <a:srgbClr val="000000"/>
                </a:solidFill>
                <a:latin typeface="Microsoft Yahei"/>
                <a:ea typeface="Microsoft Yahei"/>
                <a:sym typeface="Microsoft Yahei"/>
              </a:rPr>
              <a:t>2009</a:t>
            </a:r>
            <a:r>
              <a:rPr lang="zh-CN" altLang="en-US" sz="2600" dirty="0">
                <a:solidFill>
                  <a:srgbClr val="000000"/>
                </a:solidFill>
                <a:latin typeface="Microsoft Yahei"/>
                <a:ea typeface="Microsoft Yahei"/>
                <a:sym typeface="Microsoft Yahei"/>
              </a:rPr>
              <a:t>年起，计算机专业考研实行全国</a:t>
            </a:r>
            <a:r>
              <a:rPr lang="zh-CN" altLang="en-US" sz="2600" dirty="0" smtClean="0">
                <a:solidFill>
                  <a:srgbClr val="000000"/>
                </a:solidFill>
                <a:latin typeface="Microsoft Yahei"/>
                <a:ea typeface="Microsoft Yahei"/>
                <a:sym typeface="Microsoft Yahei"/>
              </a:rPr>
              <a:t>统考，考试内容包括以下哪些专业基础课程：</a:t>
            </a:r>
            <a:endParaRPr lang="zh-CN" altLang="en-US" sz="2600" dirty="0">
              <a:solidFill>
                <a:srgbClr val="000000"/>
              </a:solidFill>
              <a:latin typeface="Microsoft Yahei"/>
              <a:ea typeface="Microsoft Yahei"/>
              <a:sym typeface="Microsoft Yahei"/>
            </a:endParaRPr>
          </a:p>
        </p:txBody>
      </p:sp>
      <p:sp>
        <p:nvSpPr>
          <p:cNvPr id="4" name="TextBox 3"/>
          <p:cNvSpPr txBox="1"/>
          <p:nvPr>
            <p:custDataLst>
              <p:tags r:id="rId3"/>
            </p:custDataLst>
          </p:nvPr>
        </p:nvSpPr>
        <p:spPr>
          <a:xfrm>
            <a:off x="1828800" y="2089547"/>
            <a:ext cx="6400800" cy="482203"/>
          </a:xfrm>
          <a:prstGeom prst="rect">
            <a:avLst/>
          </a:prstGeom>
          <a:noFill/>
        </p:spPr>
        <p:txBody>
          <a:bodyPr vert="horz" rtlCol="0" anchor="ctr" anchorCtr="0">
            <a:noAutofit/>
          </a:bodyPr>
          <a:lstStyle/>
          <a:p>
            <a:r>
              <a:rPr lang="zh-CN" altLang="en-US" sz="2800" dirty="0"/>
              <a:t>数据结构</a:t>
            </a:r>
            <a:endParaRPr lang="zh-CN" altLang="en-US" sz="2600" dirty="0">
              <a:solidFill>
                <a:srgbClr val="000000"/>
              </a:solidFill>
              <a:latin typeface="Microsoft Yahei"/>
              <a:ea typeface="Microsoft Yahei"/>
              <a:sym typeface="Microsoft Yahei"/>
            </a:endParaRPr>
          </a:p>
        </p:txBody>
      </p:sp>
      <p:sp>
        <p:nvSpPr>
          <p:cNvPr id="5" name="TextBox 4"/>
          <p:cNvSpPr txBox="1"/>
          <p:nvPr>
            <p:custDataLst>
              <p:tags r:id="rId4"/>
            </p:custDataLst>
          </p:nvPr>
        </p:nvSpPr>
        <p:spPr>
          <a:xfrm>
            <a:off x="1828800" y="2603897"/>
            <a:ext cx="6400800" cy="482203"/>
          </a:xfrm>
          <a:prstGeom prst="rect">
            <a:avLst/>
          </a:prstGeom>
          <a:noFill/>
        </p:spPr>
        <p:txBody>
          <a:bodyPr vert="horz" rtlCol="0" anchor="ctr" anchorCtr="0">
            <a:noAutofit/>
          </a:bodyPr>
          <a:lstStyle/>
          <a:p>
            <a:r>
              <a:rPr lang="zh-CN" altLang="en-US" sz="2800" dirty="0"/>
              <a:t>计算机组成原理</a:t>
            </a:r>
            <a:endParaRPr lang="zh-CN" altLang="en-US" sz="2600" dirty="0">
              <a:solidFill>
                <a:srgbClr val="000000"/>
              </a:solidFill>
              <a:latin typeface="Microsoft Yahei"/>
              <a:ea typeface="Microsoft Yahei"/>
              <a:sym typeface="Microsoft Yahei"/>
            </a:endParaRPr>
          </a:p>
        </p:txBody>
      </p:sp>
      <p:sp>
        <p:nvSpPr>
          <p:cNvPr id="6" name="TextBox 5"/>
          <p:cNvSpPr txBox="1"/>
          <p:nvPr>
            <p:custDataLst>
              <p:tags r:id="rId5"/>
            </p:custDataLst>
          </p:nvPr>
        </p:nvSpPr>
        <p:spPr>
          <a:xfrm>
            <a:off x="1828800" y="3118247"/>
            <a:ext cx="6400800" cy="482203"/>
          </a:xfrm>
          <a:prstGeom prst="rect">
            <a:avLst/>
          </a:prstGeom>
          <a:noFill/>
        </p:spPr>
        <p:txBody>
          <a:bodyPr vert="horz" rtlCol="0" anchor="ctr" anchorCtr="0">
            <a:noAutofit/>
          </a:bodyPr>
          <a:lstStyle/>
          <a:p>
            <a:r>
              <a:rPr lang="zh-CN" altLang="en-US" sz="2800" dirty="0"/>
              <a:t>操作系统</a:t>
            </a:r>
            <a:endParaRPr lang="zh-CN" altLang="en-US" sz="2600" dirty="0">
              <a:solidFill>
                <a:srgbClr val="000000"/>
              </a:solidFill>
              <a:latin typeface="Microsoft Yahei"/>
              <a:ea typeface="Microsoft Yahei"/>
              <a:sym typeface="Microsoft Yahei"/>
            </a:endParaRPr>
          </a:p>
        </p:txBody>
      </p:sp>
      <p:sp>
        <p:nvSpPr>
          <p:cNvPr id="7" name="TextBox 6"/>
          <p:cNvSpPr txBox="1"/>
          <p:nvPr>
            <p:custDataLst>
              <p:tags r:id="rId6"/>
            </p:custDataLst>
          </p:nvPr>
        </p:nvSpPr>
        <p:spPr>
          <a:xfrm>
            <a:off x="1828800" y="3632597"/>
            <a:ext cx="6400800" cy="482203"/>
          </a:xfrm>
          <a:prstGeom prst="rect">
            <a:avLst/>
          </a:prstGeom>
          <a:noFill/>
        </p:spPr>
        <p:txBody>
          <a:bodyPr vert="horz" rtlCol="0" anchor="ctr" anchorCtr="0">
            <a:noAutofit/>
          </a:bodyPr>
          <a:lstStyle/>
          <a:p>
            <a:r>
              <a:rPr lang="zh-CN" altLang="en-US" sz="2600" dirty="0">
                <a:solidFill>
                  <a:srgbClr val="000000"/>
                </a:solidFill>
                <a:latin typeface="Microsoft Yahei"/>
                <a:ea typeface="Microsoft Yahei"/>
                <a:sym typeface="Microsoft Yahei"/>
              </a:rPr>
              <a:t>计算机网络</a:t>
            </a:r>
          </a:p>
        </p:txBody>
      </p:sp>
      <p:sp>
        <p:nvSpPr>
          <p:cNvPr id="8" name="矩形 7"/>
          <p:cNvSpPr>
            <a:spLocks noChangeAspect="1"/>
          </p:cNvSpPr>
          <p:nvPr>
            <p:custDataLst>
              <p:tags r:id="rId7"/>
            </p:custDataLst>
          </p:nvPr>
        </p:nvSpPr>
        <p:spPr>
          <a:xfrm>
            <a:off x="1178719" y="2137767"/>
            <a:ext cx="385762" cy="385763"/>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A</a:t>
            </a:r>
            <a:endParaRPr lang="zh-CN" altLang="en-US" sz="1600">
              <a:solidFill>
                <a:srgbClr val="FFFFFF"/>
              </a:solidFill>
              <a:latin typeface="Microsoft Yahei"/>
              <a:ea typeface="Microsoft Yahei"/>
              <a:sym typeface="Microsoft Yahei"/>
            </a:endParaRPr>
          </a:p>
        </p:txBody>
      </p:sp>
      <p:sp>
        <p:nvSpPr>
          <p:cNvPr id="9" name="矩形 8"/>
          <p:cNvSpPr>
            <a:spLocks noChangeAspect="1"/>
          </p:cNvSpPr>
          <p:nvPr>
            <p:custDataLst>
              <p:tags r:id="rId8"/>
            </p:custDataLst>
          </p:nvPr>
        </p:nvSpPr>
        <p:spPr>
          <a:xfrm>
            <a:off x="1178719" y="2652117"/>
            <a:ext cx="385762" cy="385762"/>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B</a:t>
            </a:r>
            <a:endParaRPr lang="zh-CN" altLang="en-US" sz="1600">
              <a:solidFill>
                <a:srgbClr val="FFFFFF"/>
              </a:solidFill>
              <a:latin typeface="Microsoft Yahei"/>
              <a:ea typeface="Microsoft Yahei"/>
              <a:sym typeface="Microsoft Yahei"/>
            </a:endParaRPr>
          </a:p>
        </p:txBody>
      </p:sp>
      <p:sp>
        <p:nvSpPr>
          <p:cNvPr id="10" name="矩形 9"/>
          <p:cNvSpPr>
            <a:spLocks noChangeAspect="1"/>
          </p:cNvSpPr>
          <p:nvPr>
            <p:custDataLst>
              <p:tags r:id="rId9"/>
            </p:custDataLst>
          </p:nvPr>
        </p:nvSpPr>
        <p:spPr>
          <a:xfrm>
            <a:off x="1178719" y="3166467"/>
            <a:ext cx="385762" cy="385763"/>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C</a:t>
            </a:r>
            <a:endParaRPr lang="zh-CN" altLang="en-US" sz="1600">
              <a:solidFill>
                <a:srgbClr val="FFFFFF"/>
              </a:solidFill>
              <a:latin typeface="Microsoft Yahei"/>
              <a:ea typeface="Microsoft Yahei"/>
              <a:sym typeface="Microsoft Yahei"/>
            </a:endParaRPr>
          </a:p>
        </p:txBody>
      </p:sp>
      <p:sp>
        <p:nvSpPr>
          <p:cNvPr id="11" name="矩形 10"/>
          <p:cNvSpPr>
            <a:spLocks noChangeAspect="1"/>
          </p:cNvSpPr>
          <p:nvPr>
            <p:custDataLst>
              <p:tags r:id="rId10"/>
            </p:custDataLst>
          </p:nvPr>
        </p:nvSpPr>
        <p:spPr>
          <a:xfrm>
            <a:off x="1178719" y="3680817"/>
            <a:ext cx="385762" cy="385762"/>
          </a:xfrm>
          <a:prstGeom prst="rect">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altLang="zh-CN" sz="1600" smtClean="0">
                <a:solidFill>
                  <a:srgbClr val="FFFFFF"/>
                </a:solidFill>
                <a:latin typeface="Microsoft Yahei"/>
                <a:ea typeface="Microsoft Yahei"/>
                <a:sym typeface="Microsoft Yahei"/>
              </a:rPr>
              <a:t>D</a:t>
            </a:r>
            <a:endParaRPr lang="zh-CN" altLang="en-US" sz="1600">
              <a:solidFill>
                <a:srgbClr val="FFFFFF"/>
              </a:solidFill>
              <a:latin typeface="Microsoft Yahei"/>
              <a:ea typeface="Microsoft Yahei"/>
              <a:sym typeface="Microsoft Yahei"/>
            </a:endParaRPr>
          </a:p>
        </p:txBody>
      </p:sp>
      <p:sp>
        <p:nvSpPr>
          <p:cNvPr id="12" name="圆角矩形 11"/>
          <p:cNvSpPr/>
          <p:nvPr>
            <p:custDataLst>
              <p:tags r:id="rId11"/>
            </p:custDataLst>
          </p:nvPr>
        </p:nvSpPr>
        <p:spPr>
          <a:xfrm>
            <a:off x="6686550" y="4661297"/>
            <a:ext cx="1157288" cy="308610"/>
          </a:xfrm>
          <a:prstGeom prst="roundRect">
            <a:avLst/>
          </a:prstGeom>
          <a:solidFill>
            <a:srgbClr val="808080"/>
          </a:solid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zh-CN" altLang="en-US" sz="1600" smtClean="0">
                <a:solidFill>
                  <a:srgbClr val="FFFFFF"/>
                </a:solidFill>
                <a:latin typeface="Microsoft Yahei"/>
                <a:ea typeface="Microsoft Yahei"/>
                <a:sym typeface="Microsoft Yahei"/>
              </a:rPr>
              <a:t>提交</a:t>
            </a:r>
            <a:endParaRPr lang="zh-CN" altLang="en-US" sz="1600">
              <a:solidFill>
                <a:srgbClr val="FFFFFF"/>
              </a:solidFill>
              <a:latin typeface="Microsoft Yahei"/>
              <a:ea typeface="Microsoft Yahei"/>
              <a:sym typeface="Microsoft Yahei"/>
            </a:endParaRPr>
          </a:p>
        </p:txBody>
      </p:sp>
      <p:grpSp>
        <p:nvGrpSpPr>
          <p:cNvPr id="17" name="组合 16"/>
          <p:cNvGrpSpPr/>
          <p:nvPr>
            <p:custDataLst>
              <p:tags r:id="rId12"/>
            </p:custDataLst>
          </p:nvPr>
        </p:nvGrpSpPr>
        <p:grpSpPr>
          <a:xfrm>
            <a:off x="0" y="0"/>
            <a:ext cx="9144000" cy="635000"/>
            <a:chOff x="0" y="0"/>
            <a:chExt cx="9144000" cy="635000"/>
          </a:xfrm>
        </p:grpSpPr>
        <p:sp>
          <p:nvSpPr>
            <p:cNvPr id="13" name="TitleBackground"/>
            <p:cNvSpPr/>
            <p:nvPr>
              <p:custDataLst>
                <p:tags r:id="rId14"/>
              </p:custDataLst>
            </p:nvPr>
          </p:nvSpPr>
          <p:spPr>
            <a:xfrm>
              <a:off x="0" y="0"/>
              <a:ext cx="9144000" cy="635000"/>
            </a:xfrm>
            <a:prstGeom prst="rect">
              <a:avLst/>
            </a:prstGeom>
            <a:solidFill>
              <a:srgbClr val="F6F7F8"/>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lorBlock"/>
            <p:cNvSpPr/>
            <p:nvPr>
              <p:custDataLst>
                <p:tags r:id="rId15"/>
              </p:custDataLst>
            </p:nvPr>
          </p:nvSpPr>
          <p:spPr>
            <a:xfrm>
              <a:off x="0" y="0"/>
              <a:ext cx="190500" cy="635000"/>
            </a:xfrm>
            <a:prstGeom prst="rect">
              <a:avLst/>
            </a:prstGeom>
            <a:solidFill>
              <a:srgbClr val="639EF4"/>
            </a:solidFill>
            <a:ln w="25400" cap="flat" cmpd="sng" algn="ctr">
              <a:noFill/>
              <a:prstDash val="solid"/>
            </a:ln>
            <a:effectLst/>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ypeText"/>
            <p:cNvSpPr txBox="1"/>
            <p:nvPr>
              <p:custDataLst>
                <p:tags r:id="rId16"/>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a:ea typeface="Microsoft Yahei"/>
                  <a:sym typeface="Microsoft Yahei"/>
                </a:rPr>
                <a:t>多选题</a:t>
              </a:r>
              <a:endParaRPr lang="zh-CN" altLang="en-US" sz="2600">
                <a:solidFill>
                  <a:srgbClr val="000000"/>
                </a:solidFill>
                <a:latin typeface="Microsoft Yahei"/>
                <a:ea typeface="Microsoft Yahei"/>
                <a:sym typeface="Microsoft Yahei"/>
              </a:endParaRPr>
            </a:p>
          </p:txBody>
        </p:sp>
        <p:sp>
          <p:nvSpPr>
            <p:cNvPr id="16" name="TipText"/>
            <p:cNvSpPr txBox="1"/>
            <p:nvPr>
              <p:custDataLst>
                <p:tags r:id="rId17"/>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a:ea typeface="Microsoft Yahei"/>
                  <a:sym typeface="Microsoft Yahei"/>
                </a:rPr>
                <a:t>1</a:t>
              </a:r>
              <a:r>
                <a:rPr lang="zh-CN" altLang="en-US" sz="2000" smtClean="0">
                  <a:solidFill>
                    <a:srgbClr val="808080"/>
                  </a:solidFill>
                  <a:latin typeface="Microsoft Yahei"/>
                  <a:ea typeface="Microsoft Yahei"/>
                  <a:sym typeface="Microsoft Yahei"/>
                </a:rPr>
                <a:t>分</a:t>
              </a:r>
              <a:endParaRPr lang="zh-CN" altLang="en-US" sz="2000">
                <a:solidFill>
                  <a:srgbClr val="808080"/>
                </a:solidFill>
                <a:latin typeface="Microsoft Yahei"/>
                <a:ea typeface="Microsoft Yahei"/>
                <a:sym typeface="Microsoft Yahei"/>
              </a:endParaRPr>
            </a:p>
          </p:txBody>
        </p:sp>
      </p:grpSp>
      <p:pic>
        <p:nvPicPr>
          <p:cNvPr id="2" name="图片 1"/>
          <p:cNvPicPr>
            <a:picLocks/>
          </p:cNvPicPr>
          <p:nvPr>
            <p:custDataLst>
              <p:tags r:id="rId13"/>
            </p:custDataLst>
          </p:nvPr>
        </p:nvPicPr>
        <p:blipFill>
          <a:blip r:embed="rId19">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385905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AutoShape 5"/>
          <p:cNvSpPr>
            <a:spLocks noChangeArrowheads="1"/>
          </p:cNvSpPr>
          <p:nvPr/>
        </p:nvSpPr>
        <p:spPr bwMode="auto">
          <a:xfrm>
            <a:off x="505072" y="83293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187" name="矩形 2"/>
          <p:cNvSpPr>
            <a:spLocks noChangeArrowheads="1"/>
          </p:cNvSpPr>
          <p:nvPr/>
        </p:nvSpPr>
        <p:spPr bwMode="auto">
          <a:xfrm>
            <a:off x="615950" y="782066"/>
            <a:ext cx="382829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按照网络的作用范围进行分类</a:t>
            </a:r>
          </a:p>
        </p:txBody>
      </p:sp>
      <p:sp>
        <p:nvSpPr>
          <p:cNvPr id="93188" name="矩形 3"/>
          <p:cNvSpPr>
            <a:spLocks noChangeArrowheads="1"/>
          </p:cNvSpPr>
          <p:nvPr/>
        </p:nvSpPr>
        <p:spPr bwMode="auto">
          <a:xfrm>
            <a:off x="506412" y="1200023"/>
            <a:ext cx="8637588"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b="1" dirty="0" smtClean="0">
                <a:solidFill>
                  <a:srgbClr val="0000FF"/>
                </a:solidFill>
                <a:latin typeface="微软雅黑" pitchFamily="34" charset="-122"/>
                <a:ea typeface="微软雅黑" pitchFamily="34" charset="-122"/>
              </a:rPr>
              <a:t>广域网</a:t>
            </a:r>
            <a:r>
              <a:rPr lang="en-US" altLang="zh-CN" b="1" smtClean="0">
                <a:solidFill>
                  <a:srgbClr val="0000FF"/>
                </a:solidFill>
                <a:latin typeface="微软雅黑" pitchFamily="34" charset="-122"/>
                <a:ea typeface="微软雅黑" pitchFamily="34" charset="-122"/>
              </a:rPr>
              <a:t>WAN</a:t>
            </a:r>
            <a:r>
              <a:rPr lang="en-US" altLang="zh-CN" b="1" smtClean="0">
                <a:latin typeface="微软雅黑" pitchFamily="34" charset="-122"/>
                <a:ea typeface="微软雅黑" pitchFamily="34" charset="-122"/>
              </a:rPr>
              <a:t>(Wide </a:t>
            </a:r>
            <a:r>
              <a:rPr lang="en-US" altLang="zh-CN" b="1" dirty="0">
                <a:latin typeface="微软雅黑" pitchFamily="34" charset="-122"/>
                <a:ea typeface="微软雅黑" pitchFamily="34" charset="-122"/>
              </a:rPr>
              <a:t>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作用范围通常为几十到几千公里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smtClean="0">
                <a:solidFill>
                  <a:srgbClr val="0000FF"/>
                </a:solidFill>
                <a:latin typeface="微软雅黑" pitchFamily="34" charset="-122"/>
                <a:ea typeface="微软雅黑" pitchFamily="34" charset="-122"/>
              </a:rPr>
              <a:t>城域网</a:t>
            </a:r>
            <a:r>
              <a:rPr lang="en-US" altLang="zh-CN" b="1" dirty="0" smtClean="0">
                <a:solidFill>
                  <a:srgbClr val="0000FF"/>
                </a:solidFill>
                <a:latin typeface="微软雅黑" pitchFamily="34" charset="-122"/>
                <a:ea typeface="微软雅黑" pitchFamily="34" charset="-122"/>
              </a:rPr>
              <a:t>MAN</a:t>
            </a:r>
            <a:r>
              <a:rPr lang="en-US" altLang="zh-CN" b="1" dirty="0" smtClean="0">
                <a:latin typeface="微软雅黑" pitchFamily="34" charset="-122"/>
                <a:ea typeface="微软雅黑" pitchFamily="34" charset="-122"/>
              </a:rPr>
              <a:t>(Metropolitan </a:t>
            </a:r>
            <a:r>
              <a:rPr lang="en-US" altLang="zh-CN" b="1" dirty="0">
                <a:latin typeface="微软雅黑" pitchFamily="34" charset="-122"/>
                <a:ea typeface="微软雅黑" pitchFamily="34" charset="-122"/>
              </a:rPr>
              <a:t>Area Network)</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作用距离约</a:t>
            </a:r>
            <a:r>
              <a:rPr lang="zh-CN" altLang="zh-CN" b="1" dirty="0" smtClean="0">
                <a:latin typeface="微软雅黑" pitchFamily="34" charset="-122"/>
                <a:ea typeface="微软雅黑" pitchFamily="34" charset="-122"/>
              </a:rPr>
              <a:t>为</a:t>
            </a:r>
            <a:r>
              <a:rPr lang="en-US" altLang="zh-CN" b="1" dirty="0" smtClean="0">
                <a:latin typeface="微软雅黑" pitchFamily="34" charset="-122"/>
                <a:ea typeface="微软雅黑" pitchFamily="34" charset="-122"/>
              </a:rPr>
              <a:t>5~50</a:t>
            </a:r>
            <a:r>
              <a:rPr lang="zh-CN" altLang="en-US" b="1" dirty="0" smtClean="0">
                <a:latin typeface="微软雅黑" pitchFamily="34" charset="-122"/>
                <a:ea typeface="微软雅黑" pitchFamily="34" charset="-122"/>
              </a:rPr>
              <a:t>公里</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smtClean="0">
                <a:solidFill>
                  <a:srgbClr val="0000FF"/>
                </a:solidFill>
                <a:latin typeface="微软雅黑" pitchFamily="34" charset="-122"/>
                <a:ea typeface="微软雅黑" pitchFamily="34" charset="-122"/>
              </a:rPr>
              <a:t>局域网</a:t>
            </a:r>
            <a:r>
              <a:rPr lang="en-US" altLang="zh-CN" b="1" dirty="0" smtClean="0">
                <a:solidFill>
                  <a:srgbClr val="0000FF"/>
                </a:solidFill>
                <a:latin typeface="微软雅黑" pitchFamily="34" charset="-122"/>
                <a:ea typeface="微软雅黑" pitchFamily="34" charset="-122"/>
              </a:rPr>
              <a:t>LAN</a:t>
            </a:r>
            <a:r>
              <a:rPr lang="en-US" altLang="zh-CN" b="1" dirty="0" smtClean="0">
                <a:latin typeface="微软雅黑" pitchFamily="34" charset="-122"/>
                <a:ea typeface="微软雅黑" pitchFamily="34" charset="-122"/>
              </a:rPr>
              <a:t>(Local </a:t>
            </a:r>
            <a:r>
              <a:rPr lang="en-US" altLang="zh-CN" b="1" dirty="0">
                <a:latin typeface="微软雅黑" pitchFamily="34" charset="-122"/>
                <a:ea typeface="微软雅黑" pitchFamily="34" charset="-122"/>
              </a:rPr>
              <a:t>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局限在较小的范围（</a:t>
            </a:r>
            <a:r>
              <a:rPr lang="zh-CN" altLang="zh-CN" b="1" dirty="0" smtClean="0">
                <a:latin typeface="微软雅黑" pitchFamily="34" charset="-122"/>
                <a:ea typeface="微软雅黑" pitchFamily="34" charset="-122"/>
              </a:rPr>
              <a:t>如</a:t>
            </a:r>
            <a:r>
              <a:rPr lang="en-US" altLang="zh-CN" b="1" dirty="0" smtClean="0">
                <a:latin typeface="微软雅黑" pitchFamily="34" charset="-122"/>
                <a:ea typeface="微软雅黑" pitchFamily="34" charset="-122"/>
              </a:rPr>
              <a:t>1</a:t>
            </a:r>
            <a:r>
              <a:rPr lang="zh-CN" altLang="en-US" b="1" dirty="0" smtClean="0">
                <a:latin typeface="微软雅黑" pitchFamily="34" charset="-122"/>
                <a:ea typeface="微软雅黑" pitchFamily="34" charset="-122"/>
              </a:rPr>
              <a:t>公里</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b="1" dirty="0">
                <a:solidFill>
                  <a:srgbClr val="0000FF"/>
                </a:solidFill>
                <a:latin typeface="微软雅黑" pitchFamily="34" charset="-122"/>
                <a:ea typeface="微软雅黑" pitchFamily="34" charset="-122"/>
              </a:rPr>
              <a:t>个人区域</a:t>
            </a:r>
            <a:r>
              <a:rPr lang="zh-CN" altLang="en-US" b="1" dirty="0" smtClean="0">
                <a:solidFill>
                  <a:srgbClr val="0000FF"/>
                </a:solidFill>
                <a:latin typeface="微软雅黑" pitchFamily="34" charset="-122"/>
                <a:ea typeface="微软雅黑" pitchFamily="34" charset="-122"/>
              </a:rPr>
              <a:t>网</a:t>
            </a:r>
            <a:r>
              <a:rPr lang="en-US" altLang="zh-CN" b="1" dirty="0" smtClean="0">
                <a:solidFill>
                  <a:srgbClr val="0000FF"/>
                </a:solidFill>
                <a:latin typeface="微软雅黑" pitchFamily="34" charset="-122"/>
                <a:ea typeface="微软雅黑" pitchFamily="34" charset="-122"/>
              </a:rPr>
              <a:t>PAN</a:t>
            </a:r>
            <a:r>
              <a:rPr lang="en-US" altLang="zh-CN" b="1" dirty="0" smtClean="0">
                <a:latin typeface="微软雅黑" pitchFamily="34" charset="-122"/>
                <a:ea typeface="微软雅黑" pitchFamily="34" charset="-122"/>
              </a:rPr>
              <a:t>(Personal </a:t>
            </a:r>
            <a:r>
              <a:rPr lang="en-US" altLang="zh-CN" b="1" dirty="0">
                <a:latin typeface="微软雅黑" pitchFamily="34" charset="-122"/>
                <a:ea typeface="微软雅黑" pitchFamily="34" charset="-122"/>
              </a:rPr>
              <a:t>Area Network) </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范围很小，大约</a:t>
            </a:r>
            <a:r>
              <a:rPr lang="zh-CN" altLang="zh-CN" b="1" dirty="0" smtClean="0">
                <a:latin typeface="微软雅黑" pitchFamily="34" charset="-122"/>
                <a:ea typeface="微软雅黑" pitchFamily="34" charset="-122"/>
              </a:rPr>
              <a:t>在</a:t>
            </a:r>
            <a:r>
              <a:rPr lang="en-US" altLang="zh-CN" b="1" dirty="0" smtClean="0">
                <a:latin typeface="微软雅黑" pitchFamily="34" charset="-122"/>
                <a:ea typeface="微软雅黑" pitchFamily="34" charset="-122"/>
              </a:rPr>
              <a:t>10</a:t>
            </a:r>
            <a:r>
              <a:rPr lang="zh-CN" altLang="en-US" b="1" dirty="0" smtClean="0">
                <a:latin typeface="微软雅黑" pitchFamily="34" charset="-122"/>
                <a:ea typeface="微软雅黑" pitchFamily="34" charset="-122"/>
              </a:rPr>
              <a:t>米</a:t>
            </a:r>
            <a:r>
              <a:rPr lang="zh-CN" altLang="zh-CN" b="1" dirty="0">
                <a:latin typeface="微软雅黑" pitchFamily="34" charset="-122"/>
                <a:ea typeface="微软雅黑" pitchFamily="34" charset="-122"/>
              </a:rPr>
              <a:t>左右</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p:txBody>
      </p:sp>
      <p:sp>
        <p:nvSpPr>
          <p:cNvPr id="5" name="对角圆角矩形 4"/>
          <p:cNvSpPr/>
          <p:nvPr/>
        </p:nvSpPr>
        <p:spPr>
          <a:xfrm>
            <a:off x="505072" y="3102779"/>
            <a:ext cx="8133857"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3192" name="矩形 5"/>
          <p:cNvSpPr>
            <a:spLocks noChangeArrowheads="1"/>
          </p:cNvSpPr>
          <p:nvPr/>
        </p:nvSpPr>
        <p:spPr bwMode="auto">
          <a:xfrm>
            <a:off x="1160653" y="3226435"/>
            <a:ext cx="680402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en-US" sz="1900" b="1" dirty="0">
                <a:solidFill>
                  <a:schemeClr val="bg1"/>
                </a:solidFill>
                <a:latin typeface="微软雅黑" pitchFamily="34" charset="-122"/>
                <a:ea typeface="微软雅黑" pitchFamily="34" charset="-122"/>
              </a:rPr>
              <a:t>若中央处理机之间的距离非常近（如仅 </a:t>
            </a:r>
            <a:r>
              <a:rPr lang="en-US" altLang="zh-CN" sz="1900" b="1" dirty="0">
                <a:solidFill>
                  <a:schemeClr val="bg1"/>
                </a:solidFill>
                <a:latin typeface="微软雅黑" pitchFamily="34" charset="-122"/>
                <a:ea typeface="微软雅黑" pitchFamily="34" charset="-122"/>
              </a:rPr>
              <a:t>1 </a:t>
            </a:r>
            <a:r>
              <a:rPr lang="zh-CN" altLang="en-US" sz="1900" b="1" dirty="0">
                <a:solidFill>
                  <a:schemeClr val="bg1"/>
                </a:solidFill>
                <a:latin typeface="微软雅黑" pitchFamily="34" charset="-122"/>
                <a:ea typeface="微软雅黑" pitchFamily="34" charset="-122"/>
              </a:rPr>
              <a:t>米的数量级甚至更小些），则一般就称之为</a:t>
            </a:r>
            <a:r>
              <a:rPr lang="zh-CN" altLang="en-US" sz="1900" b="1" dirty="0">
                <a:solidFill>
                  <a:srgbClr val="FF9900"/>
                </a:solidFill>
                <a:latin typeface="微软雅黑" pitchFamily="34" charset="-122"/>
                <a:ea typeface="微软雅黑" pitchFamily="34" charset="-122"/>
              </a:rPr>
              <a:t>多处理机系统</a:t>
            </a:r>
            <a:r>
              <a:rPr lang="zh-CN" altLang="en-US" sz="1900" b="1" dirty="0">
                <a:solidFill>
                  <a:schemeClr val="bg1"/>
                </a:solidFill>
                <a:latin typeface="微软雅黑" pitchFamily="34" charset="-122"/>
                <a:ea typeface="微软雅黑" pitchFamily="34" charset="-122"/>
              </a:rPr>
              <a:t>，而不称它为计算机网络。 </a:t>
            </a:r>
          </a:p>
        </p:txBody>
      </p:sp>
    </p:spTree>
    <p:extLst>
      <p:ext uri="{BB962C8B-B14F-4D97-AF65-F5344CB8AC3E}">
        <p14:creationId xmlns:p14="http://schemas.microsoft.com/office/powerpoint/2010/main" val="32517756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AutoShape 5"/>
          <p:cNvSpPr>
            <a:spLocks noChangeArrowheads="1"/>
          </p:cNvSpPr>
          <p:nvPr/>
        </p:nvSpPr>
        <p:spPr bwMode="auto">
          <a:xfrm>
            <a:off x="505072" y="896938"/>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211" name="矩形 2"/>
          <p:cNvSpPr>
            <a:spLocks noChangeArrowheads="1"/>
          </p:cNvSpPr>
          <p:nvPr/>
        </p:nvSpPr>
        <p:spPr bwMode="auto">
          <a:xfrm>
            <a:off x="615950" y="836930"/>
            <a:ext cx="357181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按照</a:t>
            </a:r>
            <a:r>
              <a:rPr lang="zh-CN" altLang="zh-CN" sz="2000" b="1" dirty="0">
                <a:latin typeface="微软雅黑" pitchFamily="34" charset="-122"/>
                <a:ea typeface="微软雅黑" pitchFamily="34" charset="-122"/>
              </a:rPr>
              <a:t>网络的使用者进行分类</a:t>
            </a:r>
            <a:endParaRPr lang="zh-CN" altLang="en-US" sz="2000" b="1" dirty="0">
              <a:latin typeface="微软雅黑" pitchFamily="34" charset="-122"/>
              <a:ea typeface="微软雅黑" pitchFamily="34" charset="-122"/>
            </a:endParaRPr>
          </a:p>
        </p:txBody>
      </p:sp>
      <p:sp>
        <p:nvSpPr>
          <p:cNvPr id="94212" name="矩形 3"/>
          <p:cNvSpPr>
            <a:spLocks noChangeArrowheads="1"/>
          </p:cNvSpPr>
          <p:nvPr/>
        </p:nvSpPr>
        <p:spPr bwMode="auto">
          <a:xfrm>
            <a:off x="615950" y="1273175"/>
            <a:ext cx="7853363" cy="1785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公用网</a:t>
            </a:r>
            <a:r>
              <a:rPr lang="zh-CN" altLang="en-US" sz="2000" b="1" dirty="0">
                <a:solidFill>
                  <a:srgbClr val="0066CC"/>
                </a:solidFill>
                <a:latin typeface="微软雅黑" pitchFamily="34" charset="-122"/>
                <a:ea typeface="微软雅黑" pitchFamily="34" charset="-122"/>
              </a:rPr>
              <a:t> </a:t>
            </a:r>
            <a:r>
              <a:rPr lang="en-US" altLang="zh-CN" sz="2000" b="1" dirty="0">
                <a:latin typeface="微软雅黑" pitchFamily="34" charset="-122"/>
                <a:ea typeface="微软雅黑" pitchFamily="34" charset="-122"/>
              </a:rPr>
              <a:t>(public network) </a:t>
            </a:r>
          </a:p>
          <a:p>
            <a:pPr marL="268288" lvl="1">
              <a:lnSpc>
                <a:spcPts val="3300"/>
              </a:lnSpc>
              <a:buClr>
                <a:srgbClr val="85D1F7"/>
              </a:buClr>
            </a:pPr>
            <a:r>
              <a:rPr lang="zh-CN" altLang="en-US" sz="2000" b="1" dirty="0">
                <a:latin typeface="微软雅黑" pitchFamily="34" charset="-122"/>
                <a:ea typeface="微软雅黑" pitchFamily="34" charset="-122"/>
              </a:rPr>
              <a:t>按</a:t>
            </a:r>
            <a:r>
              <a:rPr lang="zh-CN" altLang="zh-CN" sz="2000" b="1" dirty="0">
                <a:latin typeface="微软雅黑" pitchFamily="34" charset="-122"/>
                <a:ea typeface="微软雅黑" pitchFamily="34" charset="-122"/>
              </a:rPr>
              <a:t>规定交纳费用的人都可以</a:t>
            </a:r>
            <a:r>
              <a:rPr lang="zh-CN" altLang="en-US" sz="2000" b="1" dirty="0">
                <a:latin typeface="微软雅黑" pitchFamily="34" charset="-122"/>
                <a:ea typeface="微软雅黑" pitchFamily="34" charset="-122"/>
              </a:rPr>
              <a:t>使用的</a:t>
            </a:r>
            <a:r>
              <a:rPr lang="zh-CN" altLang="zh-CN" sz="2000" b="1" dirty="0">
                <a:latin typeface="微软雅黑" pitchFamily="34" charset="-122"/>
                <a:ea typeface="微软雅黑" pitchFamily="34" charset="-122"/>
              </a:rPr>
              <a:t>网络。因此也可称为公众网。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专用网</a:t>
            </a:r>
            <a:r>
              <a:rPr lang="zh-CN" altLang="en-US" sz="2000" b="1" dirty="0">
                <a:latin typeface="微软雅黑" pitchFamily="34" charset="-122"/>
                <a:ea typeface="微软雅黑" pitchFamily="34" charset="-122"/>
              </a:rPr>
              <a:t> </a:t>
            </a:r>
            <a:r>
              <a:rPr lang="en-US" altLang="zh-CN" sz="2000" b="1" dirty="0">
                <a:latin typeface="微软雅黑" pitchFamily="34" charset="-122"/>
                <a:ea typeface="微软雅黑" pitchFamily="34" charset="-122"/>
              </a:rPr>
              <a:t>(private network) </a:t>
            </a:r>
          </a:p>
          <a:p>
            <a:pPr marL="268288" lvl="1">
              <a:lnSpc>
                <a:spcPts val="3300"/>
              </a:lnSpc>
              <a:buClr>
                <a:srgbClr val="85D1F7"/>
              </a:buClr>
            </a:pPr>
            <a:r>
              <a:rPr lang="zh-CN" altLang="zh-CN" sz="2000" b="1" dirty="0">
                <a:latin typeface="微软雅黑" pitchFamily="34" charset="-122"/>
                <a:ea typeface="微软雅黑" pitchFamily="34" charset="-122"/>
              </a:rPr>
              <a:t>为特殊业务工作的需要而建造的网络</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p:txBody>
      </p:sp>
      <p:sp>
        <p:nvSpPr>
          <p:cNvPr id="5" name="对角圆角矩形 4"/>
          <p:cNvSpPr/>
          <p:nvPr/>
        </p:nvSpPr>
        <p:spPr>
          <a:xfrm>
            <a:off x="616085" y="3093635"/>
            <a:ext cx="7853464" cy="10668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4216" name="矩形 5"/>
          <p:cNvSpPr>
            <a:spLocks noChangeArrowheads="1"/>
          </p:cNvSpPr>
          <p:nvPr/>
        </p:nvSpPr>
        <p:spPr bwMode="auto">
          <a:xfrm>
            <a:off x="1242949" y="3226435"/>
            <a:ext cx="6804025" cy="752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ts val="2700"/>
              </a:lnSpc>
              <a:spcBef>
                <a:spcPts val="600"/>
              </a:spcBef>
            </a:pPr>
            <a:r>
              <a:rPr lang="zh-CN" altLang="zh-CN" sz="2000" b="1" dirty="0">
                <a:solidFill>
                  <a:schemeClr val="bg1"/>
                </a:solidFill>
                <a:latin typeface="微软雅黑" pitchFamily="34" charset="-122"/>
                <a:ea typeface="微软雅黑" pitchFamily="34" charset="-122"/>
              </a:rPr>
              <a:t>公用网和专用网都可以提供多种服务。如传送的是计算机数据，则分别是公用计算机网络和专用计算机网络。</a:t>
            </a:r>
            <a:endParaRPr lang="zh-CN" altLang="en-US" sz="2000" b="1"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1116466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AutoShape 5"/>
          <p:cNvSpPr>
            <a:spLocks noChangeArrowheads="1"/>
          </p:cNvSpPr>
          <p:nvPr/>
        </p:nvSpPr>
        <p:spPr bwMode="auto">
          <a:xfrm>
            <a:off x="505072" y="715356"/>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235" name="矩形 2"/>
          <p:cNvSpPr>
            <a:spLocks noChangeArrowheads="1"/>
          </p:cNvSpPr>
          <p:nvPr/>
        </p:nvSpPr>
        <p:spPr bwMode="auto">
          <a:xfrm>
            <a:off x="615950" y="664493"/>
            <a:ext cx="408477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zh-CN" sz="2000" b="1" dirty="0">
                <a:latin typeface="微软雅黑" pitchFamily="34" charset="-122"/>
                <a:ea typeface="微软雅黑" pitchFamily="34" charset="-122"/>
              </a:rPr>
              <a:t>用来把用户接入到互联网的</a:t>
            </a:r>
            <a:r>
              <a:rPr lang="zh-CN" altLang="en-US" sz="2000" b="1" dirty="0">
                <a:latin typeface="微软雅黑" pitchFamily="34" charset="-122"/>
                <a:ea typeface="微软雅黑" pitchFamily="34" charset="-122"/>
              </a:rPr>
              <a:t>网络</a:t>
            </a:r>
          </a:p>
        </p:txBody>
      </p:sp>
      <p:sp>
        <p:nvSpPr>
          <p:cNvPr id="95236" name="矩形 3"/>
          <p:cNvSpPr>
            <a:spLocks noChangeArrowheads="1"/>
          </p:cNvSpPr>
          <p:nvPr/>
        </p:nvSpPr>
        <p:spPr bwMode="auto">
          <a:xfrm>
            <a:off x="483806" y="1091594"/>
            <a:ext cx="8405012" cy="30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接</a:t>
            </a:r>
            <a:r>
              <a:rPr lang="zh-CN" altLang="en-US" sz="2000" b="1" dirty="0" smtClean="0">
                <a:solidFill>
                  <a:srgbClr val="0000FF"/>
                </a:solidFill>
                <a:latin typeface="微软雅黑" pitchFamily="34" charset="-122"/>
                <a:ea typeface="微软雅黑" pitchFamily="34" charset="-122"/>
              </a:rPr>
              <a:t>入网</a:t>
            </a:r>
            <a:r>
              <a:rPr lang="en-US" altLang="zh-CN" sz="2000" b="1" dirty="0" smtClean="0">
                <a:solidFill>
                  <a:srgbClr val="0000FF"/>
                </a:solidFill>
                <a:latin typeface="微软雅黑" pitchFamily="34" charset="-122"/>
                <a:ea typeface="微软雅黑" pitchFamily="34" charset="-122"/>
              </a:rPr>
              <a:t>AN</a:t>
            </a:r>
            <a:r>
              <a:rPr lang="en-US" altLang="zh-CN" sz="2000" b="1" dirty="0" smtClean="0">
                <a:latin typeface="微软雅黑" pitchFamily="34" charset="-122"/>
                <a:ea typeface="微软雅黑" pitchFamily="34" charset="-122"/>
              </a:rPr>
              <a:t>(Access </a:t>
            </a:r>
            <a:r>
              <a:rPr lang="en-US" altLang="zh-CN" sz="2000" b="1" dirty="0">
                <a:latin typeface="微软雅黑" pitchFamily="34" charset="-122"/>
                <a:ea typeface="微软雅黑" pitchFamily="34" charset="-122"/>
              </a:rPr>
              <a:t>Network)</a:t>
            </a:r>
            <a:r>
              <a:rPr lang="zh-CN" altLang="en-US" sz="2000" b="1" dirty="0">
                <a:latin typeface="微软雅黑" pitchFamily="34" charset="-122"/>
                <a:ea typeface="微软雅黑" pitchFamily="34" charset="-122"/>
              </a:rPr>
              <a:t>，它又称为本地接入网或居民接入网。</a:t>
            </a: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a:t>
            </a:r>
            <a:r>
              <a:rPr lang="zh-CN" altLang="en-US" sz="2000" b="1" dirty="0">
                <a:latin typeface="微软雅黑" pitchFamily="34" charset="-122"/>
                <a:ea typeface="微软雅黑" pitchFamily="34" charset="-122"/>
              </a:rPr>
              <a:t>是</a:t>
            </a:r>
            <a:r>
              <a:rPr lang="zh-CN" altLang="zh-CN" sz="2000" b="1" dirty="0">
                <a:latin typeface="微软雅黑" pitchFamily="34" charset="-122"/>
                <a:ea typeface="微软雅黑" pitchFamily="34" charset="-122"/>
              </a:rPr>
              <a:t>一类比较特殊的计算机网络</a:t>
            </a:r>
            <a:r>
              <a:rPr lang="zh-CN" altLang="en-US" sz="2000" b="1" dirty="0">
                <a:latin typeface="微软雅黑" pitchFamily="34" charset="-122"/>
                <a:ea typeface="微软雅黑" pitchFamily="34" charset="-122"/>
              </a:rPr>
              <a:t>，用于将用户接入互联网。</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接入网本身既不属于互联网的核心部分，也不属于互联网的边缘部分。</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solidFill>
                  <a:srgbClr val="0000FF"/>
                </a:solidFill>
                <a:latin typeface="微软雅黑" pitchFamily="34" charset="-122"/>
                <a:ea typeface="微软雅黑" pitchFamily="34" charset="-122"/>
              </a:rPr>
              <a:t>接入网是从某个用户端系统到互联网中的</a:t>
            </a:r>
            <a:r>
              <a:rPr lang="zh-CN" altLang="zh-CN" sz="2000" b="1" dirty="0">
                <a:solidFill>
                  <a:srgbClr val="CC00CC"/>
                </a:solidFill>
                <a:latin typeface="微软雅黑" pitchFamily="34" charset="-122"/>
                <a:ea typeface="微软雅黑" pitchFamily="34" charset="-122"/>
              </a:rPr>
              <a:t>第一个</a:t>
            </a:r>
            <a:r>
              <a:rPr lang="zh-CN" altLang="zh-CN" sz="2000" b="1" dirty="0">
                <a:solidFill>
                  <a:srgbClr val="0000FF"/>
                </a:solidFill>
                <a:latin typeface="微软雅黑" pitchFamily="34" charset="-122"/>
                <a:ea typeface="微软雅黑" pitchFamily="34" charset="-122"/>
              </a:rPr>
              <a:t>路由器（也称为边缘路由器）之间的一种网络。</a:t>
            </a:r>
            <a:endParaRPr lang="en-US" altLang="zh-CN" sz="2000" b="1" dirty="0">
              <a:solidFill>
                <a:srgbClr val="0000FF"/>
              </a:solidFill>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从覆盖的范围看，很多接入网还是属于局域网。</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从作用上看，接入网只是起到让用户能够与互联网连接的“桥梁”作用。</a:t>
            </a:r>
          </a:p>
        </p:txBody>
      </p:sp>
    </p:spTree>
    <p:extLst>
      <p:ext uri="{BB962C8B-B14F-4D97-AF65-F5344CB8AC3E}">
        <p14:creationId xmlns:p14="http://schemas.microsoft.com/office/powerpoint/2010/main" val="105471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65862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charset="-122"/>
              <a:ea typeface="+mn-ea"/>
            </a:endParaRPr>
          </a:p>
        </p:txBody>
      </p:sp>
      <p:sp>
        <p:nvSpPr>
          <p:cNvPr id="97285" name="Rectangle 29"/>
          <p:cNvSpPr>
            <a:spLocks noChangeArrowheads="1"/>
          </p:cNvSpPr>
          <p:nvPr/>
        </p:nvSpPr>
        <p:spPr bwMode="auto">
          <a:xfrm>
            <a:off x="649288" y="175418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itchFamily="34" charset="-122"/>
                <a:ea typeface="微软雅黑" pitchFamily="34" charset="-122"/>
              </a:rPr>
              <a:t>1.6</a:t>
            </a:r>
          </a:p>
          <a:p>
            <a:r>
              <a:rPr lang="zh-CN" altLang="zh-CN" sz="2000" b="1">
                <a:solidFill>
                  <a:schemeClr val="bg1"/>
                </a:solidFill>
                <a:latin typeface="微软雅黑" pitchFamily="34" charset="-122"/>
                <a:ea typeface="微软雅黑" pitchFamily="34" charset="-122"/>
              </a:rPr>
              <a:t>计算机网络的性能</a:t>
            </a:r>
            <a:endParaRPr lang="zh-CN" altLang="en-US" sz="2000" b="1">
              <a:solidFill>
                <a:schemeClr val="bg1"/>
              </a:solidFill>
              <a:latin typeface="微软雅黑" pitchFamily="34" charset="-122"/>
              <a:ea typeface="微软雅黑" pitchFamily="34" charset="-122"/>
            </a:endParaRPr>
          </a:p>
        </p:txBody>
      </p:sp>
      <p:sp>
        <p:nvSpPr>
          <p:cNvPr id="4" name="Rectangle 9"/>
          <p:cNvSpPr>
            <a:spLocks noChangeArrowheads="1"/>
          </p:cNvSpPr>
          <p:nvPr/>
        </p:nvSpPr>
        <p:spPr bwMode="auto">
          <a:xfrm>
            <a:off x="2628900" y="16589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5" name="Rectangle 10"/>
          <p:cNvSpPr>
            <a:spLocks noChangeArrowheads="1"/>
          </p:cNvSpPr>
          <p:nvPr/>
        </p:nvSpPr>
        <p:spPr bwMode="auto">
          <a:xfrm>
            <a:off x="2628900" y="22653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lgn="ctr">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charset="-122"/>
              <a:ea typeface="+mn-ea"/>
            </a:endParaRPr>
          </a:p>
        </p:txBody>
      </p:sp>
      <p:sp>
        <p:nvSpPr>
          <p:cNvPr id="97288" name="Line 16"/>
          <p:cNvSpPr>
            <a:spLocks noChangeShapeType="1"/>
          </p:cNvSpPr>
          <p:nvPr/>
        </p:nvSpPr>
        <p:spPr bwMode="auto">
          <a:xfrm>
            <a:off x="3636963" y="1587500"/>
            <a:ext cx="0" cy="1181100"/>
          </a:xfrm>
          <a:prstGeom prst="line">
            <a:avLst/>
          </a:prstGeom>
          <a:noFill/>
          <a:ln w="28575" algn="ctr">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624013"/>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itchFamily="34" charset="-122"/>
                <a:ea typeface="微软雅黑" pitchFamily="34" charset="-122"/>
              </a:rPr>
              <a:t>1.6.1                           </a:t>
            </a:r>
            <a:r>
              <a:rPr lang="zh-CN" altLang="zh-CN" sz="2000" b="1">
                <a:solidFill>
                  <a:schemeClr val="bg1"/>
                </a:solidFill>
                <a:ea typeface="微软雅黑" pitchFamily="34" charset="-122"/>
              </a:rPr>
              <a:t>计算机网络的性能指标</a:t>
            </a:r>
            <a:endParaRPr lang="en-US" altLang="zh-CN" sz="2000" b="1">
              <a:solidFill>
                <a:schemeClr val="bg1"/>
              </a:solidFill>
              <a:ea typeface="微软雅黑" pitchFamily="34" charset="-122"/>
            </a:endParaRPr>
          </a:p>
          <a:p>
            <a:endParaRPr lang="zh-CN" altLang="zh-CN" sz="2000" b="1">
              <a:solidFill>
                <a:schemeClr val="bg1"/>
              </a:solidFill>
              <a:ea typeface="微软雅黑" pitchFamily="34" charset="-122"/>
            </a:endParaRPr>
          </a:p>
          <a:p>
            <a:r>
              <a:rPr lang="en-US" altLang="zh-CN" sz="2000" b="1">
                <a:solidFill>
                  <a:schemeClr val="bg1"/>
                </a:solidFill>
                <a:latin typeface="微软雅黑" pitchFamily="34" charset="-122"/>
                <a:ea typeface="微软雅黑" pitchFamily="34" charset="-122"/>
              </a:rPr>
              <a:t>1.6.2                        </a:t>
            </a:r>
            <a:r>
              <a:rPr lang="zh-CN" altLang="zh-CN" sz="2000" b="1">
                <a:solidFill>
                  <a:schemeClr val="bg1"/>
                </a:solidFill>
                <a:ea typeface="微软雅黑" pitchFamily="34" charset="-122"/>
              </a:rPr>
              <a:t>计算机网络的非性能特征</a:t>
            </a:r>
          </a:p>
        </p:txBody>
      </p:sp>
    </p:spTree>
    <p:extLst>
      <p:ext uri="{BB962C8B-B14F-4D97-AF65-F5344CB8AC3E}">
        <p14:creationId xmlns:p14="http://schemas.microsoft.com/office/powerpoint/2010/main" val="3191890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AutoShape 5"/>
          <p:cNvSpPr>
            <a:spLocks noChangeArrowheads="1"/>
          </p:cNvSpPr>
          <p:nvPr/>
        </p:nvSpPr>
        <p:spPr bwMode="auto">
          <a:xfrm>
            <a:off x="505071" y="748030"/>
            <a:ext cx="8133857" cy="388938"/>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p>
        </p:txBody>
      </p:sp>
      <p:sp>
        <p:nvSpPr>
          <p:cNvPr id="98307" name="Rectangle 6"/>
          <p:cNvSpPr>
            <a:spLocks noChangeArrowheads="1"/>
          </p:cNvSpPr>
          <p:nvPr/>
        </p:nvSpPr>
        <p:spPr bwMode="auto">
          <a:xfrm>
            <a:off x="2477517" y="705104"/>
            <a:ext cx="418896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itchFamily="34" charset="-122"/>
                <a:ea typeface="微软雅黑" pitchFamily="34" charset="-122"/>
              </a:rPr>
              <a:t>1.6.1  </a:t>
            </a:r>
            <a:r>
              <a:rPr lang="zh-CN" altLang="en-US" sz="2400" b="1" dirty="0">
                <a:solidFill>
                  <a:schemeClr val="bg1"/>
                </a:solidFill>
                <a:latin typeface="微软雅黑" pitchFamily="34" charset="-122"/>
                <a:ea typeface="微软雅黑" pitchFamily="34" charset="-122"/>
              </a:rPr>
              <a:t>计算机网络的性能指标</a:t>
            </a:r>
          </a:p>
        </p:txBody>
      </p:sp>
      <p:sp>
        <p:nvSpPr>
          <p:cNvPr id="98308" name="Rectangle 8"/>
          <p:cNvSpPr>
            <a:spLocks noChangeArrowheads="1"/>
          </p:cNvSpPr>
          <p:nvPr/>
        </p:nvSpPr>
        <p:spPr bwMode="auto">
          <a:xfrm>
            <a:off x="505071" y="1144905"/>
            <a:ext cx="8133857" cy="441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spcBef>
                <a:spcPts val="600"/>
              </a:spcBef>
            </a:pPr>
            <a:r>
              <a:rPr lang="zh-CN" altLang="zh-CN" sz="2000" b="1" dirty="0">
                <a:latin typeface="微软雅黑" pitchFamily="34" charset="-122"/>
                <a:ea typeface="微软雅黑" pitchFamily="34" charset="-122"/>
              </a:rPr>
              <a:t>计算机网络的性能一般是指它的几个重要的性能指标</a:t>
            </a:r>
            <a:r>
              <a:rPr lang="zh-CN" altLang="en-US" sz="2000" b="1" dirty="0">
                <a:latin typeface="微软雅黑" pitchFamily="34" charset="-122"/>
                <a:ea typeface="微软雅黑" pitchFamily="34" charset="-122"/>
              </a:rPr>
              <a:t>，主要包括：</a:t>
            </a:r>
            <a:endParaRPr lang="en-US" altLang="zh-CN" sz="2000" b="1" dirty="0">
              <a:latin typeface="微软雅黑" pitchFamily="34" charset="-122"/>
              <a:ea typeface="微软雅黑" pitchFamily="34" charset="-122"/>
            </a:endParaRPr>
          </a:p>
        </p:txBody>
      </p:sp>
      <p:sp>
        <p:nvSpPr>
          <p:cNvPr id="5" name="Rectangle 8"/>
          <p:cNvSpPr>
            <a:spLocks noChangeArrowheads="1"/>
          </p:cNvSpPr>
          <p:nvPr/>
        </p:nvSpPr>
        <p:spPr bwMode="auto">
          <a:xfrm>
            <a:off x="978210" y="1586821"/>
            <a:ext cx="5231218"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numCol="2">
            <a:spAutoFit/>
          </a:bodyPr>
          <a:lstStyle/>
          <a:p>
            <a:pPr marL="268288" lvl="1" indent="-268288">
              <a:lnSpc>
                <a:spcPts val="3300"/>
              </a:lnSpc>
              <a:spcBef>
                <a:spcPts val="600"/>
              </a:spcBef>
              <a:buClr>
                <a:srgbClr val="0070C0"/>
              </a:buClr>
              <a:buFont typeface="Wingdings" pitchFamily="2" charset="2"/>
              <a:buChar char="l"/>
            </a:pPr>
            <a:r>
              <a:rPr lang="zh-CN" altLang="zh-CN" sz="2000" b="1" dirty="0">
                <a:latin typeface="微软雅黑" pitchFamily="34" charset="-122"/>
                <a:ea typeface="微软雅黑" pitchFamily="34" charset="-122"/>
              </a:rPr>
              <a:t>速率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带宽</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吞吐率</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时延带宽积</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往返</a:t>
            </a:r>
            <a:r>
              <a:rPr lang="zh-CN" altLang="en-US" sz="2000" b="1" dirty="0" smtClean="0">
                <a:latin typeface="微软雅黑" pitchFamily="34" charset="-122"/>
                <a:ea typeface="微软雅黑" pitchFamily="34" charset="-122"/>
              </a:rPr>
              <a:t>时间</a:t>
            </a:r>
            <a:r>
              <a:rPr lang="en-US" altLang="zh-CN" sz="2000" b="1" dirty="0" smtClean="0">
                <a:latin typeface="微软雅黑" pitchFamily="34" charset="-122"/>
                <a:ea typeface="微软雅黑" pitchFamily="34" charset="-122"/>
              </a:rPr>
              <a:t>RTT</a:t>
            </a:r>
            <a:endParaRPr lang="en-US" altLang="zh-CN" sz="2000" b="1" dirty="0">
              <a:latin typeface="微软雅黑" pitchFamily="34" charset="-122"/>
              <a:ea typeface="微软雅黑" pitchFamily="34" charset="-122"/>
            </a:endParaRPr>
          </a:p>
          <a:p>
            <a:pPr marL="268288" lvl="1" indent="-268288">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利用率</a:t>
            </a:r>
          </a:p>
        </p:txBody>
      </p:sp>
    </p:spTree>
    <p:extLst>
      <p:ext uri="{BB962C8B-B14F-4D97-AF65-F5344CB8AC3E}">
        <p14:creationId xmlns:p14="http://schemas.microsoft.com/office/powerpoint/2010/main" val="3481405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331" name="矩形 2"/>
          <p:cNvSpPr>
            <a:spLocks noChangeArrowheads="1"/>
          </p:cNvSpPr>
          <p:nvPr/>
        </p:nvSpPr>
        <p:spPr bwMode="auto">
          <a:xfrm>
            <a:off x="615950" y="598043"/>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1. </a:t>
            </a:r>
            <a:r>
              <a:rPr lang="zh-CN" altLang="en-US" sz="2000" b="1" dirty="0">
                <a:latin typeface="微软雅黑" pitchFamily="34" charset="-122"/>
                <a:ea typeface="微软雅黑" pitchFamily="34" charset="-122"/>
              </a:rPr>
              <a:t>速率</a:t>
            </a:r>
          </a:p>
        </p:txBody>
      </p:sp>
      <p:sp>
        <p:nvSpPr>
          <p:cNvPr id="99332" name="矩形 3"/>
          <p:cNvSpPr>
            <a:spLocks noChangeArrowheads="1"/>
          </p:cNvSpPr>
          <p:nvPr/>
        </p:nvSpPr>
        <p:spPr bwMode="auto">
          <a:xfrm>
            <a:off x="533400" y="947040"/>
            <a:ext cx="8105529" cy="355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2900"/>
              </a:lnSpc>
              <a:buClr>
                <a:srgbClr val="0070C0"/>
              </a:buClr>
              <a:buFont typeface="Wingdings" pitchFamily="2" charset="2"/>
              <a:buChar char="l"/>
            </a:pPr>
            <a:r>
              <a:rPr lang="zh-CN" altLang="en-US" sz="1900" b="1" dirty="0" smtClean="0">
                <a:latin typeface="微软雅黑" pitchFamily="34" charset="-122"/>
                <a:ea typeface="微软雅黑" pitchFamily="34" charset="-122"/>
              </a:rPr>
              <a:t>比特（</a:t>
            </a:r>
            <a:r>
              <a:rPr lang="en-US" altLang="zh-CN" sz="1900" b="1" dirty="0" smtClean="0">
                <a:latin typeface="微软雅黑" pitchFamily="34" charset="-122"/>
                <a:ea typeface="微软雅黑" pitchFamily="34" charset="-122"/>
              </a:rPr>
              <a:t>bit</a:t>
            </a:r>
            <a:r>
              <a:rPr lang="zh-CN" altLang="en-US" sz="1900" b="1" dirty="0">
                <a:latin typeface="微软雅黑" pitchFamily="34" charset="-122"/>
                <a:ea typeface="微软雅黑" pitchFamily="34" charset="-122"/>
              </a:rPr>
              <a:t>）是计算机中数据量的单位，也是信息论中使用的信息量的单位。</a:t>
            </a: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比特（</a:t>
            </a:r>
            <a:r>
              <a:rPr lang="en-US" altLang="zh-CN" sz="1900" b="1" dirty="0">
                <a:latin typeface="微软雅黑" pitchFamily="34" charset="-122"/>
                <a:ea typeface="微软雅黑" pitchFamily="34" charset="-122"/>
              </a:rPr>
              <a:t>bit</a:t>
            </a:r>
            <a:r>
              <a:rPr lang="zh-CN" altLang="en-US" sz="1900" b="1" dirty="0">
                <a:latin typeface="微软雅黑" pitchFamily="34" charset="-122"/>
                <a:ea typeface="微软雅黑" pitchFamily="34" charset="-122"/>
              </a:rPr>
              <a:t>）</a:t>
            </a:r>
            <a:r>
              <a:rPr lang="zh-CN" altLang="en-US" sz="1900" b="1" dirty="0" smtClean="0">
                <a:latin typeface="微软雅黑" pitchFamily="34" charset="-122"/>
                <a:ea typeface="微软雅黑" pitchFamily="34" charset="-122"/>
              </a:rPr>
              <a:t>来源于</a:t>
            </a:r>
            <a:r>
              <a:rPr lang="en-US" altLang="zh-CN" sz="1900" b="1" dirty="0" smtClean="0">
                <a:latin typeface="微软雅黑" pitchFamily="34" charset="-122"/>
                <a:ea typeface="微软雅黑" pitchFamily="34" charset="-122"/>
              </a:rPr>
              <a:t>binary </a:t>
            </a:r>
            <a:r>
              <a:rPr lang="en-US" altLang="zh-CN" sz="1900" b="1" dirty="0">
                <a:latin typeface="微软雅黑" pitchFamily="34" charset="-122"/>
                <a:ea typeface="微软雅黑" pitchFamily="34" charset="-122"/>
              </a:rPr>
              <a:t>digit</a:t>
            </a:r>
            <a:r>
              <a:rPr lang="zh-CN" altLang="en-US" sz="1900" b="1" dirty="0">
                <a:latin typeface="微软雅黑" pitchFamily="34" charset="-122"/>
                <a:ea typeface="微软雅黑" pitchFamily="34" charset="-122"/>
              </a:rPr>
              <a:t>，意思是一个“二进制数字”，因此一个比特就是二进制数字中的一个 </a:t>
            </a:r>
            <a:r>
              <a:rPr lang="en-US" altLang="zh-CN" sz="1900" b="1" dirty="0">
                <a:latin typeface="微软雅黑" pitchFamily="34" charset="-122"/>
                <a:ea typeface="微软雅黑" pitchFamily="34" charset="-122"/>
              </a:rPr>
              <a:t>1 </a:t>
            </a:r>
            <a:r>
              <a:rPr lang="zh-CN" altLang="en-US" sz="1900" b="1" dirty="0">
                <a:latin typeface="微软雅黑" pitchFamily="34" charset="-122"/>
                <a:ea typeface="微软雅黑" pitchFamily="34" charset="-122"/>
              </a:rPr>
              <a:t>或 </a:t>
            </a:r>
            <a:r>
              <a:rPr lang="en-US" altLang="zh-CN" sz="1900" b="1" dirty="0">
                <a:latin typeface="微软雅黑" pitchFamily="34" charset="-122"/>
                <a:ea typeface="微软雅黑" pitchFamily="34" charset="-122"/>
              </a:rPr>
              <a:t>0</a:t>
            </a:r>
            <a:r>
              <a:rPr lang="zh-CN" altLang="en-US"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zh-CN" sz="1900" b="1" dirty="0">
                <a:latin typeface="微软雅黑" pitchFamily="34" charset="-122"/>
                <a:ea typeface="微软雅黑" pitchFamily="34" charset="-122"/>
              </a:rPr>
              <a:t>速率是计算机网络中最重要的一个性能指标</a:t>
            </a:r>
            <a:r>
              <a:rPr lang="zh-CN" altLang="en-US" sz="1900" b="1" dirty="0">
                <a:latin typeface="微软雅黑" pitchFamily="34" charset="-122"/>
                <a:ea typeface="微软雅黑" pitchFamily="34" charset="-122"/>
              </a:rPr>
              <a:t>，</a:t>
            </a:r>
            <a:r>
              <a:rPr lang="zh-CN" altLang="zh-CN" sz="1900" b="1" dirty="0">
                <a:latin typeface="微软雅黑" pitchFamily="34" charset="-122"/>
                <a:ea typeface="微软雅黑" pitchFamily="34" charset="-122"/>
              </a:rPr>
              <a:t>指的是</a:t>
            </a:r>
            <a:r>
              <a:rPr lang="zh-CN" altLang="zh-CN" sz="1900" b="1" dirty="0">
                <a:solidFill>
                  <a:srgbClr val="0000FF"/>
                </a:solidFill>
                <a:latin typeface="微软雅黑" pitchFamily="34" charset="-122"/>
                <a:ea typeface="微软雅黑" pitchFamily="34" charset="-122"/>
              </a:rPr>
              <a:t>数据的传送速率</a:t>
            </a:r>
            <a:r>
              <a:rPr lang="zh-CN" altLang="zh-CN" sz="1900" b="1" dirty="0">
                <a:latin typeface="微软雅黑" pitchFamily="34" charset="-122"/>
                <a:ea typeface="微软雅黑" pitchFamily="34" charset="-122"/>
              </a:rPr>
              <a:t>，它也称为</a:t>
            </a:r>
            <a:r>
              <a:rPr lang="zh-CN" altLang="zh-CN" sz="1900" b="1" dirty="0">
                <a:solidFill>
                  <a:srgbClr val="0000FF"/>
                </a:solidFill>
                <a:latin typeface="微软雅黑" pitchFamily="34" charset="-122"/>
                <a:ea typeface="微软雅黑" pitchFamily="34" charset="-122"/>
              </a:rPr>
              <a:t>数据率</a:t>
            </a:r>
            <a:r>
              <a:rPr lang="en-US" altLang="zh-CN" sz="1900" b="1" dirty="0">
                <a:latin typeface="微软雅黑" pitchFamily="34" charset="-122"/>
                <a:ea typeface="微软雅黑" pitchFamily="34" charset="-122"/>
              </a:rPr>
              <a:t> (data rate) </a:t>
            </a:r>
            <a:r>
              <a:rPr lang="zh-CN" altLang="zh-CN" sz="1900" b="1" dirty="0">
                <a:latin typeface="微软雅黑" pitchFamily="34" charset="-122"/>
                <a:ea typeface="微软雅黑" pitchFamily="34" charset="-122"/>
              </a:rPr>
              <a:t>或</a:t>
            </a:r>
            <a:r>
              <a:rPr lang="zh-CN" altLang="zh-CN" sz="1900" b="1" dirty="0">
                <a:solidFill>
                  <a:srgbClr val="0000FF"/>
                </a:solidFill>
                <a:latin typeface="微软雅黑" pitchFamily="34" charset="-122"/>
                <a:ea typeface="微软雅黑" pitchFamily="34" charset="-122"/>
              </a:rPr>
              <a:t>比特率</a:t>
            </a:r>
            <a:r>
              <a:rPr lang="en-US" altLang="zh-CN" sz="1900" b="1" dirty="0">
                <a:latin typeface="微软雅黑" pitchFamily="34" charset="-122"/>
                <a:ea typeface="微软雅黑" pitchFamily="34" charset="-122"/>
              </a:rPr>
              <a:t> (bit rate)</a:t>
            </a:r>
            <a:r>
              <a:rPr lang="zh-CN" altLang="zh-CN" sz="1900" b="1" dirty="0">
                <a:latin typeface="微软雅黑" pitchFamily="34" charset="-122"/>
                <a:ea typeface="微软雅黑" pitchFamily="34" charset="-122"/>
              </a:rPr>
              <a:t>。</a:t>
            </a:r>
            <a:endParaRPr lang="en-US" altLang="zh-CN" sz="1900" b="1" dirty="0">
              <a:latin typeface="微软雅黑" pitchFamily="34" charset="-122"/>
              <a:ea typeface="微软雅黑" pitchFamily="34" charset="-122"/>
            </a:endParaRPr>
          </a:p>
          <a:p>
            <a:pPr marL="285750" indent="-285750">
              <a:lnSpc>
                <a:spcPts val="2900"/>
              </a:lnSpc>
              <a:buClr>
                <a:srgbClr val="0070C0"/>
              </a:buClr>
              <a:buFont typeface="Wingdings" pitchFamily="2" charset="2"/>
              <a:buChar char="l"/>
            </a:pPr>
            <a:r>
              <a:rPr lang="zh-CN" altLang="en-US" sz="1900" b="1" dirty="0">
                <a:latin typeface="微软雅黑" pitchFamily="34" charset="-122"/>
                <a:ea typeface="微软雅黑" pitchFamily="34" charset="-122"/>
              </a:rPr>
              <a:t>速率的</a:t>
            </a:r>
            <a:r>
              <a:rPr lang="zh-CN" altLang="en-US" sz="1900" b="1" dirty="0">
                <a:solidFill>
                  <a:srgbClr val="0000FF"/>
                </a:solidFill>
                <a:latin typeface="微软雅黑" pitchFamily="34" charset="-122"/>
                <a:ea typeface="微软雅黑" pitchFamily="34" charset="-122"/>
              </a:rPr>
              <a:t>单位</a:t>
            </a:r>
            <a:r>
              <a:rPr lang="zh-CN" altLang="en-US" sz="1900" b="1" dirty="0" smtClean="0">
                <a:latin typeface="微软雅黑" pitchFamily="34" charset="-122"/>
                <a:ea typeface="微软雅黑" pitchFamily="34" charset="-122"/>
              </a:rPr>
              <a:t>是</a:t>
            </a:r>
            <a:r>
              <a:rPr lang="en-US" altLang="zh-CN" sz="1900" b="1" dirty="0" smtClean="0">
                <a:latin typeface="微软雅黑" pitchFamily="34" charset="-122"/>
                <a:ea typeface="微软雅黑" pitchFamily="34" charset="-122"/>
              </a:rPr>
              <a:t>bit/s</a:t>
            </a:r>
            <a:r>
              <a:rPr lang="zh-CN" altLang="en-US" sz="1900" b="1" dirty="0" smtClean="0">
                <a:latin typeface="微软雅黑" pitchFamily="34" charset="-122"/>
                <a:ea typeface="微软雅黑" pitchFamily="34" charset="-122"/>
              </a:rPr>
              <a:t>，或 </a:t>
            </a:r>
            <a:r>
              <a:rPr lang="en-US" altLang="zh-CN" sz="1900" b="1" dirty="0" err="1">
                <a:latin typeface="微软雅黑" pitchFamily="34" charset="-122"/>
                <a:ea typeface="微软雅黑" pitchFamily="34" charset="-122"/>
              </a:rPr>
              <a:t>kbit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Mbit/s</a:t>
            </a:r>
            <a:r>
              <a:rPr lang="zh-CN" altLang="en-US" sz="1900" b="1" dirty="0">
                <a:latin typeface="微软雅黑" pitchFamily="34" charset="-122"/>
                <a:ea typeface="微软雅黑" pitchFamily="34" charset="-122"/>
              </a:rPr>
              <a:t>、</a:t>
            </a:r>
            <a:r>
              <a:rPr lang="en-US" altLang="zh-CN" sz="1900" b="1" dirty="0">
                <a:latin typeface="微软雅黑" pitchFamily="34" charset="-122"/>
                <a:ea typeface="微软雅黑" pitchFamily="34" charset="-122"/>
              </a:rPr>
              <a:t> </a:t>
            </a:r>
            <a:r>
              <a:rPr lang="en-US" altLang="zh-CN" sz="1900" b="1" dirty="0" err="1">
                <a:latin typeface="微软雅黑" pitchFamily="34" charset="-122"/>
                <a:ea typeface="微软雅黑" pitchFamily="34" charset="-122"/>
              </a:rPr>
              <a:t>Gbit</a:t>
            </a:r>
            <a:r>
              <a:rPr lang="en-US" altLang="zh-CN" sz="1900" b="1" dirty="0">
                <a:latin typeface="微软雅黑" pitchFamily="34" charset="-122"/>
                <a:ea typeface="微软雅黑" pitchFamily="34" charset="-122"/>
              </a:rPr>
              <a:t>/s</a:t>
            </a:r>
            <a:r>
              <a:rPr lang="zh-CN" altLang="en-US" sz="1900" b="1" dirty="0">
                <a:latin typeface="微软雅黑" pitchFamily="34" charset="-122"/>
                <a:ea typeface="微软雅黑" pitchFamily="34" charset="-122"/>
              </a:rPr>
              <a:t>等。</a:t>
            </a:r>
            <a:endParaRPr lang="en-US" altLang="zh-CN" sz="1900" b="1" dirty="0">
              <a:latin typeface="微软雅黑" pitchFamily="34" charset="-122"/>
              <a:ea typeface="微软雅黑" pitchFamily="34" charset="-122"/>
            </a:endParaRPr>
          </a:p>
          <a:p>
            <a:pPr marL="285750" indent="-285750">
              <a:lnSpc>
                <a:spcPts val="2900"/>
              </a:lnSpc>
              <a:buClr>
                <a:srgbClr val="0070C0"/>
              </a:buClr>
            </a:pPr>
            <a:r>
              <a:rPr lang="en-US" altLang="zh-CN" sz="1900" b="1" dirty="0">
                <a:latin typeface="微软雅黑" pitchFamily="34" charset="-122"/>
                <a:ea typeface="微软雅黑" pitchFamily="34" charset="-122"/>
              </a:rPr>
              <a:t>    </a:t>
            </a:r>
            <a:r>
              <a:rPr lang="zh-CN" altLang="en-US" sz="1900" b="1" dirty="0">
                <a:latin typeface="微软雅黑" pitchFamily="34" charset="-122"/>
                <a:ea typeface="微软雅黑" pitchFamily="34" charset="-122"/>
              </a:rPr>
              <a:t>例如</a:t>
            </a:r>
            <a:r>
              <a:rPr lang="en-US" altLang="zh-CN" sz="1900" b="1" dirty="0">
                <a:latin typeface="微软雅黑" pitchFamily="34" charset="-122"/>
                <a:ea typeface="微软雅黑" pitchFamily="34" charset="-122"/>
              </a:rPr>
              <a:t>4 </a:t>
            </a:r>
            <a:r>
              <a:rPr lang="en-US" altLang="zh-CN" sz="1900" b="1" dirty="0">
                <a:latin typeface="微软雅黑" pitchFamily="34" charset="-122"/>
                <a:ea typeface="微软雅黑" pitchFamily="34" charset="-122"/>
                <a:sym typeface="Symbol" pitchFamily="18" charset="2"/>
              </a:rPr>
              <a:t></a:t>
            </a:r>
            <a:r>
              <a:rPr lang="en-US" altLang="zh-CN" sz="1900" b="1" dirty="0">
                <a:latin typeface="微软雅黑" pitchFamily="34" charset="-122"/>
                <a:ea typeface="微软雅黑" pitchFamily="34" charset="-122"/>
              </a:rPr>
              <a:t> 10</a:t>
            </a:r>
            <a:r>
              <a:rPr lang="en-US" altLang="zh-CN" sz="1900" b="1" baseline="30000" dirty="0">
                <a:latin typeface="微软雅黑" pitchFamily="34" charset="-122"/>
                <a:ea typeface="微软雅黑" pitchFamily="34" charset="-122"/>
              </a:rPr>
              <a:t>10 </a:t>
            </a:r>
            <a:r>
              <a:rPr lang="en-US" altLang="zh-CN" sz="1900" b="1" dirty="0" smtClean="0">
                <a:latin typeface="微软雅黑" pitchFamily="34" charset="-122"/>
                <a:ea typeface="微软雅黑" pitchFamily="34" charset="-122"/>
              </a:rPr>
              <a:t>bit/s</a:t>
            </a:r>
            <a:r>
              <a:rPr lang="zh-CN" altLang="zh-CN" sz="1900" b="1" dirty="0" smtClean="0">
                <a:latin typeface="微软雅黑" pitchFamily="34" charset="-122"/>
                <a:ea typeface="微软雅黑" pitchFamily="34" charset="-122"/>
              </a:rPr>
              <a:t>的</a:t>
            </a:r>
            <a:r>
              <a:rPr lang="zh-CN" altLang="zh-CN" sz="1900" b="1" dirty="0">
                <a:latin typeface="微软雅黑" pitchFamily="34" charset="-122"/>
                <a:ea typeface="微软雅黑" pitchFamily="34" charset="-122"/>
              </a:rPr>
              <a:t>数据率就记</a:t>
            </a:r>
            <a:r>
              <a:rPr lang="zh-CN" altLang="zh-CN" sz="1900" b="1" dirty="0" smtClean="0">
                <a:latin typeface="微软雅黑" pitchFamily="34" charset="-122"/>
                <a:ea typeface="微软雅黑" pitchFamily="34" charset="-122"/>
              </a:rPr>
              <a:t>为</a:t>
            </a:r>
            <a:r>
              <a:rPr lang="en-US" altLang="zh-CN" sz="1900" b="1" dirty="0" smtClean="0">
                <a:latin typeface="微软雅黑" pitchFamily="34" charset="-122"/>
                <a:ea typeface="微软雅黑" pitchFamily="34" charset="-122"/>
              </a:rPr>
              <a:t>40Gbit/s</a:t>
            </a:r>
            <a:r>
              <a:rPr lang="zh-CN" altLang="en-US" sz="1900" b="1" dirty="0">
                <a:latin typeface="微软雅黑" pitchFamily="34" charset="-122"/>
                <a:ea typeface="微软雅黑" pitchFamily="34" charset="-122"/>
              </a:rPr>
              <a:t>。</a:t>
            </a:r>
          </a:p>
          <a:p>
            <a:pPr marL="285750" indent="-285750">
              <a:lnSpc>
                <a:spcPts val="2900"/>
              </a:lnSpc>
              <a:buClr>
                <a:srgbClr val="0070C0"/>
              </a:buClr>
              <a:buFont typeface="Wingdings" pitchFamily="2" charset="2"/>
              <a:buChar char="l"/>
            </a:pPr>
            <a:r>
              <a:rPr lang="zh-CN" altLang="en-US" sz="1900" b="1" dirty="0">
                <a:solidFill>
                  <a:srgbClr val="0000FF"/>
                </a:solidFill>
                <a:latin typeface="微软雅黑" pitchFamily="34" charset="-122"/>
                <a:ea typeface="微软雅黑" pitchFamily="34" charset="-122"/>
              </a:rPr>
              <a:t>速率往往是指额定速率或标称速率，非</a:t>
            </a:r>
            <a:r>
              <a:rPr lang="zh-CN" altLang="zh-CN" sz="1900" b="1" dirty="0">
                <a:solidFill>
                  <a:srgbClr val="0000FF"/>
                </a:solidFill>
                <a:latin typeface="微软雅黑" pitchFamily="34" charset="-122"/>
                <a:ea typeface="微软雅黑" pitchFamily="34" charset="-122"/>
              </a:rPr>
              <a:t>实际运行速率</a:t>
            </a:r>
            <a:r>
              <a:rPr lang="zh-CN" altLang="en-US" sz="1900" b="1" dirty="0">
                <a:solidFill>
                  <a:srgbClr val="0000FF"/>
                </a:solidFill>
                <a:latin typeface="微软雅黑" pitchFamily="34" charset="-122"/>
                <a:ea typeface="微软雅黑" pitchFamily="34" charset="-122"/>
              </a:rPr>
              <a:t>。  </a:t>
            </a:r>
          </a:p>
        </p:txBody>
      </p:sp>
    </p:spTree>
    <p:extLst>
      <p:ext uri="{BB962C8B-B14F-4D97-AF65-F5344CB8AC3E}">
        <p14:creationId xmlns:p14="http://schemas.microsoft.com/office/powerpoint/2010/main" val="37689041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AutoShape 5"/>
          <p:cNvSpPr>
            <a:spLocks noChangeArrowheads="1"/>
          </p:cNvSpPr>
          <p:nvPr/>
        </p:nvSpPr>
        <p:spPr bwMode="auto">
          <a:xfrm>
            <a:off x="505072" y="612775"/>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355" name="矩形 2"/>
          <p:cNvSpPr>
            <a:spLocks noChangeArrowheads="1"/>
          </p:cNvSpPr>
          <p:nvPr/>
        </p:nvSpPr>
        <p:spPr bwMode="auto">
          <a:xfrm>
            <a:off x="615950" y="571056"/>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2. </a:t>
            </a:r>
            <a:r>
              <a:rPr lang="zh-CN" altLang="en-US" sz="2000" b="1" dirty="0">
                <a:latin typeface="微软雅黑" pitchFamily="34" charset="-122"/>
                <a:ea typeface="微软雅黑" pitchFamily="34" charset="-122"/>
              </a:rPr>
              <a:t>带宽</a:t>
            </a:r>
          </a:p>
        </p:txBody>
      </p:sp>
      <p:sp>
        <p:nvSpPr>
          <p:cNvPr id="4" name="矩形 3"/>
          <p:cNvSpPr/>
          <p:nvPr/>
        </p:nvSpPr>
        <p:spPr>
          <a:xfrm>
            <a:off x="505072" y="935038"/>
            <a:ext cx="8133857" cy="2170112"/>
          </a:xfrm>
          <a:prstGeom prst="rect">
            <a:avLst/>
          </a:prstGeom>
        </p:spPr>
        <p:txBody>
          <a:bodyPr wrap="square">
            <a:spAutoFit/>
          </a:bodyPr>
          <a:lstStyle/>
          <a:p>
            <a:pPr fontAlgn="auto">
              <a:lnSpc>
                <a:spcPts val="2700"/>
              </a:lnSpc>
              <a:spcBef>
                <a:spcPts val="0"/>
              </a:spcBef>
              <a:spcAft>
                <a:spcPts val="0"/>
              </a:spcAft>
              <a:defRPr/>
            </a:pPr>
            <a:r>
              <a:rPr lang="zh-CN" altLang="en-US" b="1" dirty="0">
                <a:latin typeface="微软雅黑" pitchFamily="34" charset="-122"/>
                <a:ea typeface="微软雅黑" pitchFamily="34" charset="-122"/>
              </a:rPr>
              <a:t>两种不同意义：</a:t>
            </a:r>
            <a:endParaRPr lang="en-US" altLang="zh-CN" b="1" dirty="0">
              <a:latin typeface="微软雅黑" pitchFamily="34" charset="-122"/>
              <a:ea typeface="微软雅黑" pitchFamily="34" charset="-122"/>
            </a:endParaRPr>
          </a:p>
          <a:p>
            <a:pPr marL="285750" indent="-285750" fontAlgn="auto">
              <a:lnSpc>
                <a:spcPts val="2700"/>
              </a:lnSpc>
              <a:spcBef>
                <a:spcPts val="0"/>
              </a:spcBef>
              <a:spcAft>
                <a:spcPts val="0"/>
              </a:spcAft>
              <a:buClr>
                <a:srgbClr val="0070C0"/>
              </a:buClr>
              <a:buFont typeface="Wingdings" pitchFamily="2" charset="2"/>
              <a:buChar char="l"/>
              <a:defRPr/>
            </a:pPr>
            <a:r>
              <a:rPr lang="en-US"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带宽”</a:t>
            </a:r>
            <a:r>
              <a:rPr lang="en-US" altLang="zh-CN" b="1" dirty="0">
                <a:latin typeface="微软雅黑" pitchFamily="34" charset="-122"/>
                <a:ea typeface="微软雅黑" pitchFamily="34" charset="-122"/>
              </a:rPr>
              <a:t>(bandwidth) </a:t>
            </a:r>
            <a:r>
              <a:rPr lang="zh-CN" altLang="en-US" b="1" dirty="0">
                <a:latin typeface="微软雅黑" pitchFamily="34" charset="-122"/>
                <a:ea typeface="微软雅黑" pitchFamily="34" charset="-122"/>
              </a:rPr>
              <a:t>本来是指信号具有的</a:t>
            </a:r>
            <a:r>
              <a:rPr lang="zh-CN" altLang="en-US" b="1" dirty="0">
                <a:solidFill>
                  <a:srgbClr val="0000FF"/>
                </a:solidFill>
                <a:latin typeface="微软雅黑" pitchFamily="34" charset="-122"/>
                <a:ea typeface="微软雅黑" pitchFamily="34" charset="-122"/>
              </a:rPr>
              <a:t>频带宽度</a:t>
            </a:r>
            <a:r>
              <a:rPr lang="zh-CN" altLang="en-US" b="1" dirty="0">
                <a:latin typeface="微软雅黑" pitchFamily="34" charset="-122"/>
                <a:ea typeface="微软雅黑" pitchFamily="34" charset="-122"/>
              </a:rPr>
              <a:t>，其单位是赫（或千赫、兆赫、吉赫等）。</a:t>
            </a:r>
          </a:p>
          <a:p>
            <a:pPr marL="285750" indent="-285750" fontAlgn="auto">
              <a:lnSpc>
                <a:spcPts val="2700"/>
              </a:lnSpc>
              <a:spcBef>
                <a:spcPts val="0"/>
              </a:spcBef>
              <a:spcAft>
                <a:spcPts val="0"/>
              </a:spcAft>
              <a:buClr>
                <a:srgbClr val="0070C0"/>
              </a:buClr>
              <a:buFont typeface="Wingdings" pitchFamily="2" charset="2"/>
              <a:buChar char="l"/>
              <a:defRPr/>
            </a:pPr>
            <a:r>
              <a:rPr lang="zh-CN" altLang="zh-CN" b="1" dirty="0">
                <a:latin typeface="微软雅黑" pitchFamily="34" charset="-122"/>
                <a:ea typeface="微软雅黑" pitchFamily="34" charset="-122"/>
              </a:rPr>
              <a:t>在计算机网络中，带宽用来表示网络中某通道传送数据的能力</a:t>
            </a:r>
            <a:r>
              <a:rPr lang="zh-CN" altLang="en-US" b="1" dirty="0">
                <a:latin typeface="微软雅黑" pitchFamily="34" charset="-122"/>
                <a:ea typeface="微软雅黑" pitchFamily="34" charset="-122"/>
              </a:rPr>
              <a:t>。</a:t>
            </a:r>
            <a:r>
              <a:rPr lang="zh-CN" altLang="zh-CN" b="1" dirty="0">
                <a:latin typeface="微软雅黑" pitchFamily="34" charset="-122"/>
                <a:ea typeface="微软雅黑" pitchFamily="34" charset="-122"/>
              </a:rPr>
              <a:t>表示在单位时间内网络中的某信道所能通过的“</a:t>
            </a:r>
            <a:r>
              <a:rPr lang="zh-CN" altLang="zh-CN" b="1" dirty="0">
                <a:solidFill>
                  <a:srgbClr val="0000FF"/>
                </a:solidFill>
                <a:latin typeface="微软雅黑" pitchFamily="34" charset="-122"/>
                <a:ea typeface="微软雅黑" pitchFamily="34" charset="-122"/>
              </a:rPr>
              <a:t>最高数据率</a:t>
            </a:r>
            <a:r>
              <a:rPr lang="zh-CN"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单位</a:t>
            </a:r>
            <a:r>
              <a:rPr lang="zh-CN" altLang="en-US" b="1" dirty="0" smtClean="0">
                <a:latin typeface="微软雅黑" pitchFamily="34" charset="-122"/>
                <a:ea typeface="微软雅黑" pitchFamily="34" charset="-122"/>
              </a:rPr>
              <a:t>是</a:t>
            </a:r>
            <a:r>
              <a:rPr lang="en-US" altLang="zh-CN" b="1" dirty="0" smtClean="0">
                <a:latin typeface="微软雅黑" pitchFamily="34" charset="-122"/>
                <a:ea typeface="微软雅黑" pitchFamily="34" charset="-122"/>
              </a:rPr>
              <a:t>bit/s</a:t>
            </a:r>
            <a:r>
              <a:rPr lang="zh-CN" altLang="en-US" b="1" dirty="0">
                <a:latin typeface="微软雅黑" pitchFamily="34" charset="-122"/>
                <a:ea typeface="微软雅黑" pitchFamily="34" charset="-122"/>
              </a:rPr>
              <a:t>，即</a:t>
            </a:r>
            <a:r>
              <a:rPr lang="en-US" altLang="zh-CN" b="1" dirty="0">
                <a:latin typeface="微软雅黑" pitchFamily="34" charset="-122"/>
                <a:ea typeface="微软雅黑" pitchFamily="34" charset="-122"/>
              </a:rPr>
              <a:t> </a:t>
            </a:r>
            <a:r>
              <a:rPr lang="zh-CN" altLang="en-US" b="1" dirty="0">
                <a:latin typeface="微软雅黑" pitchFamily="34" charset="-122"/>
                <a:ea typeface="微软雅黑" pitchFamily="34" charset="-122"/>
              </a:rPr>
              <a:t>“比特每秒”。    </a:t>
            </a:r>
          </a:p>
        </p:txBody>
      </p:sp>
      <p:sp>
        <p:nvSpPr>
          <p:cNvPr id="5" name="对角圆角矩形 4"/>
          <p:cNvSpPr/>
          <p:nvPr/>
        </p:nvSpPr>
        <p:spPr>
          <a:xfrm>
            <a:off x="616085" y="3040873"/>
            <a:ext cx="7853464" cy="136430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0360" name="矩形 5"/>
          <p:cNvSpPr>
            <a:spLocks noChangeArrowheads="1"/>
          </p:cNvSpPr>
          <p:nvPr/>
        </p:nvSpPr>
        <p:spPr bwMode="auto">
          <a:xfrm>
            <a:off x="1042417" y="3171825"/>
            <a:ext cx="7041134" cy="1131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700"/>
              </a:lnSpc>
              <a:spcBef>
                <a:spcPts val="600"/>
              </a:spcBef>
            </a:pPr>
            <a:r>
              <a:rPr lang="zh-CN" altLang="zh-CN" b="1" dirty="0">
                <a:solidFill>
                  <a:schemeClr val="bg1"/>
                </a:solidFill>
                <a:latin typeface="微软雅黑" pitchFamily="34" charset="-122"/>
                <a:ea typeface="微软雅黑" pitchFamily="34" charset="-122"/>
              </a:rPr>
              <a:t>在“带宽”的上述两种表述中，前者为</a:t>
            </a:r>
            <a:r>
              <a:rPr lang="zh-CN" altLang="zh-CN" b="1" dirty="0">
                <a:solidFill>
                  <a:srgbClr val="FFFF00"/>
                </a:solidFill>
                <a:latin typeface="微软雅黑" pitchFamily="34" charset="-122"/>
                <a:ea typeface="微软雅黑" pitchFamily="34" charset="-122"/>
              </a:rPr>
              <a:t>频域</a:t>
            </a:r>
            <a:r>
              <a:rPr lang="zh-CN" altLang="zh-CN" b="1" dirty="0">
                <a:solidFill>
                  <a:schemeClr val="bg1"/>
                </a:solidFill>
                <a:latin typeface="微软雅黑" pitchFamily="34" charset="-122"/>
                <a:ea typeface="微软雅黑" pitchFamily="34" charset="-122"/>
              </a:rPr>
              <a:t>称谓，而后者为</a:t>
            </a:r>
            <a:r>
              <a:rPr lang="zh-CN" altLang="zh-CN" b="1" dirty="0">
                <a:solidFill>
                  <a:srgbClr val="FFFF00"/>
                </a:solidFill>
                <a:latin typeface="微软雅黑" pitchFamily="34" charset="-122"/>
                <a:ea typeface="微软雅黑" pitchFamily="34" charset="-122"/>
              </a:rPr>
              <a:t>时域</a:t>
            </a:r>
            <a:r>
              <a:rPr lang="zh-CN" altLang="zh-CN" b="1" dirty="0">
                <a:solidFill>
                  <a:schemeClr val="bg1"/>
                </a:solidFill>
                <a:latin typeface="微软雅黑" pitchFamily="34" charset="-122"/>
                <a:ea typeface="微软雅黑" pitchFamily="34" charset="-122"/>
              </a:rPr>
              <a:t>称谓，其本质是相同的。也就是说，一条通信链路的“带宽”越宽，其所能传输的“最高数据率”也越高。</a:t>
            </a:r>
          </a:p>
        </p:txBody>
      </p:sp>
    </p:spTree>
    <p:extLst>
      <p:ext uri="{BB962C8B-B14F-4D97-AF65-F5344CB8AC3E}">
        <p14:creationId xmlns:p14="http://schemas.microsoft.com/office/powerpoint/2010/main" val="3102522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AutoShape 5"/>
          <p:cNvSpPr>
            <a:spLocks noChangeArrowheads="1"/>
          </p:cNvSpPr>
          <p:nvPr/>
        </p:nvSpPr>
        <p:spPr bwMode="auto">
          <a:xfrm>
            <a:off x="505072" y="1316609"/>
            <a:ext cx="8133857" cy="309563"/>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403" name="矩形 2"/>
          <p:cNvSpPr>
            <a:spLocks noChangeArrowheads="1"/>
          </p:cNvSpPr>
          <p:nvPr/>
        </p:nvSpPr>
        <p:spPr bwMode="auto">
          <a:xfrm>
            <a:off x="615950" y="1274890"/>
            <a:ext cx="12634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3. </a:t>
            </a:r>
            <a:r>
              <a:rPr lang="zh-CN" altLang="en-US" sz="2000" b="1" dirty="0">
                <a:latin typeface="微软雅黑" pitchFamily="34" charset="-122"/>
                <a:ea typeface="微软雅黑" pitchFamily="34" charset="-122"/>
              </a:rPr>
              <a:t>吞吐量</a:t>
            </a:r>
          </a:p>
        </p:txBody>
      </p:sp>
      <p:sp>
        <p:nvSpPr>
          <p:cNvPr id="102404" name="矩形 3"/>
          <p:cNvSpPr>
            <a:spLocks noChangeArrowheads="1"/>
          </p:cNvSpPr>
          <p:nvPr/>
        </p:nvSpPr>
        <p:spPr bwMode="auto">
          <a:xfrm>
            <a:off x="505072" y="1638872"/>
            <a:ext cx="8133857"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 </a:t>
            </a:r>
            <a:r>
              <a:rPr lang="en-US" altLang="zh-CN" sz="2000" b="1" dirty="0">
                <a:latin typeface="微软雅黑" pitchFamily="34" charset="-122"/>
                <a:ea typeface="微软雅黑" pitchFamily="34" charset="-122"/>
              </a:rPr>
              <a:t>(throughput) </a:t>
            </a:r>
            <a:r>
              <a:rPr lang="zh-CN" altLang="en-US" sz="2000" b="1" dirty="0">
                <a:latin typeface="微软雅黑" pitchFamily="34" charset="-122"/>
                <a:ea typeface="微软雅黑" pitchFamily="34" charset="-122"/>
              </a:rPr>
              <a:t>表示在单位时间内通过某个网络（或信道、接口）的数据量。</a:t>
            </a:r>
          </a:p>
          <a:p>
            <a:pPr marL="285750" indent="-285750">
              <a:lnSpc>
                <a:spcPts val="3300"/>
              </a:lnSpc>
              <a:buClr>
                <a:srgbClr val="0070C0"/>
              </a:buClr>
              <a:buFont typeface="Wingdings" pitchFamily="2" charset="2"/>
              <a:buChar char="l"/>
            </a:pPr>
            <a:r>
              <a:rPr lang="zh-CN" altLang="en-US" sz="2000" b="1" dirty="0">
                <a:latin typeface="微软雅黑" pitchFamily="34" charset="-122"/>
                <a:ea typeface="微软雅黑" pitchFamily="34" charset="-122"/>
              </a:rPr>
              <a:t>吞吐量更经常地用于对现实世界中的网络的一种测量，以便知道</a:t>
            </a:r>
            <a:r>
              <a:rPr lang="zh-CN" altLang="en-US" sz="2000" b="1" dirty="0">
                <a:solidFill>
                  <a:srgbClr val="0000FF"/>
                </a:solidFill>
                <a:latin typeface="微软雅黑" pitchFamily="34" charset="-122"/>
                <a:ea typeface="微软雅黑" pitchFamily="34" charset="-122"/>
              </a:rPr>
              <a:t>实际上到底有多少数据量能够通过网络</a:t>
            </a:r>
            <a:r>
              <a:rPr lang="zh-CN" altLang="en-US" sz="2000" b="1" dirty="0">
                <a:latin typeface="微软雅黑" pitchFamily="34" charset="-122"/>
                <a:ea typeface="微软雅黑" pitchFamily="34" charset="-122"/>
              </a:rPr>
              <a:t>。</a:t>
            </a:r>
          </a:p>
          <a:p>
            <a:pPr marL="285750" indent="-285750">
              <a:lnSpc>
                <a:spcPts val="3300"/>
              </a:lnSpc>
              <a:buClr>
                <a:srgbClr val="0070C0"/>
              </a:buClr>
              <a:buFont typeface="Wingdings" pitchFamily="2" charset="2"/>
              <a:buChar char="l"/>
            </a:pPr>
            <a:r>
              <a:rPr lang="zh-CN" altLang="en-US" sz="2000" b="1" dirty="0">
                <a:solidFill>
                  <a:srgbClr val="0000FF"/>
                </a:solidFill>
                <a:latin typeface="微软雅黑" pitchFamily="34" charset="-122"/>
                <a:ea typeface="微软雅黑" pitchFamily="34" charset="-122"/>
              </a:rPr>
              <a:t>吞吐量受网络的带宽或网络的额定速率的限制。  </a:t>
            </a:r>
          </a:p>
        </p:txBody>
      </p:sp>
    </p:spTree>
    <p:extLst>
      <p:ext uri="{BB962C8B-B14F-4D97-AF65-F5344CB8AC3E}">
        <p14:creationId xmlns:p14="http://schemas.microsoft.com/office/powerpoint/2010/main" val="1057221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AutoShape 5"/>
          <p:cNvSpPr>
            <a:spLocks noChangeArrowheads="1"/>
          </p:cNvSpPr>
          <p:nvPr/>
        </p:nvSpPr>
        <p:spPr bwMode="auto">
          <a:xfrm>
            <a:off x="505072" y="641350"/>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427" name="矩形 2"/>
          <p:cNvSpPr>
            <a:spLocks noChangeArrowheads="1"/>
          </p:cNvSpPr>
          <p:nvPr/>
        </p:nvSpPr>
        <p:spPr bwMode="auto">
          <a:xfrm>
            <a:off x="514216" y="588899"/>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
        <p:nvSpPr>
          <p:cNvPr id="103428" name="矩形 3"/>
          <p:cNvSpPr>
            <a:spLocks noChangeArrowheads="1"/>
          </p:cNvSpPr>
          <p:nvPr/>
        </p:nvSpPr>
        <p:spPr bwMode="auto">
          <a:xfrm>
            <a:off x="514216" y="963613"/>
            <a:ext cx="8124713"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时延</a:t>
            </a:r>
            <a:r>
              <a:rPr lang="en-US" altLang="zh-CN" sz="2000" b="1" dirty="0">
                <a:latin typeface="微软雅黑" pitchFamily="34" charset="-122"/>
                <a:ea typeface="微软雅黑" pitchFamily="34" charset="-122"/>
              </a:rPr>
              <a:t> (delay </a:t>
            </a:r>
            <a:r>
              <a:rPr lang="zh-CN" altLang="zh-CN" sz="2000" b="1" dirty="0">
                <a:latin typeface="微软雅黑" pitchFamily="34" charset="-122"/>
                <a:ea typeface="微软雅黑" pitchFamily="34" charset="-122"/>
              </a:rPr>
              <a:t>或</a:t>
            </a:r>
            <a:r>
              <a:rPr lang="en-US" altLang="zh-CN" sz="2000" b="1" dirty="0">
                <a:latin typeface="微软雅黑" pitchFamily="34" charset="-122"/>
                <a:ea typeface="微软雅黑" pitchFamily="34" charset="-122"/>
              </a:rPr>
              <a:t> latency) </a:t>
            </a:r>
            <a:r>
              <a:rPr lang="zh-CN" altLang="zh-CN" sz="2000" b="1" dirty="0">
                <a:latin typeface="微软雅黑" pitchFamily="34" charset="-122"/>
                <a:ea typeface="微软雅黑" pitchFamily="34" charset="-122"/>
              </a:rPr>
              <a:t>是指数据（一个报文或分组，甚至比特）从网络（或链路）的一端传送到另一端所需的时间</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有时也称为</a:t>
            </a:r>
            <a:r>
              <a:rPr lang="zh-CN" altLang="zh-CN" sz="2000" b="1" dirty="0">
                <a:solidFill>
                  <a:srgbClr val="0000FF"/>
                </a:solidFill>
                <a:latin typeface="微软雅黑" pitchFamily="34" charset="-122"/>
                <a:ea typeface="微软雅黑" pitchFamily="34" charset="-122"/>
              </a:rPr>
              <a:t>延迟</a:t>
            </a:r>
            <a:r>
              <a:rPr lang="zh-CN" altLang="zh-CN" sz="2000" b="1" dirty="0">
                <a:latin typeface="微软雅黑" pitchFamily="34" charset="-122"/>
                <a:ea typeface="微软雅黑" pitchFamily="34" charset="-122"/>
              </a:rPr>
              <a:t>或迟延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285750" indent="-285750">
              <a:lnSpc>
                <a:spcPts val="3300"/>
              </a:lnSpc>
              <a:buClr>
                <a:srgbClr val="0070C0"/>
              </a:buClr>
              <a:buFont typeface="Wingdings" pitchFamily="2" charset="2"/>
              <a:buChar char="l"/>
            </a:pPr>
            <a:r>
              <a:rPr lang="zh-CN" altLang="zh-CN" sz="2000" b="1" dirty="0">
                <a:latin typeface="微软雅黑" pitchFamily="34" charset="-122"/>
                <a:ea typeface="微软雅黑" pitchFamily="34" charset="-122"/>
              </a:rPr>
              <a:t>网络中的时延由以下几个不同的部分组成</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发送时延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传播时延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处理时延</a:t>
            </a:r>
            <a:endParaRPr lang="en-US" altLang="zh-CN" sz="2000" b="1" dirty="0">
              <a:latin typeface="微软雅黑" pitchFamily="34" charset="-122"/>
              <a:ea typeface="微软雅黑" pitchFamily="34" charset="-122"/>
            </a:endParaRPr>
          </a:p>
          <a:p>
            <a:pPr marL="725487" lvl="1" indent="-457200">
              <a:lnSpc>
                <a:spcPts val="3300"/>
              </a:lnSpc>
              <a:buClr>
                <a:srgbClr val="7030A0"/>
              </a:buClr>
              <a:buFont typeface="+mj-ea"/>
              <a:buAutoNum type="circleNumDbPlain"/>
            </a:pPr>
            <a:r>
              <a:rPr lang="zh-CN" altLang="en-US" sz="2000" b="1" dirty="0">
                <a:latin typeface="微软雅黑" pitchFamily="34" charset="-122"/>
                <a:ea typeface="微软雅黑" pitchFamily="34" charset="-122"/>
              </a:rPr>
              <a:t>排队时延</a:t>
            </a:r>
          </a:p>
        </p:txBody>
      </p:sp>
    </p:spTree>
    <p:extLst>
      <p:ext uri="{BB962C8B-B14F-4D97-AF65-F5344CB8AC3E}">
        <p14:creationId xmlns:p14="http://schemas.microsoft.com/office/powerpoint/2010/main" val="3172673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AutoShape 5"/>
          <p:cNvSpPr>
            <a:spLocks noChangeArrowheads="1"/>
          </p:cNvSpPr>
          <p:nvPr/>
        </p:nvSpPr>
        <p:spPr bwMode="auto">
          <a:xfrm>
            <a:off x="505071" y="613601"/>
            <a:ext cx="8133857" cy="307975"/>
          </a:xfrm>
          <a:prstGeom prst="roundRect">
            <a:avLst>
              <a:gd name="adj" fmla="val 16667"/>
            </a:avLst>
          </a:prstGeom>
          <a:solidFill>
            <a:srgbClr val="ABEBD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451" name="矩形 2"/>
          <p:cNvSpPr>
            <a:spLocks noChangeArrowheads="1"/>
          </p:cNvSpPr>
          <p:nvPr/>
        </p:nvSpPr>
        <p:spPr bwMode="auto">
          <a:xfrm>
            <a:off x="542608" y="561150"/>
            <a:ext cx="100700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000" b="1" dirty="0">
                <a:latin typeface="微软雅黑" pitchFamily="34" charset="-122"/>
                <a:ea typeface="微软雅黑" pitchFamily="34" charset="-122"/>
              </a:rPr>
              <a:t>4. </a:t>
            </a:r>
            <a:r>
              <a:rPr lang="zh-CN" altLang="en-US" sz="2000" b="1" dirty="0">
                <a:latin typeface="微软雅黑" pitchFamily="34" charset="-122"/>
                <a:ea typeface="微软雅黑" pitchFamily="34" charset="-122"/>
              </a:rPr>
              <a:t>时延</a:t>
            </a:r>
          </a:p>
        </p:txBody>
      </p:sp>
      <p:sp>
        <p:nvSpPr>
          <p:cNvPr id="104452" name="矩形 3"/>
          <p:cNvSpPr>
            <a:spLocks noChangeArrowheads="1"/>
          </p:cNvSpPr>
          <p:nvPr/>
        </p:nvSpPr>
        <p:spPr bwMode="auto">
          <a:xfrm>
            <a:off x="542608" y="935863"/>
            <a:ext cx="8096320" cy="2208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457200" indent="-457200">
              <a:lnSpc>
                <a:spcPts val="3300"/>
              </a:lnSpc>
              <a:buClr>
                <a:srgbClr val="0070C0"/>
              </a:buClr>
              <a:buFont typeface="+mj-ea"/>
              <a:buAutoNum type="circleNumDbPlain"/>
            </a:pPr>
            <a:r>
              <a:rPr lang="zh-CN" altLang="en-US" sz="2000" b="1" dirty="0">
                <a:solidFill>
                  <a:srgbClr val="0000FF"/>
                </a:solidFill>
                <a:latin typeface="微软雅黑" pitchFamily="34" charset="-122"/>
                <a:ea typeface="微软雅黑" pitchFamily="34" charset="-122"/>
              </a:rPr>
              <a:t>发送时延</a:t>
            </a:r>
            <a:endParaRPr lang="en-US" altLang="zh-CN" sz="2000" b="1" dirty="0">
              <a:solidFill>
                <a:srgbClr val="0000FF"/>
              </a:solidFill>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也称为</a:t>
            </a:r>
            <a:r>
              <a:rPr lang="zh-CN" altLang="en-US" sz="2000" b="1" dirty="0">
                <a:solidFill>
                  <a:srgbClr val="0000FF"/>
                </a:solidFill>
                <a:latin typeface="微软雅黑" pitchFamily="34" charset="-122"/>
                <a:ea typeface="微软雅黑" pitchFamily="34" charset="-122"/>
              </a:rPr>
              <a:t>传输时延</a:t>
            </a:r>
            <a:r>
              <a:rPr lang="zh-CN" altLang="en-US" sz="2000" b="1" dirty="0">
                <a:latin typeface="微软雅黑" pitchFamily="34" charset="-122"/>
                <a:ea typeface="微软雅黑" pitchFamily="34" charset="-122"/>
              </a:rPr>
              <a:t>。</a:t>
            </a:r>
            <a:endParaRPr lang="en-US" altLang="zh-CN" sz="2000" b="1" dirty="0">
              <a:latin typeface="微软雅黑" pitchFamily="34" charset="-122"/>
              <a:ea typeface="微软雅黑" pitchFamily="34" charset="-122"/>
            </a:endParaRP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发送数据时，数据帧从结点进入到传输媒体所需要的时间。</a:t>
            </a:r>
          </a:p>
          <a:p>
            <a:pPr marL="633413" lvl="1" indent="-342900">
              <a:lnSpc>
                <a:spcPts val="3300"/>
              </a:lnSpc>
              <a:buClr>
                <a:srgbClr val="7030A0"/>
              </a:buClr>
              <a:buFont typeface="Wingdings" pitchFamily="2" charset="2"/>
              <a:buChar char="l"/>
            </a:pPr>
            <a:r>
              <a:rPr lang="zh-CN" altLang="en-US" sz="2000" b="1" dirty="0">
                <a:latin typeface="微软雅黑" pitchFamily="34" charset="-122"/>
                <a:ea typeface="微软雅黑" pitchFamily="34" charset="-122"/>
              </a:rPr>
              <a:t>也就是从发送数据帧的第一个比特算起，到该帧的最后一个比特发送完毕所需的时间。 </a:t>
            </a:r>
          </a:p>
        </p:txBody>
      </p:sp>
      <p:grpSp>
        <p:nvGrpSpPr>
          <p:cNvPr id="5" name="组合 4"/>
          <p:cNvGrpSpPr>
            <a:grpSpLocks/>
          </p:cNvGrpSpPr>
          <p:nvPr/>
        </p:nvGrpSpPr>
        <p:grpSpPr bwMode="auto">
          <a:xfrm>
            <a:off x="542608" y="3076639"/>
            <a:ext cx="8096320" cy="1225550"/>
            <a:chOff x="1183014" y="4320061"/>
            <a:chExt cx="6799698" cy="1225550"/>
          </a:xfrm>
        </p:grpSpPr>
        <p:sp>
          <p:nvSpPr>
            <p:cNvPr id="6" name="Rectangle 14"/>
            <p:cNvSpPr>
              <a:spLocks noChangeArrowheads="1"/>
            </p:cNvSpPr>
            <p:nvPr/>
          </p:nvSpPr>
          <p:spPr bwMode="auto">
            <a:xfrm>
              <a:off x="1183014" y="4320061"/>
              <a:ext cx="6799698" cy="1225550"/>
            </a:xfrm>
            <a:prstGeom prst="rect">
              <a:avLst/>
            </a:prstGeom>
            <a:solidFill>
              <a:srgbClr val="0098F6"/>
            </a:solidFill>
            <a:ln w="76200" cmpd="tri">
              <a:noFill/>
              <a:miter lim="800000"/>
              <a:headEnd/>
              <a:tailEnd/>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itchFamily="2" charset="-122"/>
              </a:endParaRPr>
            </a:p>
          </p:txBody>
        </p:sp>
        <p:grpSp>
          <p:nvGrpSpPr>
            <p:cNvPr id="104457" name="组合 6"/>
            <p:cNvGrpSpPr>
              <a:grpSpLocks/>
            </p:cNvGrpSpPr>
            <p:nvPr/>
          </p:nvGrpSpPr>
          <p:grpSpPr bwMode="auto">
            <a:xfrm>
              <a:off x="2386153" y="4518210"/>
              <a:ext cx="4620975" cy="847785"/>
              <a:chOff x="2386153" y="4370700"/>
              <a:chExt cx="4620975" cy="847785"/>
            </a:xfrm>
          </p:grpSpPr>
          <p:sp>
            <p:nvSpPr>
              <p:cNvPr id="104458" name="Text Box 9"/>
              <p:cNvSpPr txBox="1">
                <a:spLocks noChangeArrowheads="1"/>
              </p:cNvSpPr>
              <p:nvPr/>
            </p:nvSpPr>
            <p:spPr bwMode="auto">
              <a:xfrm>
                <a:off x="2386153" y="4602475"/>
                <a:ext cx="156004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a:solidFill>
                      <a:schemeClr val="bg1"/>
                    </a:solidFill>
                    <a:latin typeface="微软雅黑" pitchFamily="34" charset="-122"/>
                    <a:ea typeface="微软雅黑" pitchFamily="34" charset="-122"/>
                  </a:rPr>
                  <a:t>发送时延 </a:t>
                </a:r>
                <a:r>
                  <a:rPr lang="en-US" altLang="zh-CN" sz="2000" b="1">
                    <a:solidFill>
                      <a:schemeClr val="bg1"/>
                    </a:solidFill>
                    <a:latin typeface="微软雅黑" pitchFamily="34" charset="-122"/>
                    <a:ea typeface="微软雅黑" pitchFamily="34" charset="-122"/>
                  </a:rPr>
                  <a:t>= </a:t>
                </a:r>
              </a:p>
            </p:txBody>
          </p:sp>
          <p:sp>
            <p:nvSpPr>
              <p:cNvPr id="104459" name="Text Box 10"/>
              <p:cNvSpPr txBox="1">
                <a:spLocks noChangeArrowheads="1"/>
              </p:cNvSpPr>
              <p:nvPr/>
            </p:nvSpPr>
            <p:spPr bwMode="auto">
              <a:xfrm>
                <a:off x="4333881" y="4370700"/>
                <a:ext cx="2332690"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数据帧长度（</a:t>
                </a:r>
                <a:r>
                  <a:rPr lang="en-US" altLang="zh-CN" sz="2000" b="1" dirty="0">
                    <a:solidFill>
                      <a:schemeClr val="bg1"/>
                    </a:solidFill>
                    <a:latin typeface="微软雅黑" pitchFamily="34" charset="-122"/>
                    <a:ea typeface="微软雅黑" pitchFamily="34" charset="-122"/>
                  </a:rPr>
                  <a:t>bit</a:t>
                </a:r>
                <a:r>
                  <a:rPr lang="zh-CN" altLang="en-US" sz="2000" b="1" dirty="0">
                    <a:solidFill>
                      <a:schemeClr val="bg1"/>
                    </a:solidFill>
                    <a:latin typeface="微软雅黑" pitchFamily="34" charset="-122"/>
                    <a:ea typeface="微软雅黑" pitchFamily="34" charset="-122"/>
                  </a:rPr>
                  <a:t>）</a:t>
                </a:r>
              </a:p>
            </p:txBody>
          </p:sp>
          <p:sp>
            <p:nvSpPr>
              <p:cNvPr id="104460" name="Text Box 11"/>
              <p:cNvSpPr txBox="1">
                <a:spLocks noChangeArrowheads="1"/>
              </p:cNvSpPr>
              <p:nvPr/>
            </p:nvSpPr>
            <p:spPr bwMode="auto">
              <a:xfrm>
                <a:off x="4337429" y="4818375"/>
                <a:ext cx="2324675"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zh-CN" altLang="en-US" sz="2000" b="1" dirty="0">
                    <a:solidFill>
                      <a:schemeClr val="bg1"/>
                    </a:solidFill>
                    <a:latin typeface="微软雅黑" pitchFamily="34" charset="-122"/>
                    <a:ea typeface="微软雅黑" pitchFamily="34" charset="-122"/>
                  </a:rPr>
                  <a:t>发送速率（</a:t>
                </a:r>
                <a:r>
                  <a:rPr lang="en-US" altLang="zh-CN" sz="2000" b="1" dirty="0">
                    <a:solidFill>
                      <a:schemeClr val="bg1"/>
                    </a:solidFill>
                    <a:latin typeface="微软雅黑" pitchFamily="34" charset="-122"/>
                    <a:ea typeface="微软雅黑" pitchFamily="34" charset="-122"/>
                  </a:rPr>
                  <a:t>bit/s</a:t>
                </a:r>
                <a:r>
                  <a:rPr lang="zh-CN" altLang="en-US" sz="2000" b="1" dirty="0">
                    <a:solidFill>
                      <a:schemeClr val="bg1"/>
                    </a:solidFill>
                    <a:latin typeface="微软雅黑" pitchFamily="34" charset="-122"/>
                    <a:ea typeface="微软雅黑" pitchFamily="34" charset="-122"/>
                  </a:rPr>
                  <a:t>）</a:t>
                </a:r>
              </a:p>
            </p:txBody>
          </p:sp>
          <p:sp>
            <p:nvSpPr>
              <p:cNvPr id="104461" name="Line 12"/>
              <p:cNvSpPr>
                <a:spLocks noChangeShapeType="1"/>
              </p:cNvSpPr>
              <p:nvPr/>
            </p:nvSpPr>
            <p:spPr bwMode="auto">
              <a:xfrm>
                <a:off x="3780428" y="4805675"/>
                <a:ext cx="3226700" cy="0"/>
              </a:xfrm>
              <a:prstGeom prst="line">
                <a:avLst/>
              </a:prstGeom>
              <a:noFill/>
              <a:ln w="28575">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extLst>
      <p:ext uri="{BB962C8B-B14F-4D97-AF65-F5344CB8AC3E}">
        <p14:creationId xmlns:p14="http://schemas.microsoft.com/office/powerpoint/2010/main" val="17613164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MA"/>
  <p:tag name="PROBLEMSCORE" val="1.0"/>
  <p:tag name="PROBLEMSCORE_HALF" val="0.0"/>
  <p:tag name="PROBLEMHASREMARK" val="False"/>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MA"/>
</p:tagLst>
</file>

<file path=ppt/tags/tag1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MA"/>
</p:tagLst>
</file>

<file path=ppt/tags/tag1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8.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3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5.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ags/tag36.xml><?xml version="1.0" encoding="utf-8"?>
<p:tagLst xmlns:a="http://schemas.openxmlformats.org/drawingml/2006/main" xmlns:r="http://schemas.openxmlformats.org/officeDocument/2006/relationships" xmlns:p="http://schemas.openxmlformats.org/presentationml/2006/main">
  <p:tag name="KSO_WM_SLIDE_MODEL_TYPE" val="timeline"/>
</p:tagLst>
</file>

<file path=ppt/tags/tag3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4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49.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7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7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ags/tag8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8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8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MA"/>
  <p:tag name="RAINBULLET" val="Correct"/>
</p:tagLst>
</file>

<file path=ppt/theme/theme1.xml><?xml version="1.0" encoding="utf-8"?>
<a:theme xmlns:a="http://schemas.openxmlformats.org/drawingml/2006/main" name="计算机网络2020">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计算机网络2020.potx" id="{B88C0E0E-22AB-4455-B452-2E9A617F7B5D}" vid="{7F3108E0-DA47-4938-B196-36C7A44FC06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计算机网络2020</Template>
  <TotalTime>2173</TotalTime>
  <Words>9039</Words>
  <Application>Microsoft Office PowerPoint</Application>
  <PresentationFormat>全屏显示(16:9)</PresentationFormat>
  <Paragraphs>1579</Paragraphs>
  <Slides>171</Slides>
  <Notes>40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171</vt:i4>
      </vt:variant>
    </vt:vector>
  </HeadingPairs>
  <TitlesOfParts>
    <vt:vector size="188" baseType="lpstr">
      <vt:lpstr>Arial</vt:lpstr>
      <vt:lpstr>宋体</vt:lpstr>
      <vt:lpstr>PMingLiU</vt:lpstr>
      <vt:lpstr>Times New Roman</vt:lpstr>
      <vt:lpstr>Calibri</vt:lpstr>
      <vt:lpstr>楷体_GB2312</vt:lpstr>
      <vt:lpstr>微软雅黑</vt:lpstr>
      <vt:lpstr>Tahoma</vt:lpstr>
      <vt:lpstr>等线</vt:lpstr>
      <vt:lpstr>Book Antiqua</vt:lpstr>
      <vt:lpstr>Symbol</vt:lpstr>
      <vt:lpstr>黑体</vt:lpstr>
      <vt:lpstr>Wingdings</vt:lpstr>
      <vt:lpstr>Microsoft Yahei</vt:lpstr>
      <vt:lpstr>计算机网络2020</vt:lpstr>
      <vt:lpstr>位图图像</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国家对互联网的重视</vt:lpstr>
      <vt:lpstr>国家对互联网的重视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美国计算机学会（ACM）设立图灵奖</vt:lpstr>
      <vt:lpstr>图灵奖的概况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陈观林</cp:lastModifiedBy>
  <cp:revision>654</cp:revision>
  <dcterms:created xsi:type="dcterms:W3CDTF">2018-07-18T08:51:00Z</dcterms:created>
  <dcterms:modified xsi:type="dcterms:W3CDTF">2020-02-25T01:38:26Z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2052-11.1.0.7693</vt:lpwstr>
  </property>
</Properties>
</file>